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39.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1.xml"/>
  <Override ContentType="application/vnd.openxmlformats-officedocument.presentationml.slide+xml" PartName="/ppt/slides/slide37.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41.xml"/>
  <Override ContentType="application/vnd.openxmlformats-officedocument.presentationml.slide+xml" PartName="/ppt/slides/slide36.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42.xml"/><Relationship Id="rId22" Type="http://schemas.openxmlformats.org/officeDocument/2006/relationships/slide" Target="slides/slide44.xml"/><Relationship Id="rId21" Type="http://schemas.openxmlformats.org/officeDocument/2006/relationships/slide" Target="slides/slide43.xml"/><Relationship Id="rId24" Type="http://schemas.openxmlformats.org/officeDocument/2006/relationships/slide" Target="slides/slide19.xml"/><Relationship Id="rId23" Type="http://schemas.openxmlformats.org/officeDocument/2006/relationships/slide" Target="slides/slide45.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47.xml"/><Relationship Id="rId25" Type="http://schemas.openxmlformats.org/officeDocument/2006/relationships/slide" Target="slides/slide46.xml"/><Relationship Id="rId28" Type="http://schemas.openxmlformats.org/officeDocument/2006/relationships/slide" Target="slides/slide10.xml"/><Relationship Id="rId27" Type="http://schemas.openxmlformats.org/officeDocument/2006/relationships/slide" Target="slides/slide48.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49.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51.xml"/><Relationship Id="rId30" Type="http://schemas.openxmlformats.org/officeDocument/2006/relationships/slide" Target="slides/slide50.xml"/><Relationship Id="rId11" Type="http://schemas.openxmlformats.org/officeDocument/2006/relationships/slide" Target="slides/slide33.xml"/><Relationship Id="rId33" Type="http://schemas.openxmlformats.org/officeDocument/2006/relationships/slide" Target="slides/slide32.xml"/><Relationship Id="rId10" Type="http://schemas.openxmlformats.org/officeDocument/2006/relationships/slide" Target="slides/slide5.xml"/><Relationship Id="rId32" Type="http://schemas.openxmlformats.org/officeDocument/2006/relationships/slide" Target="slides/slide52.xml"/><Relationship Id="rId13" Type="http://schemas.openxmlformats.org/officeDocument/2006/relationships/slide" Target="slides/slide35.xml"/><Relationship Id="rId12" Type="http://schemas.openxmlformats.org/officeDocument/2006/relationships/slide" Target="slides/slide34.xml"/><Relationship Id="rId15" Type="http://schemas.openxmlformats.org/officeDocument/2006/relationships/slide" Target="slides/slide37.xml"/><Relationship Id="rId14" Type="http://schemas.openxmlformats.org/officeDocument/2006/relationships/slide" Target="slides/slide36.xml"/><Relationship Id="rId17" Type="http://schemas.openxmlformats.org/officeDocument/2006/relationships/slide" Target="slides/slide39.xml"/><Relationship Id="rId16" Type="http://schemas.openxmlformats.org/officeDocument/2006/relationships/slide" Target="slides/slide38.xml"/><Relationship Id="rId19" Type="http://schemas.openxmlformats.org/officeDocument/2006/relationships/slide" Target="slides/slide41.xml"/><Relationship Id="rId18"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15" name="Shape 33815"/>
        <p:cNvGrpSpPr/>
        <p:nvPr/>
      </p:nvGrpSpPr>
      <p:grpSpPr>
        <a:xfrm>
          <a:off x="0" y="0"/>
          <a:ext cx="0" cy="0"/>
          <a:chOff x="0" y="0"/>
          <a:chExt cx="0" cy="0"/>
        </a:xfrm>
      </p:grpSpPr>
      <p:sp>
        <p:nvSpPr>
          <p:cNvPr id="33816" name="Google Shape;33816;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17" name="Google Shape;33817;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18" name="Shape 33818"/>
        <p:cNvGrpSpPr/>
        <p:nvPr/>
      </p:nvGrpSpPr>
      <p:grpSpPr>
        <a:xfrm>
          <a:off x="0" y="0"/>
          <a:ext cx="0" cy="0"/>
          <a:chOff x="0" y="0"/>
          <a:chExt cx="0" cy="0"/>
        </a:xfrm>
      </p:grpSpPr>
      <p:sp>
        <p:nvSpPr>
          <p:cNvPr id="33819" name="Google Shape;33819;g34f3ba537bc42098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20" name="Google Shape;33820;g34f3ba537bc42098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85" name="Shape 33885"/>
        <p:cNvGrpSpPr/>
        <p:nvPr/>
      </p:nvGrpSpPr>
      <p:grpSpPr>
        <a:xfrm>
          <a:off x="0" y="0"/>
          <a:ext cx="0" cy="0"/>
          <a:chOff x="0" y="0"/>
          <a:chExt cx="0" cy="0"/>
        </a:xfrm>
      </p:grpSpPr>
      <p:sp>
        <p:nvSpPr>
          <p:cNvPr id="33886" name="Google Shape;33886;g34f3ba537bc42098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87" name="Google Shape;33887;g34f3ba537bc42098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93" name="Shape 33893"/>
        <p:cNvGrpSpPr/>
        <p:nvPr/>
      </p:nvGrpSpPr>
      <p:grpSpPr>
        <a:xfrm>
          <a:off x="0" y="0"/>
          <a:ext cx="0" cy="0"/>
          <a:chOff x="0" y="0"/>
          <a:chExt cx="0" cy="0"/>
        </a:xfrm>
      </p:grpSpPr>
      <p:sp>
        <p:nvSpPr>
          <p:cNvPr id="33894" name="Google Shape;33894;g34f3ba537bc42098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95" name="Google Shape;33895;g34f3ba537bc42098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01" name="Shape 33901"/>
        <p:cNvGrpSpPr/>
        <p:nvPr/>
      </p:nvGrpSpPr>
      <p:grpSpPr>
        <a:xfrm>
          <a:off x="0" y="0"/>
          <a:ext cx="0" cy="0"/>
          <a:chOff x="0" y="0"/>
          <a:chExt cx="0" cy="0"/>
        </a:xfrm>
      </p:grpSpPr>
      <p:sp>
        <p:nvSpPr>
          <p:cNvPr id="33902" name="Google Shape;33902;g34f3ba537bc42098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03" name="Google Shape;33903;g34f3ba537bc42098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09" name="Shape 33909"/>
        <p:cNvGrpSpPr/>
        <p:nvPr/>
      </p:nvGrpSpPr>
      <p:grpSpPr>
        <a:xfrm>
          <a:off x="0" y="0"/>
          <a:ext cx="0" cy="0"/>
          <a:chOff x="0" y="0"/>
          <a:chExt cx="0" cy="0"/>
        </a:xfrm>
      </p:grpSpPr>
      <p:sp>
        <p:nvSpPr>
          <p:cNvPr id="33910" name="Google Shape;33910;g34f3ba537bc42098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11" name="Google Shape;33911;g34f3ba537bc42098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20" name="Shape 33920"/>
        <p:cNvGrpSpPr/>
        <p:nvPr/>
      </p:nvGrpSpPr>
      <p:grpSpPr>
        <a:xfrm>
          <a:off x="0" y="0"/>
          <a:ext cx="0" cy="0"/>
          <a:chOff x="0" y="0"/>
          <a:chExt cx="0" cy="0"/>
        </a:xfrm>
      </p:grpSpPr>
      <p:sp>
        <p:nvSpPr>
          <p:cNvPr id="33921" name="Google Shape;33921;g34f3ba537bc42098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22" name="Google Shape;33922;g34f3ba537bc42098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25" name="Shape 33925"/>
        <p:cNvGrpSpPr/>
        <p:nvPr/>
      </p:nvGrpSpPr>
      <p:grpSpPr>
        <a:xfrm>
          <a:off x="0" y="0"/>
          <a:ext cx="0" cy="0"/>
          <a:chOff x="0" y="0"/>
          <a:chExt cx="0" cy="0"/>
        </a:xfrm>
      </p:grpSpPr>
      <p:sp>
        <p:nvSpPr>
          <p:cNvPr id="33926" name="Google Shape;33926;g34f3ba537bc42098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27" name="Google Shape;33927;g34f3ba537bc42098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34" name="Shape 33934"/>
        <p:cNvGrpSpPr/>
        <p:nvPr/>
      </p:nvGrpSpPr>
      <p:grpSpPr>
        <a:xfrm>
          <a:off x="0" y="0"/>
          <a:ext cx="0" cy="0"/>
          <a:chOff x="0" y="0"/>
          <a:chExt cx="0" cy="0"/>
        </a:xfrm>
      </p:grpSpPr>
      <p:sp>
        <p:nvSpPr>
          <p:cNvPr id="33935" name="Google Shape;33935;g34f3ba537bc42098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36" name="Google Shape;33936;g34f3ba537bc42098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46" name="Shape 33946"/>
        <p:cNvGrpSpPr/>
        <p:nvPr/>
      </p:nvGrpSpPr>
      <p:grpSpPr>
        <a:xfrm>
          <a:off x="0" y="0"/>
          <a:ext cx="0" cy="0"/>
          <a:chOff x="0" y="0"/>
          <a:chExt cx="0" cy="0"/>
        </a:xfrm>
      </p:grpSpPr>
      <p:sp>
        <p:nvSpPr>
          <p:cNvPr id="33947" name="Google Shape;33947;g34f3ba537bc42098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48" name="Google Shape;33948;g34f3ba537bc42098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56" name="Shape 33956"/>
        <p:cNvGrpSpPr/>
        <p:nvPr/>
      </p:nvGrpSpPr>
      <p:grpSpPr>
        <a:xfrm>
          <a:off x="0" y="0"/>
          <a:ext cx="0" cy="0"/>
          <a:chOff x="0" y="0"/>
          <a:chExt cx="0" cy="0"/>
        </a:xfrm>
      </p:grpSpPr>
      <p:sp>
        <p:nvSpPr>
          <p:cNvPr id="33957" name="Google Shape;33957;g34f3ba537bc42098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58" name="Google Shape;33958;g34f3ba537bc42098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64" name="Shape 33964"/>
        <p:cNvGrpSpPr/>
        <p:nvPr/>
      </p:nvGrpSpPr>
      <p:grpSpPr>
        <a:xfrm>
          <a:off x="0" y="0"/>
          <a:ext cx="0" cy="0"/>
          <a:chOff x="0" y="0"/>
          <a:chExt cx="0" cy="0"/>
        </a:xfrm>
      </p:grpSpPr>
      <p:sp>
        <p:nvSpPr>
          <p:cNvPr id="33965" name="Google Shape;33965;g34f3ba537bc42098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66" name="Google Shape;33966;g34f3ba537bc42098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26" name="Shape 33826"/>
        <p:cNvGrpSpPr/>
        <p:nvPr/>
      </p:nvGrpSpPr>
      <p:grpSpPr>
        <a:xfrm>
          <a:off x="0" y="0"/>
          <a:ext cx="0" cy="0"/>
          <a:chOff x="0" y="0"/>
          <a:chExt cx="0" cy="0"/>
        </a:xfrm>
      </p:grpSpPr>
      <p:sp>
        <p:nvSpPr>
          <p:cNvPr id="33827" name="Google Shape;33827;g34f3ba537bc42098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28" name="Google Shape;33828;g34f3ba537bc42098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71" name="Shape 33971"/>
        <p:cNvGrpSpPr/>
        <p:nvPr/>
      </p:nvGrpSpPr>
      <p:grpSpPr>
        <a:xfrm>
          <a:off x="0" y="0"/>
          <a:ext cx="0" cy="0"/>
          <a:chOff x="0" y="0"/>
          <a:chExt cx="0" cy="0"/>
        </a:xfrm>
      </p:grpSpPr>
      <p:sp>
        <p:nvSpPr>
          <p:cNvPr id="33972" name="Google Shape;33972;g34f3ba537bc42098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73" name="Google Shape;33973;g34f3ba537bc42098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34" name="Shape 33834"/>
        <p:cNvGrpSpPr/>
        <p:nvPr/>
      </p:nvGrpSpPr>
      <p:grpSpPr>
        <a:xfrm>
          <a:off x="0" y="0"/>
          <a:ext cx="0" cy="0"/>
          <a:chOff x="0" y="0"/>
          <a:chExt cx="0" cy="0"/>
        </a:xfrm>
      </p:grpSpPr>
      <p:sp>
        <p:nvSpPr>
          <p:cNvPr id="33835" name="Google Shape;33835;g34f3ba537bc42098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36" name="Google Shape;33836;g34f3ba537bc42098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39" name="Shape 33839"/>
        <p:cNvGrpSpPr/>
        <p:nvPr/>
      </p:nvGrpSpPr>
      <p:grpSpPr>
        <a:xfrm>
          <a:off x="0" y="0"/>
          <a:ext cx="0" cy="0"/>
          <a:chOff x="0" y="0"/>
          <a:chExt cx="0" cy="0"/>
        </a:xfrm>
      </p:grpSpPr>
      <p:sp>
        <p:nvSpPr>
          <p:cNvPr id="33840" name="Google Shape;33840;g34f3ba537bc42098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41" name="Google Shape;33841;g34f3ba537bc42098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47" name="Shape 33847"/>
        <p:cNvGrpSpPr/>
        <p:nvPr/>
      </p:nvGrpSpPr>
      <p:grpSpPr>
        <a:xfrm>
          <a:off x="0" y="0"/>
          <a:ext cx="0" cy="0"/>
          <a:chOff x="0" y="0"/>
          <a:chExt cx="0" cy="0"/>
        </a:xfrm>
      </p:grpSpPr>
      <p:sp>
        <p:nvSpPr>
          <p:cNvPr id="33848" name="Google Shape;33848;g34f3ba537bc42098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49" name="Google Shape;33849;g34f3ba537bc42098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55" name="Shape 33855"/>
        <p:cNvGrpSpPr/>
        <p:nvPr/>
      </p:nvGrpSpPr>
      <p:grpSpPr>
        <a:xfrm>
          <a:off x="0" y="0"/>
          <a:ext cx="0" cy="0"/>
          <a:chOff x="0" y="0"/>
          <a:chExt cx="0" cy="0"/>
        </a:xfrm>
      </p:grpSpPr>
      <p:sp>
        <p:nvSpPr>
          <p:cNvPr id="33856" name="Google Shape;33856;g34f3ba537bc42098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57" name="Google Shape;33857;g34f3ba537bc42098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60" name="Shape 33860"/>
        <p:cNvGrpSpPr/>
        <p:nvPr/>
      </p:nvGrpSpPr>
      <p:grpSpPr>
        <a:xfrm>
          <a:off x="0" y="0"/>
          <a:ext cx="0" cy="0"/>
          <a:chOff x="0" y="0"/>
          <a:chExt cx="0" cy="0"/>
        </a:xfrm>
      </p:grpSpPr>
      <p:sp>
        <p:nvSpPr>
          <p:cNvPr id="33861" name="Google Shape;33861;g34f3ba537bc42098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62" name="Google Shape;33862;g34f3ba537bc42098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65" name="Shape 33865"/>
        <p:cNvGrpSpPr/>
        <p:nvPr/>
      </p:nvGrpSpPr>
      <p:grpSpPr>
        <a:xfrm>
          <a:off x="0" y="0"/>
          <a:ext cx="0" cy="0"/>
          <a:chOff x="0" y="0"/>
          <a:chExt cx="0" cy="0"/>
        </a:xfrm>
      </p:grpSpPr>
      <p:sp>
        <p:nvSpPr>
          <p:cNvPr id="33866" name="Google Shape;33866;g34f3ba537bc42098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67" name="Google Shape;33867;g34f3ba537bc42098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75" name="Shape 33875"/>
        <p:cNvGrpSpPr/>
        <p:nvPr/>
      </p:nvGrpSpPr>
      <p:grpSpPr>
        <a:xfrm>
          <a:off x="0" y="0"/>
          <a:ext cx="0" cy="0"/>
          <a:chOff x="0" y="0"/>
          <a:chExt cx="0" cy="0"/>
        </a:xfrm>
      </p:grpSpPr>
      <p:sp>
        <p:nvSpPr>
          <p:cNvPr id="33876" name="Google Shape;33876;g34f3ba537bc42098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77" name="Google Shape;33877;g34f3ba537bc42098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3.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itchFamily="18" charset="0"/>
                <a:cs typeface="Times New Roman" pitchFamily="18" charset="0"/>
              </a:rPr>
              <a:t>WELCOME</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dirty="0" smtClean="0"/>
          </a:p>
          <a:p>
            <a:endParaRPr lang="en-IN"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43" name="Shape 33943"/>
        <p:cNvGrpSpPr/>
        <p:nvPr/>
      </p:nvGrpSpPr>
      <p:grpSpPr>
        <a:xfrm>
          <a:off x="0" y="0"/>
          <a:ext cx="0" cy="0"/>
          <a:chOff x="0" y="0"/>
          <a:chExt cx="0" cy="0"/>
        </a:xfrm>
      </p:grpSpPr>
      <p:sp>
        <p:nvSpPr>
          <p:cNvPr id="33944" name="Google Shape;3394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sz="3300">
                <a:latin typeface="Times New Roman"/>
                <a:ea typeface="Times New Roman"/>
                <a:cs typeface="Times New Roman"/>
                <a:sym typeface="Times New Roman"/>
              </a:rPr>
              <a:t>APPLICATION OF SOLAR ENERY</a:t>
            </a:r>
            <a:endParaRPr b="1" sz="3300">
              <a:latin typeface="Times New Roman"/>
              <a:ea typeface="Times New Roman"/>
              <a:cs typeface="Times New Roman"/>
              <a:sym typeface="Times New Roman"/>
            </a:endParaRPr>
          </a:p>
        </p:txBody>
      </p:sp>
      <p:sp>
        <p:nvSpPr>
          <p:cNvPr id="33945" name="Google Shape;33945;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29565" lvl="0" marL="342900" rtl="0" algn="l">
              <a:spcBef>
                <a:spcPts val="0"/>
              </a:spcBef>
              <a:spcAft>
                <a:spcPts val="0"/>
              </a:spcAft>
              <a:buClr>
                <a:schemeClr val="dk1"/>
              </a:buClr>
              <a:buSzPts val="2750"/>
              <a:buFont typeface="Times New Roman"/>
              <a:buChar char="•"/>
            </a:pPr>
            <a:r>
              <a:rPr lang="en-US" sz="2750">
                <a:latin typeface="Times New Roman"/>
                <a:ea typeface="Times New Roman"/>
                <a:cs typeface="Times New Roman"/>
                <a:sym typeface="Times New Roman"/>
              </a:rPr>
              <a:t> Solar Water Heating</a:t>
            </a:r>
            <a:endParaRPr sz="2750">
              <a:latin typeface="Times New Roman"/>
              <a:ea typeface="Times New Roman"/>
              <a:cs typeface="Times New Roman"/>
              <a:sym typeface="Times New Roman"/>
            </a:endParaRPr>
          </a:p>
          <a:p>
            <a:pPr indent="-329565" lvl="0" marL="342900" rtl="0" algn="l">
              <a:spcBef>
                <a:spcPts val="592"/>
              </a:spcBef>
              <a:spcAft>
                <a:spcPts val="0"/>
              </a:spcAft>
              <a:buClr>
                <a:schemeClr val="dk1"/>
              </a:buClr>
              <a:buSzPts val="2750"/>
              <a:buFont typeface="Times New Roman"/>
              <a:buChar char="•"/>
            </a:pPr>
            <a:r>
              <a:rPr lang="en-US" sz="2750">
                <a:latin typeface="Times New Roman"/>
                <a:ea typeface="Times New Roman"/>
                <a:cs typeface="Times New Roman"/>
                <a:sym typeface="Times New Roman"/>
              </a:rPr>
              <a:t> Solar Heating of Buildings</a:t>
            </a:r>
            <a:endParaRPr sz="2750">
              <a:latin typeface="Times New Roman"/>
              <a:ea typeface="Times New Roman"/>
              <a:cs typeface="Times New Roman"/>
              <a:sym typeface="Times New Roman"/>
            </a:endParaRPr>
          </a:p>
          <a:p>
            <a:pPr indent="-329565" lvl="0" marL="342900" rtl="0" algn="l">
              <a:spcBef>
                <a:spcPts val="592"/>
              </a:spcBef>
              <a:spcAft>
                <a:spcPts val="0"/>
              </a:spcAft>
              <a:buClr>
                <a:schemeClr val="dk1"/>
              </a:buClr>
              <a:buSzPts val="2750"/>
              <a:buFont typeface="Times New Roman"/>
              <a:buChar char="•"/>
            </a:pPr>
            <a:r>
              <a:rPr lang="en-US" sz="2750">
                <a:latin typeface="Times New Roman"/>
                <a:ea typeface="Times New Roman"/>
                <a:cs typeface="Times New Roman"/>
                <a:sym typeface="Times New Roman"/>
              </a:rPr>
              <a:t> Solar-distillation</a:t>
            </a:r>
            <a:endParaRPr sz="2750">
              <a:latin typeface="Times New Roman"/>
              <a:ea typeface="Times New Roman"/>
              <a:cs typeface="Times New Roman"/>
              <a:sym typeface="Times New Roman"/>
            </a:endParaRPr>
          </a:p>
          <a:p>
            <a:pPr indent="-329565" lvl="0" marL="342900" rtl="0" algn="l">
              <a:spcBef>
                <a:spcPts val="592"/>
              </a:spcBef>
              <a:spcAft>
                <a:spcPts val="0"/>
              </a:spcAft>
              <a:buClr>
                <a:schemeClr val="dk1"/>
              </a:buClr>
              <a:buSzPts val="2750"/>
              <a:buFont typeface="Times New Roman"/>
              <a:buChar char="•"/>
            </a:pPr>
            <a:r>
              <a:rPr lang="en-US" sz="2750">
                <a:latin typeface="Times New Roman"/>
                <a:ea typeface="Times New Roman"/>
                <a:cs typeface="Times New Roman"/>
                <a:sym typeface="Times New Roman"/>
              </a:rPr>
              <a:t> Solar-pumping</a:t>
            </a:r>
            <a:endParaRPr sz="2750">
              <a:latin typeface="Times New Roman"/>
              <a:ea typeface="Times New Roman"/>
              <a:cs typeface="Times New Roman"/>
              <a:sym typeface="Times New Roman"/>
            </a:endParaRPr>
          </a:p>
          <a:p>
            <a:pPr indent="-329565" lvl="0" marL="342900" rtl="0" algn="l">
              <a:spcBef>
                <a:spcPts val="592"/>
              </a:spcBef>
              <a:spcAft>
                <a:spcPts val="0"/>
              </a:spcAft>
              <a:buClr>
                <a:schemeClr val="dk1"/>
              </a:buClr>
              <a:buSzPts val="2750"/>
              <a:buFont typeface="Times New Roman"/>
              <a:buChar char="•"/>
            </a:pPr>
            <a:r>
              <a:rPr lang="en-US" sz="2750">
                <a:latin typeface="Times New Roman"/>
                <a:ea typeface="Times New Roman"/>
                <a:cs typeface="Times New Roman"/>
                <a:sym typeface="Times New Roman"/>
              </a:rPr>
              <a:t> Solar Drying of Agricultural and Animal Products</a:t>
            </a:r>
            <a:endParaRPr sz="2750">
              <a:latin typeface="Times New Roman"/>
              <a:ea typeface="Times New Roman"/>
              <a:cs typeface="Times New Roman"/>
              <a:sym typeface="Times New Roman"/>
            </a:endParaRPr>
          </a:p>
          <a:p>
            <a:pPr indent="-329565" lvl="0" marL="342900" rtl="0" algn="l">
              <a:spcBef>
                <a:spcPts val="592"/>
              </a:spcBef>
              <a:spcAft>
                <a:spcPts val="0"/>
              </a:spcAft>
              <a:buClr>
                <a:schemeClr val="dk1"/>
              </a:buClr>
              <a:buSzPts val="2750"/>
              <a:buFont typeface="Times New Roman"/>
              <a:buChar char="•"/>
            </a:pPr>
            <a:r>
              <a:rPr lang="en-US" sz="2750">
                <a:latin typeface="Times New Roman"/>
                <a:ea typeface="Times New Roman"/>
                <a:cs typeface="Times New Roman"/>
                <a:sym typeface="Times New Roman"/>
              </a:rPr>
              <a:t> Solar Furnaces</a:t>
            </a:r>
            <a:endParaRPr sz="2750">
              <a:latin typeface="Times New Roman"/>
              <a:ea typeface="Times New Roman"/>
              <a:cs typeface="Times New Roman"/>
              <a:sym typeface="Times New Roman"/>
            </a:endParaRPr>
          </a:p>
          <a:p>
            <a:pPr indent="-329565" lvl="0" marL="342900" rtl="0" algn="l">
              <a:spcBef>
                <a:spcPts val="592"/>
              </a:spcBef>
              <a:spcAft>
                <a:spcPts val="0"/>
              </a:spcAft>
              <a:buClr>
                <a:schemeClr val="dk1"/>
              </a:buClr>
              <a:buSzPts val="2750"/>
              <a:buFont typeface="Times New Roman"/>
              <a:buChar char="•"/>
            </a:pPr>
            <a:r>
              <a:rPr lang="en-US" sz="2750">
                <a:latin typeface="Times New Roman"/>
                <a:ea typeface="Times New Roman"/>
                <a:cs typeface="Times New Roman"/>
                <a:sym typeface="Times New Roman"/>
              </a:rPr>
              <a:t> Solar Cooking</a:t>
            </a:r>
            <a:endParaRPr sz="2750">
              <a:latin typeface="Times New Roman"/>
              <a:ea typeface="Times New Roman"/>
              <a:cs typeface="Times New Roman"/>
              <a:sym typeface="Times New Roman"/>
            </a:endParaRPr>
          </a:p>
          <a:p>
            <a:pPr indent="-329565" lvl="0" marL="342900" rtl="0" algn="l">
              <a:spcBef>
                <a:spcPts val="592"/>
              </a:spcBef>
              <a:spcAft>
                <a:spcPts val="0"/>
              </a:spcAft>
              <a:buClr>
                <a:schemeClr val="dk1"/>
              </a:buClr>
              <a:buSzPts val="2750"/>
              <a:buFont typeface="Times New Roman"/>
              <a:buChar char="•"/>
            </a:pPr>
            <a:r>
              <a:rPr lang="en-US" sz="2750">
                <a:latin typeface="Times New Roman"/>
                <a:ea typeface="Times New Roman"/>
                <a:cs typeface="Times New Roman"/>
                <a:sym typeface="Times New Roman"/>
              </a:rPr>
              <a:t> Solar Electric Power Generation</a:t>
            </a:r>
            <a:endParaRPr sz="2750">
              <a:latin typeface="Times New Roman"/>
              <a:ea typeface="Times New Roman"/>
              <a:cs typeface="Times New Roman"/>
              <a:sym typeface="Times New Roman"/>
            </a:endParaRPr>
          </a:p>
          <a:p>
            <a:pPr indent="-342900" lvl="0" marL="342900" rtl="0" algn="l">
              <a:spcBef>
                <a:spcPts val="592"/>
              </a:spcBef>
              <a:spcAft>
                <a:spcPts val="0"/>
              </a:spcAft>
              <a:buClr>
                <a:schemeClr val="dk1"/>
              </a:buClr>
              <a:buSzPts val="3200"/>
              <a:buNone/>
            </a:pPr>
            <a:r>
              <a:t/>
            </a:r>
            <a:endParaRPr sz="275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16" name="Shape 33916"/>
        <p:cNvGrpSpPr/>
        <p:nvPr/>
      </p:nvGrpSpPr>
      <p:grpSpPr>
        <a:xfrm>
          <a:off x="0" y="0"/>
          <a:ext cx="0" cy="0"/>
          <a:chOff x="0" y="0"/>
          <a:chExt cx="0" cy="0"/>
        </a:xfrm>
      </p:grpSpPr>
      <p:sp>
        <p:nvSpPr>
          <p:cNvPr id="33917" name="Google Shape;33917;p18"/>
          <p:cNvSpPr txBox="1"/>
          <p:nvPr>
            <p:ph type="title"/>
          </p:nvPr>
        </p:nvSpPr>
        <p:spPr>
          <a:xfrm>
            <a:off x="-1869555" y="4571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lang="en-US" sz="3000" u="sng">
                <a:latin typeface="Times New Roman"/>
                <a:ea typeface="Times New Roman"/>
                <a:cs typeface="Times New Roman"/>
                <a:sym typeface="Times New Roman"/>
              </a:rPr>
              <a:t>PRESSURE GAUGE :</a:t>
            </a:r>
            <a:endParaRPr sz="3000" u="sng">
              <a:latin typeface="Times New Roman"/>
              <a:ea typeface="Times New Roman"/>
              <a:cs typeface="Times New Roman"/>
              <a:sym typeface="Times New Roman"/>
            </a:endParaRPr>
          </a:p>
        </p:txBody>
      </p:sp>
      <p:sp>
        <p:nvSpPr>
          <p:cNvPr id="33918" name="Google Shape;33918;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Pressure gauge, instrument for measuring the condition of a fluid (liquid or gas) that is specified by the force that the fluid would exert, when at rest, on a unit area, such as  newton per square centimeter.</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It is used to measure the pressure of the fluid flow.</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The tube straightens slightly under pressure to a degree measured by a pointer. </a:t>
            </a:r>
            <a:endParaRPr/>
          </a:p>
          <a:p>
            <a:pPr indent="-342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descr="Light Weight Pressure Gauge Certifications: Iso 9001:2015, Price 150  INR/Piece | ID: 5755603" id="33919" name="Google Shape;33919;p18"/>
          <p:cNvPicPr preferRelativeResize="0"/>
          <p:nvPr/>
        </p:nvPicPr>
        <p:blipFill rotWithShape="1">
          <a:blip r:embed="rId2">
            <a:alphaModFix/>
          </a:blip>
          <a:srcRect b="0" l="0" r="0" t="0"/>
          <a:stretch/>
        </p:blipFill>
        <p:spPr>
          <a:xfrm>
            <a:off x="2514600" y="3581400"/>
            <a:ext cx="4191794" cy="29183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97" name="Shape 33797"/>
        <p:cNvGrpSpPr/>
        <p:nvPr/>
      </p:nvGrpSpPr>
      <p:grpSpPr>
        <a:xfrm>
          <a:off x="0" y="0"/>
          <a:ext cx="0" cy="0"/>
          <a:chOff x="0" y="0"/>
          <a:chExt cx="0" cy="0"/>
        </a:xfrm>
      </p:grpSpPr>
      <p:sp>
        <p:nvSpPr>
          <p:cNvPr id="33798" name="Google Shape;33798;p1"/>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2800"/>
              <a:buNone/>
            </a:pPr>
            <a:r>
              <a:rPr lang="en-US" sz="2800">
                <a:latin typeface="Times New Roman"/>
                <a:ea typeface="Times New Roman"/>
                <a:cs typeface="Times New Roman"/>
                <a:sym typeface="Times New Roman"/>
              </a:rPr>
              <a:t>                   BHARATIDASAN ENGINEERING COLLEGE</a:t>
            </a:r>
            <a:endParaRPr sz="2400">
              <a:latin typeface="Times New Roman"/>
              <a:ea typeface="Times New Roman"/>
              <a:cs typeface="Times New Roman"/>
              <a:sym typeface="Times New Roman"/>
            </a:endParaRPr>
          </a:p>
          <a:p>
            <a:pPr indent="-342900" lvl="0" marL="342900" rtl="0" algn="ctr">
              <a:spcBef>
                <a:spcPts val="560"/>
              </a:spcBef>
              <a:spcAft>
                <a:spcPts val="0"/>
              </a:spcAft>
              <a:buClr>
                <a:schemeClr val="dk1"/>
              </a:buClr>
              <a:buSzPts val="2800"/>
              <a:buNone/>
            </a:pPr>
            <a:r>
              <a:rPr lang="en-US" sz="2800">
                <a:latin typeface="Times New Roman"/>
                <a:ea typeface="Times New Roman"/>
                <a:cs typeface="Times New Roman"/>
                <a:sym typeface="Times New Roman"/>
              </a:rPr>
              <a:t>                   DEPARTMENT OF MECHANICAL ENGINEERING</a:t>
            </a:r>
            <a:endParaRPr sz="2400">
              <a:latin typeface="Times New Roman"/>
              <a:ea typeface="Times New Roman"/>
              <a:cs typeface="Times New Roman"/>
              <a:sym typeface="Times New Roman"/>
            </a:endParaRPr>
          </a:p>
          <a:p>
            <a:pPr indent="-342900" lvl="0" marL="342900" rtl="0" algn="ctr">
              <a:spcBef>
                <a:spcPts val="560"/>
              </a:spcBef>
              <a:spcAft>
                <a:spcPts val="0"/>
              </a:spcAft>
              <a:buClr>
                <a:schemeClr val="dk1"/>
              </a:buClr>
              <a:buSzPts val="2400"/>
              <a:buNone/>
            </a:pPr>
            <a:r>
              <a:rPr lang="en-US" sz="2400">
                <a:latin typeface="Times New Roman"/>
                <a:ea typeface="Times New Roman"/>
                <a:cs typeface="Times New Roman"/>
                <a:sym typeface="Times New Roman"/>
              </a:rPr>
              <a:t>                  </a:t>
            </a:r>
            <a:endParaRPr/>
          </a:p>
          <a:p>
            <a:pPr indent="-342900" lvl="0" marL="342900" rtl="0" algn="ctr">
              <a:spcBef>
                <a:spcPts val="480"/>
              </a:spcBef>
              <a:spcAft>
                <a:spcPts val="0"/>
              </a:spcAft>
              <a:buClr>
                <a:schemeClr val="dk1"/>
              </a:buClr>
              <a:buSzPts val="2400"/>
              <a:buNone/>
            </a:pPr>
            <a:r>
              <a:rPr b="1" lang="en-US" sz="2400">
                <a:latin typeface="Times New Roman"/>
                <a:ea typeface="Times New Roman"/>
                <a:cs typeface="Times New Roman"/>
                <a:sym typeface="Times New Roman"/>
              </a:rPr>
              <a:t>                  DOUBLE SLOPE SOLAR DISTILLATION</a:t>
            </a:r>
            <a:endParaRPr b="1" sz="2400">
              <a:latin typeface="Times New Roman"/>
              <a:ea typeface="Times New Roman"/>
              <a:cs typeface="Times New Roman"/>
              <a:sym typeface="Times New Roman"/>
            </a:endParaRPr>
          </a:p>
          <a:p>
            <a:pPr indent="-342900" lvl="0" marL="342900" rtl="0" algn="ctr">
              <a:spcBef>
                <a:spcPts val="480"/>
              </a:spcBef>
              <a:spcAft>
                <a:spcPts val="0"/>
              </a:spcAft>
              <a:buClr>
                <a:schemeClr val="dk1"/>
              </a:buClr>
              <a:buSzPts val="2400"/>
              <a:buNone/>
            </a:pPr>
            <a:r>
              <a:rPr b="1" lang="en-US" sz="2400">
                <a:latin typeface="Times New Roman"/>
                <a:ea typeface="Times New Roman"/>
                <a:cs typeface="Times New Roman"/>
                <a:sym typeface="Times New Roman"/>
              </a:rPr>
              <a:t>SYSTEM</a:t>
            </a:r>
            <a:endParaRPr b="1" sz="2400">
              <a:latin typeface="Times New Roman"/>
              <a:ea typeface="Times New Roman"/>
              <a:cs typeface="Times New Roman"/>
              <a:sym typeface="Times New Roman"/>
            </a:endParaRPr>
          </a:p>
          <a:p>
            <a:pPr indent="-342900" lvl="0" marL="342900" rtl="0" algn="ctr">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342900" lvl="0" marL="342900" rtl="0" algn="ctr">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BATCH MEMBERS:</a:t>
            </a:r>
            <a:endParaRPr/>
          </a:p>
          <a:p>
            <a:pPr indent="-342900" lvl="0" marL="342900" rtl="0" algn="l">
              <a:spcBef>
                <a:spcPts val="400"/>
              </a:spcBef>
              <a:spcAft>
                <a:spcPts val="0"/>
              </a:spcAft>
              <a:buClr>
                <a:schemeClr val="dk1"/>
              </a:buClr>
              <a:buSzPts val="2000"/>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1.PRADEEP KUMAR .P  (510517114034)</a:t>
            </a:r>
            <a:endParaRPr/>
          </a:p>
          <a:p>
            <a:pPr indent="-342900" lvl="0" marL="342900" rtl="0" algn="l">
              <a:spcBef>
                <a:spcPts val="400"/>
              </a:spcBef>
              <a:spcAft>
                <a:spcPts val="0"/>
              </a:spcAft>
              <a:buClr>
                <a:schemeClr val="dk1"/>
              </a:buClr>
              <a:buSzPts val="2000"/>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2.PRASANTH .C              (510517114036)</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3.PRASANTH .K              (510517114037)</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4.RAJESH .G                    (510517114040)</a:t>
            </a:r>
            <a:endParaRPr/>
          </a:p>
          <a:p>
            <a:pPr indent="-342900" lvl="0" marL="342900" rtl="0" algn="l">
              <a:spcBef>
                <a:spcPts val="400"/>
              </a:spcBef>
              <a:spcAft>
                <a:spcPts val="0"/>
              </a:spcAft>
              <a:buClr>
                <a:schemeClr val="dk1"/>
              </a:buClr>
              <a:buSzPts val="2000"/>
              <a:buNone/>
            </a:pP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GUIDED BY                      	                                                      Mr.C.NATESAMURTHI,M.E.,(Ph.D.,)</a:t>
            </a:r>
            <a:endParaRPr/>
          </a:p>
        </p:txBody>
      </p:sp>
      <p:pic>
        <p:nvPicPr>
          <p:cNvPr id="33799" name="Google Shape;33799;p1"/>
          <p:cNvPicPr preferRelativeResize="0"/>
          <p:nvPr/>
        </p:nvPicPr>
        <p:blipFill rotWithShape="1">
          <a:blip r:embed="rId2">
            <a:alphaModFix/>
          </a:blip>
          <a:srcRect b="0" l="0" r="0" t="0"/>
          <a:stretch/>
        </p:blipFill>
        <p:spPr>
          <a:xfrm>
            <a:off x="1" y="0"/>
            <a:ext cx="1828799" cy="2743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00" name="Shape 33800"/>
        <p:cNvGrpSpPr/>
        <p:nvPr/>
      </p:nvGrpSpPr>
      <p:grpSpPr>
        <a:xfrm>
          <a:off x="0" y="0"/>
          <a:ext cx="0" cy="0"/>
          <a:chOff x="0" y="0"/>
          <a:chExt cx="0" cy="0"/>
        </a:xfrm>
      </p:grpSpPr>
      <p:sp>
        <p:nvSpPr>
          <p:cNvPr id="33801" name="Google Shape;33801;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lang="en-US" sz="3500">
                <a:latin typeface="Times New Roman"/>
                <a:ea typeface="Times New Roman"/>
                <a:cs typeface="Times New Roman"/>
                <a:sym typeface="Times New Roman"/>
              </a:rPr>
              <a:t>ABSTRACT</a:t>
            </a:r>
            <a:endParaRPr sz="3500">
              <a:latin typeface="Times New Roman"/>
              <a:ea typeface="Times New Roman"/>
              <a:cs typeface="Times New Roman"/>
              <a:sym typeface="Times New Roman"/>
            </a:endParaRPr>
          </a:p>
        </p:txBody>
      </p:sp>
      <p:sp>
        <p:nvSpPr>
          <p:cNvPr id="33802" name="Google Shape;33802;p2"/>
          <p:cNvSpPr txBox="1"/>
          <p:nvPr/>
        </p:nvSpPr>
        <p:spPr>
          <a:xfrm>
            <a:off x="457200" y="687982"/>
            <a:ext cx="7883100" cy="2253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Solar distillation is a simple experiment of converting saline water into pure portable water.</a:t>
            </a:r>
            <a:endParaRPr sz="2700">
              <a:latin typeface="Times New Roman"/>
              <a:ea typeface="Times New Roman"/>
              <a:cs typeface="Times New Roman"/>
              <a:sym typeface="Times New Roman"/>
            </a:endParaRPr>
          </a:p>
        </p:txBody>
      </p:sp>
      <p:sp>
        <p:nvSpPr>
          <p:cNvPr id="33803" name="Google Shape;33803;p2"/>
          <p:cNvSpPr txBox="1"/>
          <p:nvPr/>
        </p:nvSpPr>
        <p:spPr>
          <a:xfrm flipH="1">
            <a:off x="457200" y="2716198"/>
            <a:ext cx="82296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Char char="●"/>
            </a:pPr>
            <a:r>
              <a:rPr lang="en-US" sz="2700"/>
              <a:t>Since solar energy is a low price option, heat sourcefrom the sun is used for purification in </a:t>
            </a:r>
            <a:endParaRPr sz="2700"/>
          </a:p>
          <a:p>
            <a:pPr indent="0" lvl="0" marL="0" rtl="0" algn="l">
              <a:spcBef>
                <a:spcPts val="0"/>
              </a:spcBef>
              <a:spcAft>
                <a:spcPts val="0"/>
              </a:spcAft>
              <a:buNone/>
            </a:pPr>
            <a:r>
              <a:rPr lang="en-US" sz="2700"/>
              <a:t>     the present work.</a:t>
            </a:r>
            <a:endParaRPr sz="2700"/>
          </a:p>
        </p:txBody>
      </p:sp>
      <p:sp>
        <p:nvSpPr>
          <p:cNvPr id="33804" name="Google Shape;33804;p2"/>
          <p:cNvSpPr txBox="1"/>
          <p:nvPr/>
        </p:nvSpPr>
        <p:spPr>
          <a:xfrm flipH="1">
            <a:off x="457198" y="4141800"/>
            <a:ext cx="84600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Char char="●"/>
            </a:pPr>
            <a:r>
              <a:rPr lang="en-US" sz="2700"/>
              <a:t>In solar distillation, water is evaporated using the</a:t>
            </a:r>
            <a:endParaRPr sz="2700"/>
          </a:p>
          <a:p>
            <a:pPr indent="0" lvl="0" marL="0" rtl="0" algn="l">
              <a:spcBef>
                <a:spcPts val="0"/>
              </a:spcBef>
              <a:spcAft>
                <a:spcPts val="0"/>
              </a:spcAft>
              <a:buNone/>
            </a:pPr>
            <a:r>
              <a:rPr lang="en-US" sz="2700"/>
              <a:t>     irradiation from the sun and then the evaporated</a:t>
            </a:r>
            <a:endParaRPr sz="2700"/>
          </a:p>
          <a:p>
            <a:pPr indent="0" lvl="0" marL="0" rtl="0" algn="l">
              <a:spcBef>
                <a:spcPts val="0"/>
              </a:spcBef>
              <a:spcAft>
                <a:spcPts val="0"/>
              </a:spcAft>
              <a:buNone/>
            </a:pPr>
            <a:r>
              <a:rPr lang="en-US" sz="2700"/>
              <a:t>     water vapour is allowed to condensate as distilled</a:t>
            </a:r>
            <a:endParaRPr sz="2700"/>
          </a:p>
          <a:p>
            <a:pPr indent="0" lvl="0" marL="0" rtl="0" algn="l">
              <a:spcBef>
                <a:spcPts val="0"/>
              </a:spcBef>
              <a:spcAft>
                <a:spcPts val="0"/>
              </a:spcAft>
              <a:buNone/>
            </a:pPr>
            <a:r>
              <a:rPr lang="en-US" sz="2700"/>
              <a:t>     water.</a:t>
            </a:r>
            <a:endParaRPr sz="2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78" name="Shape 33978"/>
        <p:cNvGrpSpPr/>
        <p:nvPr/>
      </p:nvGrpSpPr>
      <p:grpSpPr>
        <a:xfrm>
          <a:off x="0" y="0"/>
          <a:ext cx="0" cy="0"/>
          <a:chOff x="0" y="0"/>
          <a:chExt cx="0" cy="0"/>
        </a:xfrm>
      </p:grpSpPr>
      <p:sp>
        <p:nvSpPr>
          <p:cNvPr id="33979" name="Google Shape;33979;p27"/>
          <p:cNvSpPr txBox="1"/>
          <p:nvPr>
            <p:ph type="title"/>
          </p:nvPr>
        </p:nvSpPr>
        <p:spPr>
          <a:xfrm>
            <a:off x="457200" y="762000"/>
            <a:ext cx="8229600" cy="5257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THANK YOU </a:t>
            </a:r>
            <a:endParaRPr sz="50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21" name="Shape 33821"/>
        <p:cNvGrpSpPr/>
        <p:nvPr/>
      </p:nvGrpSpPr>
      <p:grpSpPr>
        <a:xfrm>
          <a:off x="0" y="0"/>
          <a:ext cx="0" cy="0"/>
          <a:chOff x="0" y="0"/>
          <a:chExt cx="0" cy="0"/>
        </a:xfrm>
      </p:grpSpPr>
      <p:sp>
        <p:nvSpPr>
          <p:cNvPr id="33822" name="Google Shape;33822;p5"/>
          <p:cNvSpPr txBox="1"/>
          <p:nvPr/>
        </p:nvSpPr>
        <p:spPr>
          <a:xfrm>
            <a:off x="914400" y="3004589"/>
            <a:ext cx="7315200" cy="853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latin typeface="Calibri"/>
              <a:ea typeface="Calibri"/>
              <a:cs typeface="Calibri"/>
              <a:sym typeface="Calibri"/>
            </a:endParaRPr>
          </a:p>
        </p:txBody>
      </p:sp>
      <p:sp>
        <p:nvSpPr>
          <p:cNvPr id="33823" name="Google Shape;33823;p5"/>
          <p:cNvSpPr txBox="1"/>
          <p:nvPr/>
        </p:nvSpPr>
        <p:spPr>
          <a:xfrm>
            <a:off x="273000" y="346510"/>
            <a:ext cx="85980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solar distillers can be used to effectively remove</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Many impurities ranging from salt  to micro</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Organisms and are even used to drinking water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From seawater.</a:t>
            </a:r>
            <a:endParaRPr sz="2700">
              <a:latin typeface="Times New Roman"/>
              <a:ea typeface="Times New Roman"/>
              <a:cs typeface="Times New Roman"/>
              <a:sym typeface="Times New Roman"/>
            </a:endParaRPr>
          </a:p>
        </p:txBody>
      </p:sp>
      <p:sp>
        <p:nvSpPr>
          <p:cNvPr id="33824" name="Google Shape;33824;p5"/>
          <p:cNvSpPr txBox="1"/>
          <p:nvPr/>
        </p:nvSpPr>
        <p:spPr>
          <a:xfrm>
            <a:off x="273000" y="2185800"/>
            <a:ext cx="85980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The saline evaported using thermal energy and</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The resulting steam is collected and condensed</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As final product.</a:t>
            </a:r>
            <a:endParaRPr sz="2700">
              <a:latin typeface="Times New Roman"/>
              <a:ea typeface="Times New Roman"/>
              <a:cs typeface="Times New Roman"/>
              <a:sym typeface="Times New Roman"/>
            </a:endParaRPr>
          </a:p>
        </p:txBody>
      </p:sp>
      <p:sp>
        <p:nvSpPr>
          <p:cNvPr id="33825" name="Google Shape;33825;p5"/>
          <p:cNvSpPr txBox="1"/>
          <p:nvPr/>
        </p:nvSpPr>
        <p:spPr>
          <a:xfrm>
            <a:off x="273000" y="3611400"/>
            <a:ext cx="9144000" cy="3080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solar energy is very large , inexhaustible source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of energy. the power from the sun intercepted</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by the earth is approximately 1.8 × 1011MW,</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which is many thousands times larger than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the Present all commercial energy consumption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rate on the earth.</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a:t>
            </a:r>
            <a:endParaRPr sz="27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29" name="Shape 33829"/>
        <p:cNvGrpSpPr/>
        <p:nvPr/>
      </p:nvGrpSpPr>
      <p:grpSpPr>
        <a:xfrm>
          <a:off x="0" y="0"/>
          <a:ext cx="0" cy="0"/>
          <a:chOff x="0" y="0"/>
          <a:chExt cx="0" cy="0"/>
        </a:xfrm>
      </p:grpSpPr>
      <p:sp>
        <p:nvSpPr>
          <p:cNvPr id="33830" name="Google Shape;33830;p6"/>
          <p:cNvSpPr txBox="1"/>
          <p:nvPr/>
        </p:nvSpPr>
        <p:spPr>
          <a:xfrm flipH="1">
            <a:off x="457207" y="487125"/>
            <a:ext cx="8229600" cy="69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300">
                <a:latin typeface="Times New Roman"/>
                <a:ea typeface="Times New Roman"/>
                <a:cs typeface="Times New Roman"/>
                <a:sym typeface="Times New Roman"/>
              </a:rPr>
              <a:t>PRINCIPLE OF SOLAR  DISTILLATION</a:t>
            </a:r>
            <a:endParaRPr b="1" sz="3300">
              <a:latin typeface="Times New Roman"/>
              <a:ea typeface="Times New Roman"/>
              <a:cs typeface="Times New Roman"/>
              <a:sym typeface="Times New Roman"/>
            </a:endParaRPr>
          </a:p>
        </p:txBody>
      </p:sp>
      <p:sp>
        <p:nvSpPr>
          <p:cNvPr id="33831" name="Google Shape;33831;p6"/>
          <p:cNvSpPr txBox="1"/>
          <p:nvPr/>
        </p:nvSpPr>
        <p:spPr>
          <a:xfrm flipH="1">
            <a:off x="457200" y="1349125"/>
            <a:ext cx="86868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Solar still works on the principle of solar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distillation. solar still duplicates way as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a rain water.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i.e. evaporation and condensation.</a:t>
            </a:r>
            <a:endParaRPr sz="2700">
              <a:latin typeface="Times New Roman"/>
              <a:ea typeface="Times New Roman"/>
              <a:cs typeface="Times New Roman"/>
              <a:sym typeface="Times New Roman"/>
            </a:endParaRPr>
          </a:p>
        </p:txBody>
      </p:sp>
      <p:sp>
        <p:nvSpPr>
          <p:cNvPr id="33832" name="Google Shape;33832;p6"/>
          <p:cNvSpPr txBox="1"/>
          <p:nvPr/>
        </p:nvSpPr>
        <p:spPr>
          <a:xfrm>
            <a:off x="457200" y="3188414"/>
            <a:ext cx="73152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Saline water filled in the black painted basin of the solar still. this is enclosed in</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a completely air tight surface.</a:t>
            </a:r>
            <a:endParaRPr sz="2700">
              <a:latin typeface="Times New Roman"/>
              <a:ea typeface="Times New Roman"/>
              <a:cs typeface="Times New Roman"/>
              <a:sym typeface="Times New Roman"/>
            </a:endParaRPr>
          </a:p>
        </p:txBody>
      </p:sp>
      <p:sp>
        <p:nvSpPr>
          <p:cNvPr id="33833" name="Google Shape;33833;p6"/>
          <p:cNvSpPr txBox="1"/>
          <p:nvPr/>
        </p:nvSpPr>
        <p:spPr>
          <a:xfrm flipH="1" rot="-130">
            <a:off x="457325" y="4614150"/>
            <a:ext cx="79092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The increases the  internal temperature</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of distillator causing saline water evaporate</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leaving behind all of the salt contents,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bacteria viruses etc.</a:t>
            </a:r>
            <a:endParaRPr sz="27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37" name="Shape 33837"/>
        <p:cNvGrpSpPr/>
        <p:nvPr/>
      </p:nvGrpSpPr>
      <p:grpSpPr>
        <a:xfrm>
          <a:off x="0" y="0"/>
          <a:ext cx="0" cy="0"/>
          <a:chOff x="0" y="0"/>
          <a:chExt cx="0" cy="0"/>
        </a:xfrm>
      </p:grpSpPr>
      <p:pic>
        <p:nvPicPr>
          <p:cNvPr id="33838" name="Google Shape;33838;p7"/>
          <p:cNvPicPr preferRelativeResize="0"/>
          <p:nvPr/>
        </p:nvPicPr>
        <p:blipFill>
          <a:blip r:embed="rId3">
            <a:alphaModFix/>
          </a:blip>
          <a:stretch>
            <a:fillRect/>
          </a:stretch>
        </p:blipFill>
        <p:spPr>
          <a:xfrm>
            <a:off x="0" y="184723"/>
            <a:ext cx="9144000" cy="6673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42" name="Shape 33842"/>
        <p:cNvGrpSpPr/>
        <p:nvPr/>
      </p:nvGrpSpPr>
      <p:grpSpPr>
        <a:xfrm>
          <a:off x="0" y="0"/>
          <a:ext cx="0" cy="0"/>
          <a:chOff x="0" y="0"/>
          <a:chExt cx="0" cy="0"/>
        </a:xfrm>
      </p:grpSpPr>
      <p:sp>
        <p:nvSpPr>
          <p:cNvPr id="33843" name="Google Shape;33843;p8"/>
          <p:cNvSpPr txBox="1"/>
          <p:nvPr/>
        </p:nvSpPr>
        <p:spPr>
          <a:xfrm>
            <a:off x="2382219" y="518608"/>
            <a:ext cx="7315200" cy="69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300">
                <a:latin typeface="Times New Roman"/>
                <a:ea typeface="Times New Roman"/>
                <a:cs typeface="Times New Roman"/>
                <a:sym typeface="Times New Roman"/>
              </a:rPr>
              <a:t>   WORKING </a:t>
            </a:r>
            <a:endParaRPr b="1" sz="3300">
              <a:latin typeface="Times New Roman"/>
              <a:ea typeface="Times New Roman"/>
              <a:cs typeface="Times New Roman"/>
              <a:sym typeface="Times New Roman"/>
            </a:endParaRPr>
          </a:p>
        </p:txBody>
      </p:sp>
      <p:sp>
        <p:nvSpPr>
          <p:cNvPr id="33844" name="Google Shape;33844;p8"/>
          <p:cNvSpPr txBox="1"/>
          <p:nvPr/>
        </p:nvSpPr>
        <p:spPr>
          <a:xfrm flipH="1">
            <a:off x="488550" y="1213100"/>
            <a:ext cx="81669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Char char="●"/>
            </a:pPr>
            <a:r>
              <a:rPr lang="en-US" sz="2700"/>
              <a:t>A basin of solar still has a thin layer of water,</a:t>
            </a:r>
            <a:endParaRPr sz="2700"/>
          </a:p>
          <a:p>
            <a:pPr indent="0" lvl="0" marL="0" rtl="0" algn="l">
              <a:spcBef>
                <a:spcPts val="0"/>
              </a:spcBef>
              <a:spcAft>
                <a:spcPts val="0"/>
              </a:spcAft>
              <a:buNone/>
            </a:pPr>
            <a:r>
              <a:rPr lang="en-US" sz="2700"/>
              <a:t>    a transparent glass cover is placed over the</a:t>
            </a:r>
            <a:endParaRPr sz="2700"/>
          </a:p>
          <a:p>
            <a:pPr indent="0" lvl="0" marL="0" rtl="0" algn="l">
              <a:spcBef>
                <a:spcPts val="0"/>
              </a:spcBef>
              <a:spcAft>
                <a:spcPts val="0"/>
              </a:spcAft>
              <a:buNone/>
            </a:pPr>
            <a:r>
              <a:rPr lang="en-US" sz="2700"/>
              <a:t>    basin and channel for collecting the distillate</a:t>
            </a:r>
            <a:endParaRPr sz="2700"/>
          </a:p>
          <a:p>
            <a:pPr indent="0" lvl="0" marL="0" rtl="0" algn="l">
              <a:spcBef>
                <a:spcPts val="0"/>
              </a:spcBef>
              <a:spcAft>
                <a:spcPts val="0"/>
              </a:spcAft>
              <a:buNone/>
            </a:pPr>
            <a:r>
              <a:rPr lang="en-US" sz="2700"/>
              <a:t>    water from solar still.</a:t>
            </a:r>
            <a:endParaRPr sz="2700"/>
          </a:p>
        </p:txBody>
      </p:sp>
      <p:sp>
        <p:nvSpPr>
          <p:cNvPr id="33845" name="Google Shape;33845;p8"/>
          <p:cNvSpPr txBox="1"/>
          <p:nvPr/>
        </p:nvSpPr>
        <p:spPr>
          <a:xfrm flipH="1" rot="1515">
            <a:off x="488550" y="3054203"/>
            <a:ext cx="8166901"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Char char="●"/>
            </a:pPr>
            <a:r>
              <a:rPr lang="en-US" sz="2700"/>
              <a:t>The glass transmits the sun rays and saline</a:t>
            </a:r>
            <a:endParaRPr sz="2700"/>
          </a:p>
          <a:p>
            <a:pPr indent="0" lvl="0" marL="0" rtl="0" algn="l">
              <a:spcBef>
                <a:spcPts val="0"/>
              </a:spcBef>
              <a:spcAft>
                <a:spcPts val="0"/>
              </a:spcAft>
              <a:buNone/>
            </a:pPr>
            <a:r>
              <a:rPr lang="en-US" sz="2700"/>
              <a:t>     water in the basin is heated by solar radiation</a:t>
            </a:r>
            <a:endParaRPr sz="2700"/>
          </a:p>
          <a:p>
            <a:pPr indent="0" lvl="0" marL="0" rtl="0" algn="l">
              <a:spcBef>
                <a:spcPts val="0"/>
              </a:spcBef>
              <a:spcAft>
                <a:spcPts val="0"/>
              </a:spcAft>
              <a:buNone/>
            </a:pPr>
            <a:r>
              <a:rPr lang="en-US" sz="2700"/>
              <a:t>     which passes through the glass cover.</a:t>
            </a:r>
            <a:endParaRPr sz="2700"/>
          </a:p>
        </p:txBody>
      </p:sp>
      <p:sp>
        <p:nvSpPr>
          <p:cNvPr id="33846" name="Google Shape;33846;p8"/>
          <p:cNvSpPr txBox="1"/>
          <p:nvPr/>
        </p:nvSpPr>
        <p:spPr>
          <a:xfrm>
            <a:off x="488550" y="4481611"/>
            <a:ext cx="81669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Char char="●"/>
            </a:pPr>
            <a:r>
              <a:rPr lang="en-US" sz="2700"/>
              <a:t>In solar still, the temperature difference</a:t>
            </a:r>
            <a:endParaRPr sz="2700"/>
          </a:p>
          <a:p>
            <a:pPr indent="0" lvl="0" marL="0" rtl="0" algn="l">
              <a:spcBef>
                <a:spcPts val="0"/>
              </a:spcBef>
              <a:spcAft>
                <a:spcPts val="0"/>
              </a:spcAft>
              <a:buNone/>
            </a:pPr>
            <a:r>
              <a:rPr lang="en-US" sz="2700"/>
              <a:t>     between the water and glass cover is</a:t>
            </a:r>
            <a:endParaRPr sz="2700"/>
          </a:p>
          <a:p>
            <a:pPr indent="0" lvl="0" marL="0" rtl="0" algn="l">
              <a:spcBef>
                <a:spcPts val="0"/>
              </a:spcBef>
              <a:spcAft>
                <a:spcPts val="0"/>
              </a:spcAft>
              <a:buNone/>
            </a:pPr>
            <a:r>
              <a:rPr lang="en-US" sz="2700"/>
              <a:t>     drinking force of pure water yield.</a:t>
            </a:r>
            <a:endParaRPr sz="27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50" name="Shape 33850"/>
        <p:cNvGrpSpPr/>
        <p:nvPr/>
      </p:nvGrpSpPr>
      <p:grpSpPr>
        <a:xfrm>
          <a:off x="0" y="0"/>
          <a:ext cx="0" cy="0"/>
          <a:chOff x="0" y="0"/>
          <a:chExt cx="0" cy="0"/>
        </a:xfrm>
      </p:grpSpPr>
      <p:sp>
        <p:nvSpPr>
          <p:cNvPr id="33851" name="Google Shape;33851;p9"/>
          <p:cNvSpPr txBox="1"/>
          <p:nvPr/>
        </p:nvSpPr>
        <p:spPr>
          <a:xfrm>
            <a:off x="362550" y="209378"/>
            <a:ext cx="84189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It influences the rate of evaporation from</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the sun surface of the water within the</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basin flowing towards the condensing</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cover.</a:t>
            </a:r>
            <a:endParaRPr sz="2700">
              <a:latin typeface="Times New Roman"/>
              <a:ea typeface="Times New Roman"/>
              <a:cs typeface="Times New Roman"/>
              <a:sym typeface="Times New Roman"/>
            </a:endParaRPr>
          </a:p>
        </p:txBody>
      </p:sp>
      <p:sp>
        <p:nvSpPr>
          <p:cNvPr id="33852" name="Google Shape;33852;p9"/>
          <p:cNvSpPr txBox="1"/>
          <p:nvPr/>
        </p:nvSpPr>
        <p:spPr>
          <a:xfrm flipH="1">
            <a:off x="362552" y="2003400"/>
            <a:ext cx="84189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 Vapour flows upwards from the basin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and condensate. This condensate water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is collected through a PVC channel.</a:t>
            </a:r>
            <a:endParaRPr sz="2700">
              <a:latin typeface="Times New Roman"/>
              <a:ea typeface="Times New Roman"/>
              <a:cs typeface="Times New Roman"/>
              <a:sym typeface="Times New Roman"/>
            </a:endParaRPr>
          </a:p>
        </p:txBody>
      </p:sp>
      <p:sp>
        <p:nvSpPr>
          <p:cNvPr id="33853" name="Google Shape;33853;p9"/>
          <p:cNvSpPr txBox="1"/>
          <p:nvPr/>
        </p:nvSpPr>
        <p:spPr>
          <a:xfrm flipH="1">
            <a:off x="362550" y="3428989"/>
            <a:ext cx="80805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Measuring Instruments are pyranometer,</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temperature indicator, glass beaker and J</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type thermocouples.</a:t>
            </a:r>
            <a:endParaRPr sz="2700">
              <a:latin typeface="Times New Roman"/>
              <a:ea typeface="Times New Roman"/>
              <a:cs typeface="Times New Roman"/>
              <a:sym typeface="Times New Roman"/>
            </a:endParaRPr>
          </a:p>
        </p:txBody>
      </p:sp>
      <p:sp>
        <p:nvSpPr>
          <p:cNvPr id="33854" name="Google Shape;33854;p9"/>
          <p:cNvSpPr txBox="1"/>
          <p:nvPr/>
        </p:nvSpPr>
        <p:spPr>
          <a:xfrm flipH="1">
            <a:off x="362550" y="4854600"/>
            <a:ext cx="84189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J type thermocouples are used to measure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the temperature of water which is in the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basin, inclined glass cover temperature.</a:t>
            </a:r>
            <a:endParaRPr sz="27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58" name="Shape 33858"/>
        <p:cNvGrpSpPr/>
        <p:nvPr/>
      </p:nvGrpSpPr>
      <p:grpSpPr>
        <a:xfrm>
          <a:off x="0" y="0"/>
          <a:ext cx="0" cy="0"/>
          <a:chOff x="0" y="0"/>
          <a:chExt cx="0" cy="0"/>
        </a:xfrm>
      </p:grpSpPr>
      <p:pic>
        <p:nvPicPr>
          <p:cNvPr id="33859" name="Google Shape;33859;p10"/>
          <p:cNvPicPr preferRelativeResize="0"/>
          <p:nvPr/>
        </p:nvPicPr>
        <p:blipFill>
          <a:blip r:embed="rId3">
            <a:alphaModFix/>
          </a:blip>
          <a:stretch>
            <a:fillRect/>
          </a:stretch>
        </p:blipFill>
        <p:spPr>
          <a:xfrm>
            <a:off x="78425" y="1"/>
            <a:ext cx="8987150" cy="6494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63" name="Shape 33863"/>
        <p:cNvGrpSpPr/>
        <p:nvPr/>
      </p:nvGrpSpPr>
      <p:grpSpPr>
        <a:xfrm>
          <a:off x="0" y="0"/>
          <a:ext cx="0" cy="0"/>
          <a:chOff x="0" y="0"/>
          <a:chExt cx="0" cy="0"/>
        </a:xfrm>
      </p:grpSpPr>
      <p:pic>
        <p:nvPicPr>
          <p:cNvPr id="33864" name="Google Shape;33864;p11"/>
          <p:cNvPicPr preferRelativeResize="0"/>
          <p:nvPr/>
        </p:nvPicPr>
        <p:blipFill>
          <a:blip r:embed="rId3">
            <a:alphaModFix/>
          </a:blip>
          <a:stretch>
            <a:fillRect/>
          </a:stretch>
        </p:blipFill>
        <p:spPr>
          <a:xfrm>
            <a:off x="150550" y="0"/>
            <a:ext cx="8842900" cy="666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05" name="Shape 33805"/>
        <p:cNvGrpSpPr/>
        <p:nvPr/>
      </p:nvGrpSpPr>
      <p:grpSpPr>
        <a:xfrm>
          <a:off x="0" y="0"/>
          <a:ext cx="0" cy="0"/>
          <a:chOff x="0" y="0"/>
          <a:chExt cx="0" cy="0"/>
        </a:xfrm>
      </p:grpSpPr>
      <p:sp>
        <p:nvSpPr>
          <p:cNvPr id="33806" name="Google Shape;33806;p3"/>
          <p:cNvSpPr txBox="1"/>
          <p:nvPr/>
        </p:nvSpPr>
        <p:spPr>
          <a:xfrm>
            <a:off x="429450" y="419473"/>
            <a:ext cx="8285100" cy="992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93700" lvl="0" marL="457200" rtl="0" algn="l">
              <a:spcBef>
                <a:spcPts val="0"/>
              </a:spcBef>
              <a:spcAft>
                <a:spcPts val="0"/>
              </a:spcAft>
              <a:buSzPts val="2600"/>
              <a:buFont typeface="Times New Roman"/>
              <a:buChar char="●"/>
            </a:pPr>
            <a:r>
              <a:rPr lang="en-US" sz="2600">
                <a:latin typeface="Times New Roman"/>
                <a:ea typeface="Times New Roman"/>
                <a:cs typeface="Times New Roman"/>
                <a:sym typeface="Times New Roman"/>
              </a:rPr>
              <a:t>The rate of distillate and temperatures are important factors for analyzing the solar stills.</a:t>
            </a:r>
            <a:endParaRPr sz="2600">
              <a:latin typeface="Times New Roman"/>
              <a:ea typeface="Times New Roman"/>
              <a:cs typeface="Times New Roman"/>
              <a:sym typeface="Times New Roman"/>
            </a:endParaRPr>
          </a:p>
        </p:txBody>
      </p:sp>
      <p:sp>
        <p:nvSpPr>
          <p:cNvPr id="33807" name="Google Shape;33807;p3"/>
          <p:cNvSpPr txBox="1"/>
          <p:nvPr/>
        </p:nvSpPr>
        <p:spPr>
          <a:xfrm>
            <a:off x="429444" y="1412164"/>
            <a:ext cx="8633400" cy="2666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The data associated with developed double slope solar still is presented to correlate variation of distillate output with the still basin and glass cover temperatures as well as stills with and without reflectors and PCM for different types of high TDS level water samples.</a:t>
            </a:r>
            <a:endParaRPr sz="2700">
              <a:latin typeface="Times New Roman"/>
              <a:ea typeface="Times New Roman"/>
              <a:cs typeface="Times New Roman"/>
              <a:sym typeface="Times New Roman"/>
            </a:endParaRPr>
          </a:p>
        </p:txBody>
      </p:sp>
      <p:sp>
        <p:nvSpPr>
          <p:cNvPr id="33808" name="Google Shape;33808;p3"/>
          <p:cNvSpPr txBox="1"/>
          <p:nvPr/>
        </p:nvSpPr>
        <p:spPr>
          <a:xfrm rot="-129">
            <a:off x="429450" y="4079018"/>
            <a:ext cx="79698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The data set of temperature and distillate output can be used to analyze the working of stills for its efficiency and effectiveness in terms of distillate yield</a:t>
            </a:r>
            <a:endParaRPr sz="27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68" name="Shape 33868"/>
        <p:cNvGrpSpPr/>
        <p:nvPr/>
      </p:nvGrpSpPr>
      <p:grpSpPr>
        <a:xfrm>
          <a:off x="0" y="0"/>
          <a:ext cx="0" cy="0"/>
          <a:chOff x="0" y="0"/>
          <a:chExt cx="0" cy="0"/>
        </a:xfrm>
      </p:grpSpPr>
      <p:sp>
        <p:nvSpPr>
          <p:cNvPr id="33869" name="Google Shape;33869;p12"/>
          <p:cNvSpPr txBox="1"/>
          <p:nvPr/>
        </p:nvSpPr>
        <p:spPr>
          <a:xfrm>
            <a:off x="538050" y="299887"/>
            <a:ext cx="8067900" cy="598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2700">
                <a:latin typeface="Times New Roman"/>
                <a:ea typeface="Times New Roman"/>
                <a:cs typeface="Times New Roman"/>
                <a:sym typeface="Times New Roman"/>
              </a:rPr>
              <a:t>COMPONENTS OF SOLAR DISTILLATION</a:t>
            </a:r>
            <a:endParaRPr b="1" sz="2700">
              <a:latin typeface="Times New Roman"/>
              <a:ea typeface="Times New Roman"/>
              <a:cs typeface="Times New Roman"/>
              <a:sym typeface="Times New Roman"/>
            </a:endParaRPr>
          </a:p>
        </p:txBody>
      </p:sp>
      <p:sp>
        <p:nvSpPr>
          <p:cNvPr id="33870" name="Google Shape;33870;p12"/>
          <p:cNvSpPr txBox="1"/>
          <p:nvPr/>
        </p:nvSpPr>
        <p:spPr>
          <a:xfrm flipH="1">
            <a:off x="538056" y="898075"/>
            <a:ext cx="4057800" cy="64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u="sng">
                <a:latin typeface="Times New Roman"/>
                <a:ea typeface="Times New Roman"/>
                <a:cs typeface="Times New Roman"/>
                <a:sym typeface="Times New Roman"/>
              </a:rPr>
              <a:t>BASIN :</a:t>
            </a:r>
            <a:endParaRPr sz="3000" u="sng">
              <a:latin typeface="Times New Roman"/>
              <a:ea typeface="Times New Roman"/>
              <a:cs typeface="Times New Roman"/>
              <a:sym typeface="Times New Roman"/>
            </a:endParaRPr>
          </a:p>
        </p:txBody>
      </p:sp>
      <p:sp>
        <p:nvSpPr>
          <p:cNvPr id="33871" name="Google Shape;33871;p12"/>
          <p:cNvSpPr txBox="1"/>
          <p:nvPr/>
        </p:nvSpPr>
        <p:spPr>
          <a:xfrm>
            <a:off x="538050" y="1544575"/>
            <a:ext cx="73824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It is the part of the system in which the water to be distilled is kept.</a:t>
            </a:r>
            <a:endParaRPr sz="2700">
              <a:latin typeface="Times New Roman"/>
              <a:ea typeface="Times New Roman"/>
              <a:cs typeface="Times New Roman"/>
              <a:sym typeface="Times New Roman"/>
            </a:endParaRPr>
          </a:p>
        </p:txBody>
      </p:sp>
      <p:sp>
        <p:nvSpPr>
          <p:cNvPr id="33872" name="Google Shape;33872;p12"/>
          <p:cNvSpPr txBox="1"/>
          <p:nvPr/>
        </p:nvSpPr>
        <p:spPr>
          <a:xfrm flipH="1">
            <a:off x="538050" y="2556475"/>
            <a:ext cx="80679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Hence, it is necessary that the material has</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high absorptivity or very less reflectivity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and very less transmitivity.</a:t>
            </a:r>
            <a:endParaRPr sz="2700">
              <a:latin typeface="Times New Roman"/>
              <a:ea typeface="Times New Roman"/>
              <a:cs typeface="Times New Roman"/>
              <a:sym typeface="Times New Roman"/>
            </a:endParaRPr>
          </a:p>
        </p:txBody>
      </p:sp>
      <p:sp>
        <p:nvSpPr>
          <p:cNvPr id="33873" name="Google Shape;33873;p12"/>
          <p:cNvSpPr txBox="1"/>
          <p:nvPr/>
        </p:nvSpPr>
        <p:spPr>
          <a:xfrm>
            <a:off x="538055" y="3982065"/>
            <a:ext cx="62022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It is therefore essential that it must absorb solar energy.</a:t>
            </a:r>
            <a:endParaRPr sz="2700">
              <a:latin typeface="Times New Roman"/>
              <a:ea typeface="Times New Roman"/>
              <a:cs typeface="Times New Roman"/>
              <a:sym typeface="Times New Roman"/>
            </a:endParaRPr>
          </a:p>
        </p:txBody>
      </p:sp>
      <p:sp>
        <p:nvSpPr>
          <p:cNvPr id="33874" name="Google Shape;33874;p12"/>
          <p:cNvSpPr txBox="1"/>
          <p:nvPr/>
        </p:nvSpPr>
        <p:spPr>
          <a:xfrm flipH="1">
            <a:off x="538050" y="5145698"/>
            <a:ext cx="7382400" cy="992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93700" lvl="0" marL="457200" rtl="0" algn="l">
              <a:spcBef>
                <a:spcPts val="0"/>
              </a:spcBef>
              <a:spcAft>
                <a:spcPts val="0"/>
              </a:spcAft>
              <a:buSzPts val="2600"/>
              <a:buFont typeface="Times New Roman"/>
              <a:buChar char="●"/>
            </a:pPr>
            <a:r>
              <a:rPr lang="en-US" sz="2600">
                <a:latin typeface="Times New Roman"/>
                <a:ea typeface="Times New Roman"/>
                <a:cs typeface="Times New Roman"/>
                <a:sym typeface="Times New Roman"/>
              </a:rPr>
              <a:t>These are the criteria for selecting the basin materials.</a:t>
            </a:r>
            <a:endParaRPr sz="26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78" name="Shape 33878"/>
        <p:cNvGrpSpPr/>
        <p:nvPr/>
      </p:nvGrpSpPr>
      <p:grpSpPr>
        <a:xfrm>
          <a:off x="0" y="0"/>
          <a:ext cx="0" cy="0"/>
          <a:chOff x="0" y="0"/>
          <a:chExt cx="0" cy="0"/>
        </a:xfrm>
      </p:grpSpPr>
      <p:sp>
        <p:nvSpPr>
          <p:cNvPr id="33879" name="Google Shape;33879;p13"/>
          <p:cNvSpPr txBox="1"/>
          <p:nvPr/>
        </p:nvSpPr>
        <p:spPr>
          <a:xfrm flipH="1">
            <a:off x="475600" y="396425"/>
            <a:ext cx="5671200" cy="64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u="sng">
                <a:latin typeface="Times New Roman"/>
                <a:ea typeface="Times New Roman"/>
                <a:cs typeface="Times New Roman"/>
                <a:sym typeface="Times New Roman"/>
              </a:rPr>
              <a:t>CONDANSATE CHANNEL :</a:t>
            </a:r>
            <a:endParaRPr sz="3000" u="sng">
              <a:latin typeface="Times New Roman"/>
              <a:ea typeface="Times New Roman"/>
              <a:cs typeface="Times New Roman"/>
              <a:sym typeface="Times New Roman"/>
            </a:endParaRPr>
          </a:p>
        </p:txBody>
      </p:sp>
      <p:sp>
        <p:nvSpPr>
          <p:cNvPr id="33880" name="Google Shape;33880;p13"/>
          <p:cNvSpPr txBox="1"/>
          <p:nvPr/>
        </p:nvSpPr>
        <p:spPr>
          <a:xfrm>
            <a:off x="713559" y="1042912"/>
            <a:ext cx="79617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It is the part of the system in which condensed water is collected.</a:t>
            </a:r>
            <a:endParaRPr sz="2700">
              <a:latin typeface="Times New Roman"/>
              <a:ea typeface="Times New Roman"/>
              <a:cs typeface="Times New Roman"/>
              <a:sym typeface="Times New Roman"/>
            </a:endParaRPr>
          </a:p>
        </p:txBody>
      </p:sp>
      <p:sp>
        <p:nvSpPr>
          <p:cNvPr id="33881" name="Google Shape;33881;p13"/>
          <p:cNvSpPr txBox="1"/>
          <p:nvPr/>
        </p:nvSpPr>
        <p:spPr>
          <a:xfrm flipH="1">
            <a:off x="713550" y="2179900"/>
            <a:ext cx="77169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Sheet of required dimension is first cut out, and then it is folded by using the folding machine.</a:t>
            </a:r>
            <a:endParaRPr sz="2700">
              <a:latin typeface="Times New Roman"/>
              <a:ea typeface="Times New Roman"/>
              <a:cs typeface="Times New Roman"/>
              <a:sym typeface="Times New Roman"/>
            </a:endParaRPr>
          </a:p>
        </p:txBody>
      </p:sp>
      <p:sp>
        <p:nvSpPr>
          <p:cNvPr id="33882" name="Google Shape;33882;p13"/>
          <p:cNvSpPr txBox="1"/>
          <p:nvPr/>
        </p:nvSpPr>
        <p:spPr>
          <a:xfrm>
            <a:off x="475600" y="3730600"/>
            <a:ext cx="5083500" cy="64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u="sng">
                <a:latin typeface="Times New Roman"/>
                <a:ea typeface="Times New Roman"/>
                <a:cs typeface="Times New Roman"/>
                <a:sym typeface="Times New Roman"/>
              </a:rPr>
              <a:t>BLACK LINER :</a:t>
            </a:r>
            <a:endParaRPr sz="3000" u="sng">
              <a:latin typeface="Times New Roman"/>
              <a:ea typeface="Times New Roman"/>
              <a:cs typeface="Times New Roman"/>
              <a:sym typeface="Times New Roman"/>
            </a:endParaRPr>
          </a:p>
        </p:txBody>
      </p:sp>
      <p:sp>
        <p:nvSpPr>
          <p:cNvPr id="33883" name="Google Shape;33883;p13"/>
          <p:cNvSpPr txBox="1"/>
          <p:nvPr/>
        </p:nvSpPr>
        <p:spPr>
          <a:xfrm>
            <a:off x="702050" y="4377101"/>
            <a:ext cx="7495200" cy="992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93700" lvl="0" marL="457200" rtl="0" algn="l">
              <a:spcBef>
                <a:spcPts val="0"/>
              </a:spcBef>
              <a:spcAft>
                <a:spcPts val="0"/>
              </a:spcAft>
              <a:buSzPts val="2600"/>
              <a:buChar char="●"/>
            </a:pPr>
            <a:r>
              <a:rPr lang="en-US" sz="2600"/>
              <a:t>Solar radiation transmitted through transparent</a:t>
            </a:r>
            <a:endParaRPr sz="2600"/>
          </a:p>
          <a:p>
            <a:pPr indent="0" lvl="0" marL="0" rtl="0" algn="l">
              <a:spcBef>
                <a:spcPts val="0"/>
              </a:spcBef>
              <a:spcAft>
                <a:spcPts val="0"/>
              </a:spcAft>
              <a:buNone/>
            </a:pPr>
            <a:r>
              <a:rPr lang="en-US" sz="2600"/>
              <a:t>     cover is absorbed in the black lining.</a:t>
            </a:r>
            <a:endParaRPr sz="2600"/>
          </a:p>
        </p:txBody>
      </p:sp>
      <p:sp>
        <p:nvSpPr>
          <p:cNvPr id="33884" name="Google Shape;33884;p13"/>
          <p:cNvSpPr txBox="1"/>
          <p:nvPr/>
        </p:nvSpPr>
        <p:spPr>
          <a:xfrm>
            <a:off x="702050" y="5369800"/>
            <a:ext cx="74952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Black bodies are good absorbers. Black paint is used as liner.</a:t>
            </a:r>
            <a:endParaRPr sz="27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88" name="Shape 33888"/>
        <p:cNvGrpSpPr/>
        <p:nvPr/>
      </p:nvGrpSpPr>
      <p:grpSpPr>
        <a:xfrm>
          <a:off x="0" y="0"/>
          <a:ext cx="0" cy="0"/>
          <a:chOff x="0" y="0"/>
          <a:chExt cx="0" cy="0"/>
        </a:xfrm>
      </p:grpSpPr>
      <p:sp>
        <p:nvSpPr>
          <p:cNvPr id="33889" name="Google Shape;33889;p14"/>
          <p:cNvSpPr txBox="1"/>
          <p:nvPr/>
        </p:nvSpPr>
        <p:spPr>
          <a:xfrm>
            <a:off x="323273" y="738909"/>
            <a:ext cx="7205700" cy="64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u="sng">
                <a:latin typeface="Times New Roman"/>
                <a:ea typeface="Times New Roman"/>
                <a:cs typeface="Times New Roman"/>
                <a:sym typeface="Times New Roman"/>
              </a:rPr>
              <a:t>TRANSPARENT COVER :</a:t>
            </a:r>
            <a:endParaRPr sz="3000" u="sng">
              <a:latin typeface="Times New Roman"/>
              <a:ea typeface="Times New Roman"/>
              <a:cs typeface="Times New Roman"/>
              <a:sym typeface="Times New Roman"/>
            </a:endParaRPr>
          </a:p>
        </p:txBody>
      </p:sp>
      <p:sp>
        <p:nvSpPr>
          <p:cNvPr id="33890" name="Google Shape;33890;p14"/>
          <p:cNvSpPr txBox="1"/>
          <p:nvPr/>
        </p:nvSpPr>
        <p:spPr>
          <a:xfrm>
            <a:off x="323275" y="1616372"/>
            <a:ext cx="74445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Glazing glass is used and thickness of</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5 mm is selected. </a:t>
            </a:r>
            <a:endParaRPr sz="2700">
              <a:latin typeface="Times New Roman"/>
              <a:ea typeface="Times New Roman"/>
              <a:cs typeface="Times New Roman"/>
              <a:sym typeface="Times New Roman"/>
            </a:endParaRPr>
          </a:p>
        </p:txBody>
      </p:sp>
      <p:sp>
        <p:nvSpPr>
          <p:cNvPr id="33891" name="Google Shape;33891;p14"/>
          <p:cNvSpPr txBox="1"/>
          <p:nvPr/>
        </p:nvSpPr>
        <p:spPr>
          <a:xfrm>
            <a:off x="323276" y="2810975"/>
            <a:ext cx="78267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The use of glass is because of its inherent</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property of producing greenhouse effect</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inside the still.</a:t>
            </a:r>
            <a:endParaRPr sz="2700">
              <a:latin typeface="Times New Roman"/>
              <a:ea typeface="Times New Roman"/>
              <a:cs typeface="Times New Roman"/>
              <a:sym typeface="Times New Roman"/>
            </a:endParaRPr>
          </a:p>
        </p:txBody>
      </p:sp>
      <p:sp>
        <p:nvSpPr>
          <p:cNvPr id="33892" name="Google Shape;33892;p14"/>
          <p:cNvSpPr txBox="1"/>
          <p:nvPr/>
        </p:nvSpPr>
        <p:spPr>
          <a:xfrm flipH="1">
            <a:off x="323275" y="4419275"/>
            <a:ext cx="72057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Glass transmits over 90% of incident</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radiation in the visible range.</a:t>
            </a:r>
            <a:endParaRPr sz="27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96" name="Shape 33896"/>
        <p:cNvGrpSpPr/>
        <p:nvPr/>
      </p:nvGrpSpPr>
      <p:grpSpPr>
        <a:xfrm>
          <a:off x="0" y="0"/>
          <a:ext cx="0" cy="0"/>
          <a:chOff x="0" y="0"/>
          <a:chExt cx="0" cy="0"/>
        </a:xfrm>
      </p:grpSpPr>
      <p:sp>
        <p:nvSpPr>
          <p:cNvPr id="33897" name="Google Shape;33897;p15"/>
          <p:cNvSpPr txBox="1"/>
          <p:nvPr/>
        </p:nvSpPr>
        <p:spPr>
          <a:xfrm flipH="1" rot="982">
            <a:off x="374272" y="804790"/>
            <a:ext cx="6303000" cy="64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u="sng">
                <a:latin typeface="Times New Roman"/>
                <a:ea typeface="Times New Roman"/>
                <a:cs typeface="Times New Roman"/>
                <a:sym typeface="Times New Roman"/>
              </a:rPr>
              <a:t>INSULATION :</a:t>
            </a:r>
            <a:endParaRPr sz="3000" u="sng">
              <a:latin typeface="Times New Roman"/>
              <a:ea typeface="Times New Roman"/>
              <a:cs typeface="Times New Roman"/>
              <a:sym typeface="Times New Roman"/>
            </a:endParaRPr>
          </a:p>
        </p:txBody>
      </p:sp>
      <p:sp>
        <p:nvSpPr>
          <p:cNvPr id="33898" name="Google Shape;33898;p15"/>
          <p:cNvSpPr txBox="1"/>
          <p:nvPr/>
        </p:nvSpPr>
        <p:spPr>
          <a:xfrm>
            <a:off x="397201" y="1589700"/>
            <a:ext cx="83496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Thermocol / Glass-wool is used as insulator</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to provide thermal resistance to the heat</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transfer that takes place from the system</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to the surrounding.</a:t>
            </a:r>
            <a:endParaRPr sz="2700">
              <a:latin typeface="Times New Roman"/>
              <a:ea typeface="Times New Roman"/>
              <a:cs typeface="Times New Roman"/>
              <a:sym typeface="Times New Roman"/>
            </a:endParaRPr>
          </a:p>
        </p:txBody>
      </p:sp>
      <p:sp>
        <p:nvSpPr>
          <p:cNvPr id="33899" name="Google Shape;33899;p15"/>
          <p:cNvSpPr txBox="1"/>
          <p:nvPr/>
        </p:nvSpPr>
        <p:spPr>
          <a:xfrm flipH="1">
            <a:off x="397200" y="3391925"/>
            <a:ext cx="3000000" cy="64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u="sng">
                <a:latin typeface="Times New Roman"/>
                <a:ea typeface="Times New Roman"/>
                <a:cs typeface="Times New Roman"/>
                <a:sym typeface="Times New Roman"/>
              </a:rPr>
              <a:t>REFLECTOR :</a:t>
            </a:r>
            <a:endParaRPr sz="3000" u="sng">
              <a:latin typeface="Times New Roman"/>
              <a:ea typeface="Times New Roman"/>
              <a:cs typeface="Times New Roman"/>
              <a:sym typeface="Times New Roman"/>
            </a:endParaRPr>
          </a:p>
        </p:txBody>
      </p:sp>
      <p:sp>
        <p:nvSpPr>
          <p:cNvPr id="33900" name="Google Shape;33900;p15"/>
          <p:cNvSpPr txBox="1"/>
          <p:nvPr/>
        </p:nvSpPr>
        <p:spPr>
          <a:xfrm flipH="1">
            <a:off x="397125" y="4261350"/>
            <a:ext cx="78879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Reflecting Mirror is used with one side</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silver coated and is supported by</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ply wood to prevent its breakage.</a:t>
            </a:r>
            <a:endParaRPr sz="27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04" name="Shape 33904"/>
        <p:cNvGrpSpPr/>
        <p:nvPr/>
      </p:nvGrpSpPr>
      <p:grpSpPr>
        <a:xfrm>
          <a:off x="0" y="0"/>
          <a:ext cx="0" cy="0"/>
          <a:chOff x="0" y="0"/>
          <a:chExt cx="0" cy="0"/>
        </a:xfrm>
      </p:grpSpPr>
      <p:sp>
        <p:nvSpPr>
          <p:cNvPr id="33905" name="Google Shape;33905;p16"/>
          <p:cNvSpPr txBox="1"/>
          <p:nvPr/>
        </p:nvSpPr>
        <p:spPr>
          <a:xfrm>
            <a:off x="408007" y="443333"/>
            <a:ext cx="5024700" cy="64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u="sng">
                <a:latin typeface="Times New Roman"/>
                <a:ea typeface="Times New Roman"/>
                <a:cs typeface="Times New Roman"/>
                <a:sym typeface="Times New Roman"/>
              </a:rPr>
              <a:t>PCM :</a:t>
            </a:r>
            <a:endParaRPr sz="3000" u="sng">
              <a:latin typeface="Times New Roman"/>
              <a:ea typeface="Times New Roman"/>
              <a:cs typeface="Times New Roman"/>
              <a:sym typeface="Times New Roman"/>
            </a:endParaRPr>
          </a:p>
        </p:txBody>
      </p:sp>
      <p:sp>
        <p:nvSpPr>
          <p:cNvPr id="33906" name="Google Shape;33906;p16"/>
          <p:cNvSpPr txBox="1"/>
          <p:nvPr/>
        </p:nvSpPr>
        <p:spPr>
          <a:xfrm>
            <a:off x="356402" y="1176000"/>
            <a:ext cx="8431200" cy="2253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Char char="●"/>
            </a:pPr>
            <a:r>
              <a:rPr lang="en-US" sz="2700"/>
              <a:t>Phase change Material is used as Paraffin Wax</a:t>
            </a:r>
            <a:endParaRPr sz="2700"/>
          </a:p>
          <a:p>
            <a:pPr indent="0" lvl="0" marL="0" rtl="0" algn="l">
              <a:spcBef>
                <a:spcPts val="0"/>
              </a:spcBef>
              <a:spcAft>
                <a:spcPts val="0"/>
              </a:spcAft>
              <a:buNone/>
            </a:pPr>
            <a:r>
              <a:rPr lang="en-US" sz="2700"/>
              <a:t>     which absorbs the sun radiations by changing</a:t>
            </a:r>
            <a:endParaRPr sz="2700"/>
          </a:p>
          <a:p>
            <a:pPr indent="0" lvl="0" marL="0" rtl="0" algn="l">
              <a:spcBef>
                <a:spcPts val="0"/>
              </a:spcBef>
              <a:spcAft>
                <a:spcPts val="0"/>
              </a:spcAft>
              <a:buNone/>
            </a:pPr>
            <a:r>
              <a:rPr lang="en-US" sz="2700"/>
              <a:t>     its phase from solid to liquid and releases the</a:t>
            </a:r>
            <a:endParaRPr sz="2700"/>
          </a:p>
          <a:p>
            <a:pPr indent="0" lvl="0" marL="0" rtl="0" algn="l">
              <a:spcBef>
                <a:spcPts val="0"/>
              </a:spcBef>
              <a:spcAft>
                <a:spcPts val="0"/>
              </a:spcAft>
              <a:buNone/>
            </a:pPr>
            <a:r>
              <a:rPr lang="en-US" sz="2700"/>
              <a:t>     heat when sun radiations are absent in evening</a:t>
            </a:r>
            <a:endParaRPr sz="2700"/>
          </a:p>
          <a:p>
            <a:pPr indent="0" lvl="0" marL="0" rtl="0" algn="l">
              <a:spcBef>
                <a:spcPts val="0"/>
              </a:spcBef>
              <a:spcAft>
                <a:spcPts val="0"/>
              </a:spcAft>
              <a:buNone/>
            </a:pPr>
            <a:r>
              <a:rPr lang="en-US" sz="2700"/>
              <a:t>     time.</a:t>
            </a:r>
            <a:endParaRPr sz="2700"/>
          </a:p>
        </p:txBody>
      </p:sp>
      <p:sp>
        <p:nvSpPr>
          <p:cNvPr id="33907" name="Google Shape;33907;p16"/>
          <p:cNvSpPr txBox="1"/>
          <p:nvPr/>
        </p:nvSpPr>
        <p:spPr>
          <a:xfrm>
            <a:off x="356400" y="3515175"/>
            <a:ext cx="8431200" cy="64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u="sng">
                <a:latin typeface="Times New Roman"/>
                <a:ea typeface="Times New Roman"/>
                <a:cs typeface="Times New Roman"/>
                <a:sym typeface="Times New Roman"/>
              </a:rPr>
              <a:t>ALUMINIUM SHEET :</a:t>
            </a:r>
            <a:endParaRPr sz="3000" u="sng">
              <a:latin typeface="Times New Roman"/>
              <a:ea typeface="Times New Roman"/>
              <a:cs typeface="Times New Roman"/>
              <a:sym typeface="Times New Roman"/>
            </a:endParaRPr>
          </a:p>
        </p:txBody>
      </p:sp>
      <p:sp>
        <p:nvSpPr>
          <p:cNvPr id="33908" name="Google Shape;33908;p16"/>
          <p:cNvSpPr txBox="1"/>
          <p:nvPr/>
        </p:nvSpPr>
        <p:spPr>
          <a:xfrm>
            <a:off x="407998" y="4247850"/>
            <a:ext cx="84312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Char char="●"/>
            </a:pPr>
            <a:r>
              <a:rPr lang="en-US" sz="2700"/>
              <a:t>The solar reflective aluminium sheet used in the field of solar energy has the requirements of corrosive protection and high reflectivity.</a:t>
            </a:r>
            <a:endParaRPr sz="27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12" name="Shape 33912"/>
        <p:cNvGrpSpPr/>
        <p:nvPr/>
      </p:nvGrpSpPr>
      <p:grpSpPr>
        <a:xfrm>
          <a:off x="0" y="0"/>
          <a:ext cx="0" cy="0"/>
          <a:chOff x="0" y="0"/>
          <a:chExt cx="0" cy="0"/>
        </a:xfrm>
      </p:grpSpPr>
      <p:sp>
        <p:nvSpPr>
          <p:cNvPr id="33913" name="Google Shape;33913;p17"/>
          <p:cNvSpPr txBox="1"/>
          <p:nvPr/>
        </p:nvSpPr>
        <p:spPr>
          <a:xfrm>
            <a:off x="526473" y="503371"/>
            <a:ext cx="91440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Solar reflect mirror aluminum sheet is</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mainly used in outdoor use such as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solar collector  photoelectric and solar</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collector.</a:t>
            </a:r>
            <a:endParaRPr sz="2700">
              <a:latin typeface="Times New Roman"/>
              <a:ea typeface="Times New Roman"/>
              <a:cs typeface="Times New Roman"/>
              <a:sym typeface="Times New Roman"/>
            </a:endParaRPr>
          </a:p>
        </p:txBody>
      </p:sp>
      <p:sp>
        <p:nvSpPr>
          <p:cNvPr id="33914" name="Google Shape;33914;p17"/>
          <p:cNvSpPr txBox="1"/>
          <p:nvPr/>
        </p:nvSpPr>
        <p:spPr>
          <a:xfrm flipH="1">
            <a:off x="526475" y="2567700"/>
            <a:ext cx="76695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Aluminium is used because it has good thermal conductivity of 205 w/mk.</a:t>
            </a:r>
            <a:endParaRPr sz="2700">
              <a:latin typeface="Times New Roman"/>
              <a:ea typeface="Times New Roman"/>
              <a:cs typeface="Times New Roman"/>
              <a:sym typeface="Times New Roman"/>
            </a:endParaRPr>
          </a:p>
        </p:txBody>
      </p:sp>
      <p:pic>
        <p:nvPicPr>
          <p:cNvPr descr="Aluminum Mirror Sheet - Aluminum Sheet - Jinan Sino Aluminum Co.,  Ltd.Aluminum Coil|Aluminum Sheet|Aluminum Strip|Color Coated Aluminum Coil" id="33915" name="Google Shape;33915;p17"/>
          <p:cNvPicPr preferRelativeResize="0"/>
          <p:nvPr/>
        </p:nvPicPr>
        <p:blipFill rotWithShape="1">
          <a:blip r:embed="rId3">
            <a:alphaModFix/>
          </a:blip>
          <a:srcRect b="0" l="0" r="0" t="0"/>
          <a:stretch/>
        </p:blipFill>
        <p:spPr>
          <a:xfrm>
            <a:off x="475025" y="3429000"/>
            <a:ext cx="7772400" cy="2895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23" name="Shape 33923"/>
        <p:cNvGrpSpPr/>
        <p:nvPr/>
      </p:nvGrpSpPr>
      <p:grpSpPr>
        <a:xfrm>
          <a:off x="0" y="0"/>
          <a:ext cx="0" cy="0"/>
          <a:chOff x="0" y="0"/>
          <a:chExt cx="0" cy="0"/>
        </a:xfrm>
      </p:grpSpPr>
      <p:pic>
        <p:nvPicPr>
          <p:cNvPr id="33924" name="Google Shape;33924;p19"/>
          <p:cNvPicPr preferRelativeResize="0"/>
          <p:nvPr/>
        </p:nvPicPr>
        <p:blipFill>
          <a:blip r:embed="rId3">
            <a:alphaModFix/>
          </a:blip>
          <a:stretch>
            <a:fillRect/>
          </a:stretch>
        </p:blipFill>
        <p:spPr>
          <a:xfrm>
            <a:off x="0" y="0"/>
            <a:ext cx="9240150" cy="6858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28" name="Shape 33928"/>
        <p:cNvGrpSpPr/>
        <p:nvPr/>
      </p:nvGrpSpPr>
      <p:grpSpPr>
        <a:xfrm>
          <a:off x="0" y="0"/>
          <a:ext cx="0" cy="0"/>
          <a:chOff x="0" y="0"/>
          <a:chExt cx="0" cy="0"/>
        </a:xfrm>
      </p:grpSpPr>
      <p:sp>
        <p:nvSpPr>
          <p:cNvPr id="33929" name="Google Shape;33929;p20"/>
          <p:cNvSpPr txBox="1"/>
          <p:nvPr/>
        </p:nvSpPr>
        <p:spPr>
          <a:xfrm flipH="1">
            <a:off x="2318270" y="342405"/>
            <a:ext cx="3790200" cy="69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300">
                <a:latin typeface="Times New Roman"/>
                <a:ea typeface="Times New Roman"/>
                <a:cs typeface="Times New Roman"/>
                <a:sym typeface="Times New Roman"/>
              </a:rPr>
              <a:t>ADVANTAGE</a:t>
            </a:r>
            <a:endParaRPr b="1" sz="3300">
              <a:latin typeface="Times New Roman"/>
              <a:ea typeface="Times New Roman"/>
              <a:cs typeface="Times New Roman"/>
              <a:sym typeface="Times New Roman"/>
            </a:endParaRPr>
          </a:p>
        </p:txBody>
      </p:sp>
      <p:sp>
        <p:nvSpPr>
          <p:cNvPr id="33930" name="Google Shape;33930;p20"/>
          <p:cNvSpPr txBox="1"/>
          <p:nvPr/>
        </p:nvSpPr>
        <p:spPr>
          <a:xfrm flipH="1">
            <a:off x="428711" y="1267184"/>
            <a:ext cx="82866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Free of sun energy (during sunlight it eliminates 500watt electric consumption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per one hour of sunlight).</a:t>
            </a:r>
            <a:endParaRPr sz="2700">
              <a:latin typeface="Times New Roman"/>
              <a:ea typeface="Times New Roman"/>
              <a:cs typeface="Times New Roman"/>
              <a:sym typeface="Times New Roman"/>
            </a:endParaRPr>
          </a:p>
        </p:txBody>
      </p:sp>
      <p:sp>
        <p:nvSpPr>
          <p:cNvPr id="33931" name="Google Shape;33931;p20"/>
          <p:cNvSpPr txBox="1"/>
          <p:nvPr/>
        </p:nvSpPr>
        <p:spPr>
          <a:xfrm>
            <a:off x="437575" y="2692763"/>
            <a:ext cx="75516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There are no moving parts, therefore it is</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almost reliable and maintenance free.</a:t>
            </a:r>
            <a:endParaRPr sz="2700">
              <a:latin typeface="Times New Roman"/>
              <a:ea typeface="Times New Roman"/>
              <a:cs typeface="Times New Roman"/>
              <a:sym typeface="Times New Roman"/>
            </a:endParaRPr>
          </a:p>
        </p:txBody>
      </p:sp>
      <p:sp>
        <p:nvSpPr>
          <p:cNvPr id="33932" name="Google Shape;33932;p20"/>
          <p:cNvSpPr txBox="1"/>
          <p:nvPr/>
        </p:nvSpPr>
        <p:spPr>
          <a:xfrm flipH="1">
            <a:off x="428700" y="3704675"/>
            <a:ext cx="82866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Water taste is claimed to be better since the</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device acts as a solar water vaporizer and it</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does not boil the water.</a:t>
            </a:r>
            <a:endParaRPr sz="2700">
              <a:latin typeface="Times New Roman"/>
              <a:ea typeface="Times New Roman"/>
              <a:cs typeface="Times New Roman"/>
              <a:sym typeface="Times New Roman"/>
            </a:endParaRPr>
          </a:p>
        </p:txBody>
      </p:sp>
      <p:sp>
        <p:nvSpPr>
          <p:cNvPr id="33933" name="Google Shape;33933;p20"/>
          <p:cNvSpPr txBox="1"/>
          <p:nvPr/>
        </p:nvSpPr>
        <p:spPr>
          <a:xfrm>
            <a:off x="428700" y="5130275"/>
            <a:ext cx="6549300" cy="598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Neutral Ph is claimed (rainwater).</a:t>
            </a:r>
            <a:endParaRPr sz="27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37" name="Shape 33937"/>
        <p:cNvGrpSpPr/>
        <p:nvPr/>
      </p:nvGrpSpPr>
      <p:grpSpPr>
        <a:xfrm>
          <a:off x="0" y="0"/>
          <a:ext cx="0" cy="0"/>
          <a:chOff x="0" y="0"/>
          <a:chExt cx="0" cy="0"/>
        </a:xfrm>
      </p:grpSpPr>
      <p:sp>
        <p:nvSpPr>
          <p:cNvPr id="33938" name="Google Shape;33938;p21"/>
          <p:cNvSpPr txBox="1"/>
          <p:nvPr/>
        </p:nvSpPr>
        <p:spPr>
          <a:xfrm rot="179">
            <a:off x="1594950" y="682774"/>
            <a:ext cx="5771400" cy="69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300">
                <a:latin typeface="Times New Roman"/>
                <a:ea typeface="Times New Roman"/>
                <a:cs typeface="Times New Roman"/>
                <a:sym typeface="Times New Roman"/>
              </a:rPr>
              <a:t>DISADVANTAGE</a:t>
            </a:r>
            <a:endParaRPr b="1" sz="3300">
              <a:latin typeface="Times New Roman"/>
              <a:ea typeface="Times New Roman"/>
              <a:cs typeface="Times New Roman"/>
              <a:sym typeface="Times New Roman"/>
            </a:endParaRPr>
          </a:p>
        </p:txBody>
      </p:sp>
      <p:sp>
        <p:nvSpPr>
          <p:cNvPr id="33939" name="Google Shape;33939;p21"/>
          <p:cNvSpPr txBox="1"/>
          <p:nvPr/>
        </p:nvSpPr>
        <p:spPr>
          <a:xfrm flipH="1">
            <a:off x="871500" y="1727199"/>
            <a:ext cx="84654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Productivity decreases with</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time variety of reason.</a:t>
            </a:r>
            <a:endParaRPr sz="2700">
              <a:latin typeface="Times New Roman"/>
              <a:ea typeface="Times New Roman"/>
              <a:cs typeface="Times New Roman"/>
              <a:sym typeface="Times New Roman"/>
            </a:endParaRPr>
          </a:p>
        </p:txBody>
      </p:sp>
      <p:sp>
        <p:nvSpPr>
          <p:cNvPr id="33940" name="Google Shape;33940;p21"/>
          <p:cNvSpPr txBox="1"/>
          <p:nvPr/>
        </p:nvSpPr>
        <p:spPr>
          <a:xfrm>
            <a:off x="871500" y="2739100"/>
            <a:ext cx="72183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Leakage of vapour through</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joints.</a:t>
            </a:r>
            <a:endParaRPr sz="2700">
              <a:latin typeface="Times New Roman"/>
              <a:ea typeface="Times New Roman"/>
              <a:cs typeface="Times New Roman"/>
              <a:sym typeface="Times New Roman"/>
            </a:endParaRPr>
          </a:p>
        </p:txBody>
      </p:sp>
      <p:sp>
        <p:nvSpPr>
          <p:cNvPr id="33941" name="Google Shape;33941;p21"/>
          <p:cNvSpPr txBox="1"/>
          <p:nvPr/>
        </p:nvSpPr>
        <p:spPr>
          <a:xfrm>
            <a:off x="871500" y="3751007"/>
            <a:ext cx="60687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Low distilate output per unit</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area.</a:t>
            </a:r>
            <a:endParaRPr sz="2700">
              <a:latin typeface="Times New Roman"/>
              <a:ea typeface="Times New Roman"/>
              <a:cs typeface="Times New Roman"/>
              <a:sym typeface="Times New Roman"/>
            </a:endParaRPr>
          </a:p>
        </p:txBody>
      </p:sp>
      <p:sp>
        <p:nvSpPr>
          <p:cNvPr id="33942" name="Google Shape;33942;p21"/>
          <p:cNvSpPr txBox="1"/>
          <p:nvPr/>
        </p:nvSpPr>
        <p:spPr>
          <a:xfrm>
            <a:off x="871500" y="4694200"/>
            <a:ext cx="4932300" cy="598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High maintenance.</a:t>
            </a:r>
            <a:endParaRPr sz="27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49" name="Shape 33949"/>
        <p:cNvGrpSpPr/>
        <p:nvPr/>
      </p:nvGrpSpPr>
      <p:grpSpPr>
        <a:xfrm>
          <a:off x="0" y="0"/>
          <a:ext cx="0" cy="0"/>
          <a:chOff x="0" y="0"/>
          <a:chExt cx="0" cy="0"/>
        </a:xfrm>
      </p:grpSpPr>
      <p:sp>
        <p:nvSpPr>
          <p:cNvPr id="33950" name="Google Shape;33950;p23"/>
          <p:cNvSpPr txBox="1"/>
          <p:nvPr/>
        </p:nvSpPr>
        <p:spPr>
          <a:xfrm>
            <a:off x="821275" y="674243"/>
            <a:ext cx="7053900" cy="69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300">
                <a:latin typeface="Times New Roman"/>
                <a:ea typeface="Times New Roman"/>
                <a:cs typeface="Times New Roman"/>
                <a:sym typeface="Times New Roman"/>
              </a:rPr>
              <a:t>FEATURE OF GOOD PURIFIER</a:t>
            </a:r>
            <a:endParaRPr b="1" sz="3300">
              <a:latin typeface="Times New Roman"/>
              <a:ea typeface="Times New Roman"/>
              <a:cs typeface="Times New Roman"/>
              <a:sym typeface="Times New Roman"/>
            </a:endParaRPr>
          </a:p>
        </p:txBody>
      </p:sp>
      <p:sp>
        <p:nvSpPr>
          <p:cNvPr id="33951" name="Google Shape;33951;p23"/>
          <p:cNvSpPr txBox="1"/>
          <p:nvPr/>
        </p:nvSpPr>
        <p:spPr>
          <a:xfrm>
            <a:off x="597625" y="1699492"/>
            <a:ext cx="63657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Avoids all contamination with</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last point purification.</a:t>
            </a:r>
            <a:endParaRPr sz="2700">
              <a:latin typeface="Times New Roman"/>
              <a:ea typeface="Times New Roman"/>
              <a:cs typeface="Times New Roman"/>
              <a:sym typeface="Times New Roman"/>
            </a:endParaRPr>
          </a:p>
        </p:txBody>
      </p:sp>
      <p:sp>
        <p:nvSpPr>
          <p:cNvPr id="33952" name="Google Shape;33952;p23"/>
          <p:cNvSpPr txBox="1"/>
          <p:nvPr/>
        </p:nvSpPr>
        <p:spPr>
          <a:xfrm>
            <a:off x="597625" y="2711400"/>
            <a:ext cx="66411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Absolutely safe of drinking as</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per WHO standards.</a:t>
            </a:r>
            <a:endParaRPr sz="2700">
              <a:latin typeface="Times New Roman"/>
              <a:ea typeface="Times New Roman"/>
              <a:cs typeface="Times New Roman"/>
              <a:sym typeface="Times New Roman"/>
            </a:endParaRPr>
          </a:p>
        </p:txBody>
      </p:sp>
      <p:sp>
        <p:nvSpPr>
          <p:cNvPr id="33953" name="Google Shape;33953;p23"/>
          <p:cNvSpPr txBox="1"/>
          <p:nvPr/>
        </p:nvSpPr>
        <p:spPr>
          <a:xfrm>
            <a:off x="597625" y="3723300"/>
            <a:ext cx="75012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It should be retain natural quality</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of water.   </a:t>
            </a:r>
            <a:endParaRPr sz="2700">
              <a:latin typeface="Times New Roman"/>
              <a:ea typeface="Times New Roman"/>
              <a:cs typeface="Times New Roman"/>
              <a:sym typeface="Times New Roman"/>
            </a:endParaRPr>
          </a:p>
        </p:txBody>
      </p:sp>
      <p:sp>
        <p:nvSpPr>
          <p:cNvPr id="33954" name="Google Shape;33954;p23"/>
          <p:cNvSpPr txBox="1"/>
          <p:nvPr/>
        </p:nvSpPr>
        <p:spPr>
          <a:xfrm>
            <a:off x="597625" y="4735200"/>
            <a:ext cx="5083800" cy="598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user friendly features.</a:t>
            </a:r>
            <a:endParaRPr sz="2700">
              <a:latin typeface="Times New Roman"/>
              <a:ea typeface="Times New Roman"/>
              <a:cs typeface="Times New Roman"/>
              <a:sym typeface="Times New Roman"/>
            </a:endParaRPr>
          </a:p>
        </p:txBody>
      </p:sp>
      <p:sp>
        <p:nvSpPr>
          <p:cNvPr id="33955" name="Google Shape;33955;p23"/>
          <p:cNvSpPr txBox="1"/>
          <p:nvPr/>
        </p:nvSpPr>
        <p:spPr>
          <a:xfrm flipH="1" rot="-1714">
            <a:off x="597626" y="5526326"/>
            <a:ext cx="3609900" cy="598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long life</a:t>
            </a:r>
            <a:endParaRPr sz="2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09" name="Shape 33809"/>
        <p:cNvGrpSpPr/>
        <p:nvPr/>
      </p:nvGrpSpPr>
      <p:grpSpPr>
        <a:xfrm>
          <a:off x="0" y="0"/>
          <a:ext cx="0" cy="0"/>
          <a:chOff x="0" y="0"/>
          <a:chExt cx="0" cy="0"/>
        </a:xfrm>
      </p:grpSpPr>
      <p:sp>
        <p:nvSpPr>
          <p:cNvPr id="33810" name="Google Shape;33810;p4"/>
          <p:cNvSpPr txBox="1"/>
          <p:nvPr>
            <p:ph idx="1" type="body"/>
          </p:nvPr>
        </p:nvSpPr>
        <p:spPr>
          <a:xfrm>
            <a:off x="457200" y="424875"/>
            <a:ext cx="8229600" cy="42672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None/>
            </a:pPr>
            <a:r>
              <a:rPr b="1" lang="en-US">
                <a:latin typeface="Times New Roman"/>
                <a:ea typeface="Times New Roman"/>
                <a:cs typeface="Times New Roman"/>
                <a:sym typeface="Times New Roman"/>
              </a:rPr>
              <a:t>                 INTRODUCTION</a:t>
            </a:r>
            <a:endParaRPr sz="3300">
              <a:latin typeface="Times New Roman"/>
              <a:ea typeface="Times New Roman"/>
              <a:cs typeface="Times New Roman"/>
              <a:sym typeface="Times New Roman"/>
            </a:endParaRPr>
          </a:p>
        </p:txBody>
      </p:sp>
      <p:sp>
        <p:nvSpPr>
          <p:cNvPr id="33811" name="Google Shape;33811;p4"/>
          <p:cNvSpPr txBox="1"/>
          <p:nvPr/>
        </p:nvSpPr>
        <p:spPr>
          <a:xfrm>
            <a:off x="457200" y="1221975"/>
            <a:ext cx="86868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Water is a basic need of human life for various</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purposes. Potable water resources are generally</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available in the form of lakes, rivers and under</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ground reservoirs.</a:t>
            </a:r>
            <a:endParaRPr sz="2700">
              <a:latin typeface="Times New Roman"/>
              <a:ea typeface="Times New Roman"/>
              <a:cs typeface="Times New Roman"/>
              <a:sym typeface="Times New Roman"/>
            </a:endParaRPr>
          </a:p>
        </p:txBody>
      </p:sp>
      <p:sp>
        <p:nvSpPr>
          <p:cNvPr id="33812" name="Google Shape;33812;p4"/>
          <p:cNvSpPr txBox="1"/>
          <p:nvPr/>
        </p:nvSpPr>
        <p:spPr>
          <a:xfrm flipH="1">
            <a:off x="457200" y="2923050"/>
            <a:ext cx="74502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Distillation process is the cheaply available process for water purification.</a:t>
            </a:r>
            <a:endParaRPr sz="2700">
              <a:latin typeface="Times New Roman"/>
              <a:ea typeface="Times New Roman"/>
              <a:cs typeface="Times New Roman"/>
              <a:sym typeface="Times New Roman"/>
            </a:endParaRPr>
          </a:p>
        </p:txBody>
      </p:sp>
      <p:sp>
        <p:nvSpPr>
          <p:cNvPr id="33813" name="Google Shape;33813;p4"/>
          <p:cNvSpPr txBox="1"/>
          <p:nvPr/>
        </p:nvSpPr>
        <p:spPr>
          <a:xfrm>
            <a:off x="457200" y="3934950"/>
            <a:ext cx="86868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The drawback of using solar still is its</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productivity .The main aim is to increase</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the productivity.</a:t>
            </a:r>
            <a:endParaRPr sz="2700">
              <a:latin typeface="Times New Roman"/>
              <a:ea typeface="Times New Roman"/>
              <a:cs typeface="Times New Roman"/>
              <a:sym typeface="Times New Roman"/>
            </a:endParaRPr>
          </a:p>
        </p:txBody>
      </p:sp>
      <p:sp>
        <p:nvSpPr>
          <p:cNvPr id="33814" name="Google Shape;33814;p4"/>
          <p:cNvSpPr txBox="1"/>
          <p:nvPr/>
        </p:nvSpPr>
        <p:spPr>
          <a:xfrm>
            <a:off x="457200" y="5360562"/>
            <a:ext cx="86868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It is also used in deserts and in brackish</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areas where pure water is not available.</a:t>
            </a:r>
            <a:endParaRPr sz="27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59" name="Shape 33959"/>
        <p:cNvGrpSpPr/>
        <p:nvPr/>
      </p:nvGrpSpPr>
      <p:grpSpPr>
        <a:xfrm>
          <a:off x="0" y="0"/>
          <a:ext cx="0" cy="0"/>
          <a:chOff x="0" y="0"/>
          <a:chExt cx="0" cy="0"/>
        </a:xfrm>
      </p:grpSpPr>
      <p:sp>
        <p:nvSpPr>
          <p:cNvPr id="33960" name="Google Shape;33960;p24"/>
          <p:cNvSpPr txBox="1"/>
          <p:nvPr/>
        </p:nvSpPr>
        <p:spPr>
          <a:xfrm flipH="1">
            <a:off x="1898687" y="639198"/>
            <a:ext cx="5440500" cy="69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300">
                <a:latin typeface="Times New Roman"/>
                <a:ea typeface="Times New Roman"/>
                <a:cs typeface="Times New Roman"/>
                <a:sym typeface="Times New Roman"/>
              </a:rPr>
              <a:t>CONCLUSION</a:t>
            </a:r>
            <a:endParaRPr b="1" sz="3300">
              <a:latin typeface="Times New Roman"/>
              <a:ea typeface="Times New Roman"/>
              <a:cs typeface="Times New Roman"/>
              <a:sym typeface="Times New Roman"/>
            </a:endParaRPr>
          </a:p>
        </p:txBody>
      </p:sp>
      <p:sp>
        <p:nvSpPr>
          <p:cNvPr id="33961" name="Google Shape;33961;p24"/>
          <p:cNvSpPr txBox="1"/>
          <p:nvPr/>
        </p:nvSpPr>
        <p:spPr>
          <a:xfrm flipH="1" rot="-274">
            <a:off x="807000" y="1715336"/>
            <a:ext cx="75300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Frequent maintenance also increases</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the productivity of the still.     </a:t>
            </a:r>
            <a:endParaRPr sz="2700">
              <a:latin typeface="Times New Roman"/>
              <a:ea typeface="Times New Roman"/>
              <a:cs typeface="Times New Roman"/>
              <a:sym typeface="Times New Roman"/>
            </a:endParaRPr>
          </a:p>
        </p:txBody>
      </p:sp>
      <p:sp>
        <p:nvSpPr>
          <p:cNvPr id="33962" name="Google Shape;33962;p24"/>
          <p:cNvSpPr txBox="1"/>
          <p:nvPr/>
        </p:nvSpPr>
        <p:spPr>
          <a:xfrm>
            <a:off x="807000" y="2824395"/>
            <a:ext cx="7530000" cy="1425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Double slope single basin solar still</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was fabricated and various tests were</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conducted.</a:t>
            </a:r>
            <a:endParaRPr sz="2700">
              <a:latin typeface="Times New Roman"/>
              <a:ea typeface="Times New Roman"/>
              <a:cs typeface="Times New Roman"/>
              <a:sym typeface="Times New Roman"/>
            </a:endParaRPr>
          </a:p>
        </p:txBody>
      </p:sp>
      <p:sp>
        <p:nvSpPr>
          <p:cNvPr id="33963" name="Google Shape;33963;p24"/>
          <p:cNvSpPr txBox="1"/>
          <p:nvPr/>
        </p:nvSpPr>
        <p:spPr>
          <a:xfrm flipH="1">
            <a:off x="853925" y="4346873"/>
            <a:ext cx="7530000" cy="1011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The production rate is varying with</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changing the depth of basin. </a:t>
            </a:r>
            <a:endParaRPr sz="2700">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67" name="Shape 33967"/>
        <p:cNvGrpSpPr/>
        <p:nvPr/>
      </p:nvGrpSpPr>
      <p:grpSpPr>
        <a:xfrm>
          <a:off x="0" y="0"/>
          <a:ext cx="0" cy="0"/>
          <a:chOff x="0" y="0"/>
          <a:chExt cx="0" cy="0"/>
        </a:xfrm>
      </p:grpSpPr>
      <p:sp>
        <p:nvSpPr>
          <p:cNvPr id="33968" name="Google Shape;33968;p25"/>
          <p:cNvSpPr txBox="1"/>
          <p:nvPr/>
        </p:nvSpPr>
        <p:spPr>
          <a:xfrm>
            <a:off x="2222634" y="235198"/>
            <a:ext cx="7703100" cy="69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300">
                <a:latin typeface="Times New Roman"/>
                <a:ea typeface="Times New Roman"/>
                <a:cs typeface="Times New Roman"/>
                <a:sym typeface="Times New Roman"/>
              </a:rPr>
              <a:t>REFERENCES</a:t>
            </a:r>
            <a:endParaRPr b="1" sz="3300">
              <a:latin typeface="Times New Roman"/>
              <a:ea typeface="Times New Roman"/>
              <a:cs typeface="Times New Roman"/>
              <a:sym typeface="Times New Roman"/>
            </a:endParaRPr>
          </a:p>
        </p:txBody>
      </p:sp>
      <p:sp>
        <p:nvSpPr>
          <p:cNvPr id="33969" name="Google Shape;33969;p25"/>
          <p:cNvSpPr txBox="1"/>
          <p:nvPr/>
        </p:nvSpPr>
        <p:spPr>
          <a:xfrm>
            <a:off x="191850" y="1314063"/>
            <a:ext cx="95229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T.Elango, K.KalidasaMurugavel“The effect on water</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depth on the productivity of the single slope and</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double slope solar stills” Desalination 359(2015)</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82-91.</a:t>
            </a:r>
            <a:endParaRPr sz="2700">
              <a:latin typeface="Times New Roman"/>
              <a:ea typeface="Times New Roman"/>
              <a:cs typeface="Times New Roman"/>
              <a:sym typeface="Times New Roman"/>
            </a:endParaRPr>
          </a:p>
        </p:txBody>
      </p:sp>
      <p:sp>
        <p:nvSpPr>
          <p:cNvPr id="33970" name="Google Shape;33970;p25"/>
          <p:cNvSpPr txBox="1"/>
          <p:nvPr/>
        </p:nvSpPr>
        <p:spPr>
          <a:xfrm>
            <a:off x="191848" y="3153370"/>
            <a:ext cx="8760300" cy="2253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Pankaj K. Srivastava,S.K.Agrawal “Experimental</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and theoretical analysis of single sloped basin</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type solar still consisting of multiple low</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thermal inertia floating porous absorbers”</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Desalination 311(2013) 198-205.</a:t>
            </a:r>
            <a:endParaRPr sz="2700">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74" name="Shape 33974"/>
        <p:cNvGrpSpPr/>
        <p:nvPr/>
      </p:nvGrpSpPr>
      <p:grpSpPr>
        <a:xfrm>
          <a:off x="0" y="0"/>
          <a:ext cx="0" cy="0"/>
          <a:chOff x="0" y="0"/>
          <a:chExt cx="0" cy="0"/>
        </a:xfrm>
      </p:grpSpPr>
      <p:sp>
        <p:nvSpPr>
          <p:cNvPr id="33975" name="Google Shape;33975;p26"/>
          <p:cNvSpPr txBox="1"/>
          <p:nvPr/>
        </p:nvSpPr>
        <p:spPr>
          <a:xfrm>
            <a:off x="257100" y="9"/>
            <a:ext cx="8629800" cy="2666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Margarita Castillo-Tellez,IssacPilatowshy-Figueroa,Aaron Sanchez-Juarez ”Experimental study on air velocity effect on the efficiency and fresh water production in a forced convective double slope solar still” Applied Thermal Engineering 75(2015)1192-1200.</a:t>
            </a:r>
            <a:endParaRPr sz="2700">
              <a:latin typeface="Times New Roman"/>
              <a:ea typeface="Times New Roman"/>
              <a:cs typeface="Times New Roman"/>
              <a:sym typeface="Times New Roman"/>
            </a:endParaRPr>
          </a:p>
        </p:txBody>
      </p:sp>
      <p:sp>
        <p:nvSpPr>
          <p:cNvPr id="33976" name="Google Shape;33976;p26"/>
          <p:cNvSpPr txBox="1"/>
          <p:nvPr/>
        </p:nvSpPr>
        <p:spPr>
          <a:xfrm>
            <a:off x="257100" y="2856025"/>
            <a:ext cx="96858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G.N. Tiwari, S.k.Shukla and I.P.Singh,</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“Computer modeling of passive/active solar </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stills by    using inner glass temperature”,</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Desalination,154(2003) 171-185.</a:t>
            </a:r>
            <a:endParaRPr sz="2700">
              <a:latin typeface="Times New Roman"/>
              <a:ea typeface="Times New Roman"/>
              <a:cs typeface="Times New Roman"/>
              <a:sym typeface="Times New Roman"/>
            </a:endParaRPr>
          </a:p>
        </p:txBody>
      </p:sp>
      <p:sp>
        <p:nvSpPr>
          <p:cNvPr id="33977" name="Google Shape;33977;p26"/>
          <p:cNvSpPr txBox="1"/>
          <p:nvPr/>
        </p:nvSpPr>
        <p:spPr>
          <a:xfrm>
            <a:off x="257100" y="4884677"/>
            <a:ext cx="8629800" cy="1839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M.Zeroual, D.Bechki, S.Boughali“Experimental</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investigation on a double slope solar still with</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partially cooled condenser in the region of</a:t>
            </a:r>
            <a:endParaRPr sz="2700">
              <a:latin typeface="Times New Roman"/>
              <a:ea typeface="Times New Roman"/>
              <a:cs typeface="Times New Roman"/>
              <a:sym typeface="Times New Roman"/>
            </a:endParaRPr>
          </a:p>
          <a:p>
            <a:pPr indent="0" lvl="0" marL="0" rtl="0" algn="l">
              <a:spcBef>
                <a:spcPts val="0"/>
              </a:spcBef>
              <a:spcAft>
                <a:spcPts val="0"/>
              </a:spcAft>
              <a:buNone/>
            </a:pPr>
            <a:r>
              <a:rPr lang="en-US" sz="2700">
                <a:latin typeface="Times New Roman"/>
                <a:ea typeface="Times New Roman"/>
                <a:cs typeface="Times New Roman"/>
                <a:sym typeface="Times New Roman"/>
              </a:rPr>
              <a:t>    Ouargla” Energy Procedia 6(2011)736-742.</a:t>
            </a:r>
            <a:endParaRPr sz="2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