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4" r:id="rId8"/>
    <p:sldId id="262"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ESH RAJESH" userId="eb32426f2ace9734" providerId="LiveId" clId="{156A3D37-4EC8-4A8A-8644-4D67C48344F3}"/>
    <pc:docChg chg="modSld">
      <pc:chgData name="RAJESH RAJESH" userId="eb32426f2ace9734" providerId="LiveId" clId="{156A3D37-4EC8-4A8A-8644-4D67C48344F3}" dt="2024-02-23T02:06:41.151" v="19" actId="20577"/>
      <pc:docMkLst>
        <pc:docMk/>
      </pc:docMkLst>
      <pc:sldChg chg="modSp mod">
        <pc:chgData name="RAJESH RAJESH" userId="eb32426f2ace9734" providerId="LiveId" clId="{156A3D37-4EC8-4A8A-8644-4D67C48344F3}" dt="2024-02-23T02:06:41.151" v="19" actId="20577"/>
        <pc:sldMkLst>
          <pc:docMk/>
          <pc:sldMk cId="1968480803" sldId="260"/>
        </pc:sldMkLst>
        <pc:spChg chg="mod">
          <ac:chgData name="RAJESH RAJESH" userId="eb32426f2ace9734" providerId="LiveId" clId="{156A3D37-4EC8-4A8A-8644-4D67C48344F3}" dt="2024-02-23T02:06:41.151" v="19" actId="20577"/>
          <ac:spMkLst>
            <pc:docMk/>
            <pc:sldMk cId="1968480803" sldId="260"/>
            <ac:spMk id="3" creationId="{F667975A-AAC2-4EA4-BAF5-4DF0CAB73ABD}"/>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2/23/2024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0970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3643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9340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7009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7173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3375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6113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26999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3484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934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9014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2790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22584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6029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26794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8654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4856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2/23/2024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7535511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41A7D-A1A9-4D67-BB86-420F566851BE}"/>
              </a:ext>
            </a:extLst>
          </p:cNvPr>
          <p:cNvSpPr>
            <a:spLocks noGrp="1"/>
          </p:cNvSpPr>
          <p:nvPr>
            <p:ph type="ctrTitle"/>
          </p:nvPr>
        </p:nvSpPr>
        <p:spPr>
          <a:xfrm>
            <a:off x="1876424" y="1122363"/>
            <a:ext cx="10208000" cy="2387600"/>
          </a:xfrm>
        </p:spPr>
        <p:txBody>
          <a:bodyPr/>
          <a:lstStyle/>
          <a:p>
            <a:r>
              <a:rPr lang="en-US" dirty="0">
                <a:solidFill>
                  <a:srgbClr val="FF0000"/>
                </a:solidFill>
                <a:latin typeface="Algerian" panose="04020705040A02060702" pitchFamily="82" charset="0"/>
              </a:rPr>
              <a:t>Density based traffic control system</a:t>
            </a:r>
            <a:endParaRPr lang="en-IN" dirty="0">
              <a:solidFill>
                <a:srgbClr val="FF0000"/>
              </a:solidFill>
              <a:latin typeface="Algerian" panose="04020705040A02060702" pitchFamily="82" charset="0"/>
            </a:endParaRPr>
          </a:p>
        </p:txBody>
      </p:sp>
      <p:sp>
        <p:nvSpPr>
          <p:cNvPr id="3" name="Subtitle 2">
            <a:extLst>
              <a:ext uri="{FF2B5EF4-FFF2-40B4-BE49-F238E27FC236}">
                <a16:creationId xmlns:a16="http://schemas.microsoft.com/office/drawing/2014/main" id="{034E4714-B14C-4328-8234-7A77DE300530}"/>
              </a:ext>
            </a:extLst>
          </p:cNvPr>
          <p:cNvSpPr>
            <a:spLocks noGrp="1"/>
          </p:cNvSpPr>
          <p:nvPr>
            <p:ph type="subTitle" idx="1"/>
          </p:nvPr>
        </p:nvSpPr>
        <p:spPr>
          <a:xfrm>
            <a:off x="1822636" y="3282247"/>
            <a:ext cx="8791575" cy="1655762"/>
          </a:xfrm>
        </p:spPr>
        <p:txBody>
          <a:bodyPr/>
          <a:lstStyle/>
          <a:p>
            <a:r>
              <a:rPr lang="en-US" dirty="0">
                <a:solidFill>
                  <a:srgbClr val="FF0000"/>
                </a:solidFill>
              </a:rPr>
              <a:t>Using Arduino uno and IR sensors</a:t>
            </a:r>
            <a:endParaRPr lang="en-IN" dirty="0">
              <a:solidFill>
                <a:srgbClr val="FF0000"/>
              </a:solidFill>
            </a:endParaRPr>
          </a:p>
        </p:txBody>
      </p:sp>
      <p:sp>
        <p:nvSpPr>
          <p:cNvPr id="4" name="TextBox 3">
            <a:extLst>
              <a:ext uri="{FF2B5EF4-FFF2-40B4-BE49-F238E27FC236}">
                <a16:creationId xmlns:a16="http://schemas.microsoft.com/office/drawing/2014/main" id="{938C6AD3-6EB7-4B6E-A7EE-406C5F96B6CA}"/>
              </a:ext>
            </a:extLst>
          </p:cNvPr>
          <p:cNvSpPr txBox="1"/>
          <p:nvPr/>
        </p:nvSpPr>
        <p:spPr>
          <a:xfrm>
            <a:off x="1822636" y="522198"/>
            <a:ext cx="10064564" cy="1569660"/>
          </a:xfrm>
          <a:prstGeom prst="rect">
            <a:avLst/>
          </a:prstGeom>
          <a:noFill/>
        </p:spPr>
        <p:txBody>
          <a:bodyPr wrap="square" rtlCol="0">
            <a:spAutoFit/>
          </a:bodyPr>
          <a:lstStyle/>
          <a:p>
            <a:r>
              <a:rPr lang="en-US" sz="3200" dirty="0">
                <a:solidFill>
                  <a:schemeClr val="accent3">
                    <a:lumMod val="75000"/>
                  </a:schemeClr>
                </a:solidFill>
                <a:latin typeface="Times New Roman" panose="02020603050405020304" pitchFamily="18" charset="0"/>
                <a:cs typeface="Times New Roman" panose="02020603050405020304" pitchFamily="18" charset="0"/>
              </a:rPr>
              <a:t>VISVESVARAYA TECHNOLOGICAL UNIVERSITY</a:t>
            </a:r>
          </a:p>
          <a:p>
            <a:endParaRPr lang="en-US" sz="2000" dirty="0">
              <a:solidFill>
                <a:schemeClr val="accent2">
                  <a:lumMod val="40000"/>
                  <a:lumOff val="60000"/>
                </a:schemeClr>
              </a:solidFill>
              <a:latin typeface="Times New Roman" panose="02020603050405020304" pitchFamily="18" charset="0"/>
              <a:cs typeface="Times New Roman" panose="02020603050405020304" pitchFamily="18" charset="0"/>
            </a:endParaRPr>
          </a:p>
          <a:p>
            <a:endParaRPr lang="en-US" sz="2000" dirty="0">
              <a:solidFill>
                <a:schemeClr val="accent3">
                  <a:lumMod val="75000"/>
                </a:schemeClr>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PROJECT ON:</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70EAD9E-A323-4868-9125-394373EE985F}"/>
              </a:ext>
            </a:extLst>
          </p:cNvPr>
          <p:cNvSpPr txBox="1"/>
          <p:nvPr/>
        </p:nvSpPr>
        <p:spPr>
          <a:xfrm>
            <a:off x="1739153" y="3981311"/>
            <a:ext cx="6535270" cy="1754326"/>
          </a:xfrm>
          <a:prstGeom prst="rect">
            <a:avLst/>
          </a:prstGeom>
          <a:noFill/>
        </p:spPr>
        <p:txBody>
          <a:bodyPr wrap="square" rtlCol="0">
            <a:spAutoFit/>
          </a:bodyPr>
          <a:lstStyle/>
          <a:p>
            <a:r>
              <a:rPr lang="en-US" dirty="0">
                <a:solidFill>
                  <a:srgbClr val="FFFF00"/>
                </a:solidFill>
              </a:rPr>
              <a:t>PRESENTATION BY : </a:t>
            </a:r>
            <a:r>
              <a:rPr lang="en-US" dirty="0"/>
              <a:t>RAJESH S</a:t>
            </a:r>
          </a:p>
          <a:p>
            <a:r>
              <a:rPr lang="en-US" dirty="0"/>
              <a:t>                             4VZ22MC073</a:t>
            </a:r>
          </a:p>
          <a:p>
            <a:r>
              <a:rPr lang="en-IN" dirty="0">
                <a:solidFill>
                  <a:srgbClr val="FFFF00"/>
                </a:solidFill>
              </a:rPr>
              <a:t>GUIDED BY : </a:t>
            </a:r>
            <a:r>
              <a:rPr lang="en-IN" dirty="0"/>
              <a:t>Dr VIKAS S</a:t>
            </a:r>
          </a:p>
          <a:p>
            <a:r>
              <a:rPr lang="en-IN" dirty="0"/>
              <a:t>                  Assistant professor</a:t>
            </a:r>
          </a:p>
          <a:p>
            <a:r>
              <a:rPr lang="en-IN" dirty="0"/>
              <a:t>                  Dept. of CSE</a:t>
            </a:r>
          </a:p>
          <a:p>
            <a:r>
              <a:rPr lang="en-IN" dirty="0"/>
              <a:t>                  VTU, PG Studies ,Mysore</a:t>
            </a:r>
            <a:endParaRPr lang="en-US" dirty="0"/>
          </a:p>
        </p:txBody>
      </p:sp>
      <p:pic>
        <p:nvPicPr>
          <p:cNvPr id="7" name="Picture 6">
            <a:extLst>
              <a:ext uri="{FF2B5EF4-FFF2-40B4-BE49-F238E27FC236}">
                <a16:creationId xmlns:a16="http://schemas.microsoft.com/office/drawing/2014/main" id="{E93AA352-5FA0-4446-A83E-7AA385D5B694}"/>
              </a:ext>
            </a:extLst>
          </p:cNvPr>
          <p:cNvPicPr>
            <a:picLocks noChangeAspect="1"/>
          </p:cNvPicPr>
          <p:nvPr/>
        </p:nvPicPr>
        <p:blipFill>
          <a:blip r:embed="rId2"/>
          <a:stretch>
            <a:fillRect/>
          </a:stretch>
        </p:blipFill>
        <p:spPr>
          <a:xfrm>
            <a:off x="6235479" y="2876690"/>
            <a:ext cx="5767816" cy="3748228"/>
          </a:xfrm>
          <a:prstGeom prst="rect">
            <a:avLst/>
          </a:prstGeom>
        </p:spPr>
      </p:pic>
    </p:spTree>
    <p:extLst>
      <p:ext uri="{BB962C8B-B14F-4D97-AF65-F5344CB8AC3E}">
        <p14:creationId xmlns:p14="http://schemas.microsoft.com/office/powerpoint/2010/main" val="2406445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1E590-7502-4881-AFB4-D1FB47B23318}"/>
              </a:ext>
            </a:extLst>
          </p:cNvPr>
          <p:cNvSpPr>
            <a:spLocks noGrp="1"/>
          </p:cNvSpPr>
          <p:nvPr>
            <p:ph type="title"/>
          </p:nvPr>
        </p:nvSpPr>
        <p:spPr/>
        <p:txBody>
          <a:bodyPr/>
          <a:lstStyle/>
          <a:p>
            <a:r>
              <a:rPr lang="en-US" dirty="0">
                <a:solidFill>
                  <a:srgbClr val="FF0000"/>
                </a:solidFill>
              </a:rPr>
              <a:t>DISADVANTAGES</a:t>
            </a:r>
            <a:endParaRPr lang="en-IN" dirty="0">
              <a:solidFill>
                <a:srgbClr val="FF0000"/>
              </a:solidFill>
            </a:endParaRPr>
          </a:p>
        </p:txBody>
      </p:sp>
      <p:sp>
        <p:nvSpPr>
          <p:cNvPr id="3" name="Content Placeholder 2">
            <a:extLst>
              <a:ext uri="{FF2B5EF4-FFF2-40B4-BE49-F238E27FC236}">
                <a16:creationId xmlns:a16="http://schemas.microsoft.com/office/drawing/2014/main" id="{61E81C80-5712-4548-AA7A-1DDE76D2BD24}"/>
              </a:ext>
            </a:extLst>
          </p:cNvPr>
          <p:cNvSpPr>
            <a:spLocks noGrp="1"/>
          </p:cNvSpPr>
          <p:nvPr>
            <p:ph idx="1"/>
          </p:nvPr>
        </p:nvSpPr>
        <p:spPr/>
        <p:txBody>
          <a:bodyPr/>
          <a:lstStyle/>
          <a:p>
            <a:r>
              <a:rPr lang="en-US" dirty="0"/>
              <a:t> IR sensors sometimes may absorb normal light also. As a result, traffic system works in improper way. </a:t>
            </a:r>
          </a:p>
          <a:p>
            <a:r>
              <a:rPr lang="en-US" dirty="0"/>
              <a:t> IR sensors work only for fewer distances. </a:t>
            </a:r>
          </a:p>
          <a:p>
            <a:r>
              <a:rPr lang="en-US" dirty="0"/>
              <a:t> We have to arrange IR sensors in accurate manner otherwise they may not detect the traffic density. </a:t>
            </a:r>
          </a:p>
          <a:p>
            <a:r>
              <a:rPr lang="en-US" dirty="0"/>
              <a:t> If sensing is done via image processing, the output would be more accurate but it becomes more complex</a:t>
            </a:r>
            <a:endParaRPr lang="en-IN" dirty="0"/>
          </a:p>
        </p:txBody>
      </p:sp>
    </p:spTree>
    <p:extLst>
      <p:ext uri="{BB962C8B-B14F-4D97-AF65-F5344CB8AC3E}">
        <p14:creationId xmlns:p14="http://schemas.microsoft.com/office/powerpoint/2010/main" val="878452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D58A4-262B-496A-A213-D4E9A6FADD61}"/>
              </a:ext>
            </a:extLst>
          </p:cNvPr>
          <p:cNvSpPr>
            <a:spLocks noGrp="1"/>
          </p:cNvSpPr>
          <p:nvPr>
            <p:ph type="title"/>
          </p:nvPr>
        </p:nvSpPr>
        <p:spPr/>
        <p:txBody>
          <a:bodyPr/>
          <a:lstStyle/>
          <a:p>
            <a:r>
              <a:rPr lang="en-US" dirty="0">
                <a:solidFill>
                  <a:srgbClr val="FF0000"/>
                </a:solidFill>
              </a:rPr>
              <a:t>CONCLUSION</a:t>
            </a:r>
            <a:endParaRPr lang="en-IN" dirty="0">
              <a:solidFill>
                <a:srgbClr val="FF0000"/>
              </a:solidFill>
            </a:endParaRPr>
          </a:p>
        </p:txBody>
      </p:sp>
      <p:sp>
        <p:nvSpPr>
          <p:cNvPr id="3" name="Content Placeholder 2">
            <a:extLst>
              <a:ext uri="{FF2B5EF4-FFF2-40B4-BE49-F238E27FC236}">
                <a16:creationId xmlns:a16="http://schemas.microsoft.com/office/drawing/2014/main" id="{DDFA316A-AC9B-428F-913E-39FFBDA6DCB0}"/>
              </a:ext>
            </a:extLst>
          </p:cNvPr>
          <p:cNvSpPr>
            <a:spLocks noGrp="1"/>
          </p:cNvSpPr>
          <p:nvPr>
            <p:ph idx="1"/>
          </p:nvPr>
        </p:nvSpPr>
        <p:spPr/>
        <p:txBody>
          <a:bodyPr/>
          <a:lstStyle/>
          <a:p>
            <a:r>
              <a:rPr lang="en-US" sz="2800" dirty="0"/>
              <a:t>In conclusion, our density-based traffic control system represents a promising solution to the complex challenges of urban traffic management. Through innovation, collaboration, and a commitment to improving mobility and safety, we believe that our project contributes to the creation of smarter, more efficient, and sustainable cities for the future.</a:t>
            </a:r>
          </a:p>
          <a:p>
            <a:endParaRPr lang="en-US" dirty="0"/>
          </a:p>
          <a:p>
            <a:endParaRPr lang="en-IN" dirty="0"/>
          </a:p>
        </p:txBody>
      </p:sp>
    </p:spTree>
    <p:extLst>
      <p:ext uri="{BB962C8B-B14F-4D97-AF65-F5344CB8AC3E}">
        <p14:creationId xmlns:p14="http://schemas.microsoft.com/office/powerpoint/2010/main" val="2650299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ank you road Stock Photos, Royalty Free Thank you road ...">
            <a:extLst>
              <a:ext uri="{FF2B5EF4-FFF2-40B4-BE49-F238E27FC236}">
                <a16:creationId xmlns:a16="http://schemas.microsoft.com/office/drawing/2014/main" id="{076E2E3C-8EFE-4FC8-9895-BD60CF642B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4965" y="944274"/>
            <a:ext cx="7404846" cy="4764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122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A2D35-EB89-4D8C-AA69-558E84E62161}"/>
              </a:ext>
            </a:extLst>
          </p:cNvPr>
          <p:cNvSpPr>
            <a:spLocks noGrp="1"/>
          </p:cNvSpPr>
          <p:nvPr>
            <p:ph type="title"/>
          </p:nvPr>
        </p:nvSpPr>
        <p:spPr/>
        <p:txBody>
          <a:bodyPr/>
          <a:lstStyle/>
          <a:p>
            <a:r>
              <a:rPr lang="en-US" dirty="0">
                <a:solidFill>
                  <a:srgbClr val="FF0000"/>
                </a:solidFill>
              </a:rPr>
              <a:t>TABLE OF CONTENT</a:t>
            </a:r>
            <a:endParaRPr lang="en-IN" dirty="0">
              <a:solidFill>
                <a:srgbClr val="FF0000"/>
              </a:solidFill>
            </a:endParaRPr>
          </a:p>
        </p:txBody>
      </p:sp>
      <p:sp>
        <p:nvSpPr>
          <p:cNvPr id="3" name="Content Placeholder 2">
            <a:extLst>
              <a:ext uri="{FF2B5EF4-FFF2-40B4-BE49-F238E27FC236}">
                <a16:creationId xmlns:a16="http://schemas.microsoft.com/office/drawing/2014/main" id="{D7F0505C-F5E4-41EE-84CB-14A007831C0E}"/>
              </a:ext>
            </a:extLst>
          </p:cNvPr>
          <p:cNvSpPr>
            <a:spLocks noGrp="1"/>
          </p:cNvSpPr>
          <p:nvPr>
            <p:ph idx="1"/>
          </p:nvPr>
        </p:nvSpPr>
        <p:spPr>
          <a:xfrm>
            <a:off x="1141413" y="1890945"/>
            <a:ext cx="9905999" cy="4805690"/>
          </a:xfrm>
        </p:spPr>
        <p:txBody>
          <a:bodyPr>
            <a:normAutofit/>
          </a:bodyPr>
          <a:lstStyle/>
          <a:p>
            <a:r>
              <a:rPr lang="en-US" dirty="0"/>
              <a:t>INTRODUCTION</a:t>
            </a:r>
          </a:p>
          <a:p>
            <a:r>
              <a:rPr lang="en-US" dirty="0"/>
              <a:t>PROJECT OBJECTIVE</a:t>
            </a:r>
          </a:p>
          <a:p>
            <a:r>
              <a:rPr lang="en-US" dirty="0"/>
              <a:t>COMPONENTS USED</a:t>
            </a:r>
          </a:p>
          <a:p>
            <a:r>
              <a:rPr lang="en-IN" dirty="0"/>
              <a:t>SYSTEM ARCHITECTURE</a:t>
            </a:r>
          </a:p>
          <a:p>
            <a:r>
              <a:rPr lang="en-IN" dirty="0"/>
              <a:t>WORKING PRINCIPLE</a:t>
            </a:r>
          </a:p>
          <a:p>
            <a:r>
              <a:rPr lang="en-IN" dirty="0"/>
              <a:t>ADVANTAGES</a:t>
            </a:r>
          </a:p>
          <a:p>
            <a:r>
              <a:rPr lang="en-IN" dirty="0"/>
              <a:t>DISADVANTAGES</a:t>
            </a:r>
          </a:p>
          <a:p>
            <a:r>
              <a:rPr lang="en-IN" dirty="0"/>
              <a:t>CONCLUSION</a:t>
            </a:r>
          </a:p>
        </p:txBody>
      </p:sp>
    </p:spTree>
    <p:extLst>
      <p:ext uri="{BB962C8B-B14F-4D97-AF65-F5344CB8AC3E}">
        <p14:creationId xmlns:p14="http://schemas.microsoft.com/office/powerpoint/2010/main" val="1587761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75B25-94B0-4900-97AA-655D6C36AADC}"/>
              </a:ext>
            </a:extLst>
          </p:cNvPr>
          <p:cNvSpPr>
            <a:spLocks noGrp="1"/>
          </p:cNvSpPr>
          <p:nvPr>
            <p:ph type="title"/>
          </p:nvPr>
        </p:nvSpPr>
        <p:spPr>
          <a:xfrm>
            <a:off x="1141413" y="107529"/>
            <a:ext cx="9905998" cy="1478570"/>
          </a:xfrm>
        </p:spPr>
        <p:txBody>
          <a:bodyPr/>
          <a:lstStyle/>
          <a:p>
            <a:r>
              <a:rPr lang="en-US" dirty="0">
                <a:solidFill>
                  <a:srgbClr val="FF0000"/>
                </a:solidFill>
              </a:rPr>
              <a:t>INTRODUCTION</a:t>
            </a:r>
            <a:endParaRPr lang="en-IN" dirty="0">
              <a:solidFill>
                <a:srgbClr val="FF0000"/>
              </a:solidFill>
            </a:endParaRPr>
          </a:p>
        </p:txBody>
      </p:sp>
      <p:sp>
        <p:nvSpPr>
          <p:cNvPr id="3" name="Content Placeholder 2">
            <a:extLst>
              <a:ext uri="{FF2B5EF4-FFF2-40B4-BE49-F238E27FC236}">
                <a16:creationId xmlns:a16="http://schemas.microsoft.com/office/drawing/2014/main" id="{3CE2C49E-DFF9-415B-B65D-2437ED70C329}"/>
              </a:ext>
            </a:extLst>
          </p:cNvPr>
          <p:cNvSpPr>
            <a:spLocks noGrp="1"/>
          </p:cNvSpPr>
          <p:nvPr>
            <p:ph idx="1"/>
          </p:nvPr>
        </p:nvSpPr>
        <p:spPr>
          <a:xfrm>
            <a:off x="1024871" y="1290264"/>
            <a:ext cx="9905999" cy="5334654"/>
          </a:xfrm>
        </p:spPr>
        <p:txBody>
          <a:bodyPr/>
          <a:lstStyle/>
          <a:p>
            <a:r>
              <a:rPr lang="en-US" dirty="0"/>
              <a:t>In modern life we have to face many problems one of which is traffic congestion becoming more serious day after day. It is said that the high volume of vehicles is the main reasons for increasing traffic jam.</a:t>
            </a:r>
          </a:p>
          <a:p>
            <a:r>
              <a:rPr lang="en-US" dirty="0"/>
              <a:t>Due to the massive growth in urbanization and traffic congestion, automatic based traffic light controller is needed to reduce the traffic delay and travel time especially in developing countries.</a:t>
            </a:r>
          </a:p>
          <a:p>
            <a:r>
              <a:rPr lang="en-US" dirty="0"/>
              <a:t>Under present scenario, traffic control is achieved by the use of a system of hand signs by traffic police personnel, traffic signals and markings.</a:t>
            </a:r>
          </a:p>
          <a:p>
            <a:r>
              <a:rPr lang="en-US" dirty="0"/>
              <a:t>The model works on the principle of changing delay of Traffic signals based on the vehicle standing around an assigned section of the road.</a:t>
            </a:r>
          </a:p>
          <a:p>
            <a:endParaRPr lang="en-US" dirty="0"/>
          </a:p>
          <a:p>
            <a:endParaRPr lang="en-US" dirty="0"/>
          </a:p>
          <a:p>
            <a:endParaRPr lang="en-IN" dirty="0"/>
          </a:p>
        </p:txBody>
      </p:sp>
    </p:spTree>
    <p:extLst>
      <p:ext uri="{BB962C8B-B14F-4D97-AF65-F5344CB8AC3E}">
        <p14:creationId xmlns:p14="http://schemas.microsoft.com/office/powerpoint/2010/main" val="2858819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D2F6A-B7C9-4F23-93AC-AAA131DAF2E0}"/>
              </a:ext>
            </a:extLst>
          </p:cNvPr>
          <p:cNvSpPr>
            <a:spLocks noGrp="1"/>
          </p:cNvSpPr>
          <p:nvPr>
            <p:ph type="title"/>
          </p:nvPr>
        </p:nvSpPr>
        <p:spPr>
          <a:xfrm>
            <a:off x="1143001" y="-62753"/>
            <a:ext cx="9905998" cy="1478570"/>
          </a:xfrm>
        </p:spPr>
        <p:txBody>
          <a:bodyPr/>
          <a:lstStyle/>
          <a:p>
            <a:r>
              <a:rPr lang="en-US" dirty="0">
                <a:solidFill>
                  <a:srgbClr val="FF0000"/>
                </a:solidFill>
              </a:rPr>
              <a:t>PROJECT OBJECTIVE</a:t>
            </a:r>
            <a:endParaRPr lang="en-IN" dirty="0">
              <a:solidFill>
                <a:srgbClr val="FF0000"/>
              </a:solidFill>
            </a:endParaRPr>
          </a:p>
        </p:txBody>
      </p:sp>
      <p:sp>
        <p:nvSpPr>
          <p:cNvPr id="3" name="Content Placeholder 2">
            <a:extLst>
              <a:ext uri="{FF2B5EF4-FFF2-40B4-BE49-F238E27FC236}">
                <a16:creationId xmlns:a16="http://schemas.microsoft.com/office/drawing/2014/main" id="{E77ACCA9-DF9E-41DC-B143-1C628B30FE1E}"/>
              </a:ext>
            </a:extLst>
          </p:cNvPr>
          <p:cNvSpPr>
            <a:spLocks noGrp="1"/>
          </p:cNvSpPr>
          <p:nvPr>
            <p:ph idx="1"/>
          </p:nvPr>
        </p:nvSpPr>
        <p:spPr>
          <a:xfrm>
            <a:off x="962118" y="1218545"/>
            <a:ext cx="9905999" cy="5504983"/>
          </a:xfrm>
        </p:spPr>
        <p:txBody>
          <a:bodyPr>
            <a:normAutofit/>
          </a:bodyPr>
          <a:lstStyle/>
          <a:p>
            <a:pPr algn="l"/>
            <a:r>
              <a:rPr lang="en-US" b="1" i="0" dirty="0">
                <a:effectLst/>
                <a:latin typeface="Söhne"/>
              </a:rPr>
              <a:t>Dynamic Traffic Management</a:t>
            </a:r>
            <a:r>
              <a:rPr lang="en-US" b="0" i="0" dirty="0">
                <a:effectLst/>
                <a:latin typeface="Söhne"/>
              </a:rPr>
              <a:t>: The primary objective of our project is to develop a traffic control system that dynamically adjusts signal timings based on real-time traffic density. </a:t>
            </a:r>
          </a:p>
          <a:p>
            <a:pPr algn="l"/>
            <a:r>
              <a:rPr lang="en-US" b="1" i="0" dirty="0">
                <a:effectLst/>
                <a:latin typeface="Söhne"/>
              </a:rPr>
              <a:t>Efficient Resource Utilization</a:t>
            </a:r>
            <a:r>
              <a:rPr lang="en-US" b="0" i="0" dirty="0">
                <a:effectLst/>
                <a:latin typeface="Söhne"/>
              </a:rPr>
              <a:t>: Unlike fixed-time traffic signals, our density-based system aims to utilize resources more efficiently. </a:t>
            </a:r>
          </a:p>
          <a:p>
            <a:pPr algn="l"/>
            <a:r>
              <a:rPr lang="en-US" b="1" i="0" dirty="0">
                <a:effectLst/>
                <a:latin typeface="Söhne"/>
              </a:rPr>
              <a:t>Enhanced Safety</a:t>
            </a:r>
            <a:r>
              <a:rPr lang="en-US" b="0" i="0" dirty="0">
                <a:effectLst/>
                <a:latin typeface="Söhne"/>
              </a:rPr>
              <a:t>: Another key objective is to improve safety at intersections by minimizing the risk of accidents caused by congestion or gridlock. </a:t>
            </a:r>
          </a:p>
          <a:p>
            <a:pPr algn="l"/>
            <a:r>
              <a:rPr lang="en-US" dirty="0"/>
              <a:t>Problem Statement: Statement [1]: It works on the time delay even if there is no vehicle on other sides. </a:t>
            </a:r>
          </a:p>
          <a:p>
            <a:pPr algn="l"/>
            <a:r>
              <a:rPr lang="en-US" dirty="0"/>
              <a:t>Statement [2]: During high traffic the green light is open for a less time, which a very less number of vehicles can pass at once.</a:t>
            </a:r>
            <a:endParaRPr lang="en-US" b="0" i="0" dirty="0">
              <a:effectLst/>
              <a:latin typeface="Söhne"/>
            </a:endParaRPr>
          </a:p>
          <a:p>
            <a:pPr algn="l"/>
            <a:endParaRPr lang="en-US" b="0" i="0" dirty="0">
              <a:effectLst/>
              <a:latin typeface="Söhne"/>
            </a:endParaRPr>
          </a:p>
          <a:p>
            <a:endParaRPr lang="en-IN" dirty="0"/>
          </a:p>
        </p:txBody>
      </p:sp>
    </p:spTree>
    <p:extLst>
      <p:ext uri="{BB962C8B-B14F-4D97-AF65-F5344CB8AC3E}">
        <p14:creationId xmlns:p14="http://schemas.microsoft.com/office/powerpoint/2010/main" val="2925194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7E8F5-8210-4673-969C-90CC592D532C}"/>
              </a:ext>
            </a:extLst>
          </p:cNvPr>
          <p:cNvSpPr>
            <a:spLocks noGrp="1"/>
          </p:cNvSpPr>
          <p:nvPr>
            <p:ph type="title"/>
          </p:nvPr>
        </p:nvSpPr>
        <p:spPr>
          <a:xfrm>
            <a:off x="1141412" y="0"/>
            <a:ext cx="9905998" cy="1478570"/>
          </a:xfrm>
        </p:spPr>
        <p:txBody>
          <a:bodyPr/>
          <a:lstStyle/>
          <a:p>
            <a:r>
              <a:rPr lang="en-US" dirty="0">
                <a:solidFill>
                  <a:srgbClr val="FF0000"/>
                </a:solidFill>
              </a:rPr>
              <a:t>COMPONENTS USED</a:t>
            </a:r>
            <a:endParaRPr lang="en-IN" dirty="0">
              <a:solidFill>
                <a:srgbClr val="FF0000"/>
              </a:solidFill>
            </a:endParaRPr>
          </a:p>
        </p:txBody>
      </p:sp>
      <p:sp>
        <p:nvSpPr>
          <p:cNvPr id="3" name="Content Placeholder 2">
            <a:extLst>
              <a:ext uri="{FF2B5EF4-FFF2-40B4-BE49-F238E27FC236}">
                <a16:creationId xmlns:a16="http://schemas.microsoft.com/office/drawing/2014/main" id="{F667975A-AAC2-4EA4-BAF5-4DF0CAB73ABD}"/>
              </a:ext>
            </a:extLst>
          </p:cNvPr>
          <p:cNvSpPr>
            <a:spLocks noGrp="1"/>
          </p:cNvSpPr>
          <p:nvPr>
            <p:ph idx="1"/>
          </p:nvPr>
        </p:nvSpPr>
        <p:spPr>
          <a:xfrm>
            <a:off x="1141411" y="1102004"/>
            <a:ext cx="9905999" cy="5576701"/>
          </a:xfrm>
        </p:spPr>
        <p:txBody>
          <a:bodyPr>
            <a:normAutofit/>
          </a:bodyPr>
          <a:lstStyle/>
          <a:p>
            <a:r>
              <a:rPr lang="en-IN" dirty="0"/>
              <a:t>Sl. No.       Name of the components                   Software Required</a:t>
            </a:r>
          </a:p>
          <a:p>
            <a:r>
              <a:rPr lang="en-IN" dirty="0"/>
              <a:t>1                Arduino </a:t>
            </a:r>
            <a:r>
              <a:rPr lang="en-IN"/>
              <a:t>UNO                                    1   </a:t>
            </a:r>
            <a:r>
              <a:rPr lang="en-IN" dirty="0"/>
              <a:t>Arduino IDE</a:t>
            </a:r>
          </a:p>
          <a:p>
            <a:r>
              <a:rPr lang="en-IN" dirty="0"/>
              <a:t>2                IR Sensor</a:t>
            </a:r>
          </a:p>
          <a:p>
            <a:r>
              <a:rPr lang="en-IN" dirty="0"/>
              <a:t>3                LED                                           </a:t>
            </a:r>
          </a:p>
          <a:p>
            <a:r>
              <a:rPr lang="en-IN" dirty="0"/>
              <a:t>4                Battery connector</a:t>
            </a:r>
          </a:p>
          <a:p>
            <a:r>
              <a:rPr lang="en-IN" dirty="0"/>
              <a:t>5                9v DC battery/ Power supply                            </a:t>
            </a:r>
          </a:p>
          <a:p>
            <a:r>
              <a:rPr lang="en-IN" dirty="0"/>
              <a:t>6                Plywood </a:t>
            </a:r>
          </a:p>
          <a:p>
            <a:r>
              <a:rPr lang="en-IN" dirty="0"/>
              <a:t>7                Jumper wires (Packets) </a:t>
            </a:r>
          </a:p>
          <a:p>
            <a:r>
              <a:rPr lang="en-IN" dirty="0"/>
              <a:t>8                Connecting wires  </a:t>
            </a:r>
          </a:p>
        </p:txBody>
      </p:sp>
    </p:spTree>
    <p:extLst>
      <p:ext uri="{BB962C8B-B14F-4D97-AF65-F5344CB8AC3E}">
        <p14:creationId xmlns:p14="http://schemas.microsoft.com/office/powerpoint/2010/main" val="1968480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4FBE3-E83A-4EE8-BD84-998C616F2878}"/>
              </a:ext>
            </a:extLst>
          </p:cNvPr>
          <p:cNvSpPr>
            <a:spLocks noGrp="1"/>
          </p:cNvSpPr>
          <p:nvPr>
            <p:ph type="title"/>
          </p:nvPr>
        </p:nvSpPr>
        <p:spPr/>
        <p:txBody>
          <a:bodyPr>
            <a:normAutofit fontScale="90000"/>
          </a:bodyPr>
          <a:lstStyle/>
          <a:p>
            <a:r>
              <a:rPr lang="en-US" dirty="0">
                <a:solidFill>
                  <a:srgbClr val="FF0000"/>
                </a:solidFill>
              </a:rPr>
              <a:t>SYSTEM ARCHITECTURE</a:t>
            </a:r>
            <a:br>
              <a:rPr lang="en-US" dirty="0">
                <a:solidFill>
                  <a:srgbClr val="FF0000"/>
                </a:solidFill>
              </a:rPr>
            </a:br>
            <a:r>
              <a:rPr lang="en-US" dirty="0">
                <a:solidFill>
                  <a:schemeClr val="accent3">
                    <a:lumMod val="75000"/>
                  </a:schemeClr>
                </a:solidFill>
              </a:rPr>
              <a:t>CIRCUIT</a:t>
            </a:r>
            <a:br>
              <a:rPr lang="en-US" dirty="0">
                <a:solidFill>
                  <a:schemeClr val="tx1">
                    <a:lumMod val="95000"/>
                  </a:schemeClr>
                </a:solidFill>
              </a:rPr>
            </a:br>
            <a:endParaRPr lang="en-IN" dirty="0">
              <a:solidFill>
                <a:schemeClr val="tx1">
                  <a:lumMod val="95000"/>
                </a:schemeClr>
              </a:solidFill>
            </a:endParaRPr>
          </a:p>
        </p:txBody>
      </p:sp>
      <p:pic>
        <p:nvPicPr>
          <p:cNvPr id="5" name="Content Placeholder 4">
            <a:extLst>
              <a:ext uri="{FF2B5EF4-FFF2-40B4-BE49-F238E27FC236}">
                <a16:creationId xmlns:a16="http://schemas.microsoft.com/office/drawing/2014/main" id="{AD4B94DE-3F3D-4314-B04E-8DC50F5E109D}"/>
              </a:ext>
            </a:extLst>
          </p:cNvPr>
          <p:cNvPicPr>
            <a:picLocks noGrp="1" noChangeAspect="1"/>
          </p:cNvPicPr>
          <p:nvPr>
            <p:ph idx="1"/>
          </p:nvPr>
        </p:nvPicPr>
        <p:blipFill>
          <a:blip r:embed="rId2"/>
          <a:stretch>
            <a:fillRect/>
          </a:stretch>
        </p:blipFill>
        <p:spPr>
          <a:xfrm>
            <a:off x="1141413" y="1744535"/>
            <a:ext cx="10136187" cy="4727983"/>
          </a:xfrm>
        </p:spPr>
      </p:pic>
    </p:spTree>
    <p:extLst>
      <p:ext uri="{BB962C8B-B14F-4D97-AF65-F5344CB8AC3E}">
        <p14:creationId xmlns:p14="http://schemas.microsoft.com/office/powerpoint/2010/main" val="340929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18A45D-EBE2-49B9-944C-C4F4DFF39E7D}"/>
              </a:ext>
            </a:extLst>
          </p:cNvPr>
          <p:cNvSpPr txBox="1"/>
          <p:nvPr/>
        </p:nvSpPr>
        <p:spPr>
          <a:xfrm>
            <a:off x="1183340" y="466165"/>
            <a:ext cx="10076331" cy="6494085"/>
          </a:xfrm>
          <a:prstGeom prst="rect">
            <a:avLst/>
          </a:prstGeom>
          <a:noFill/>
        </p:spPr>
        <p:txBody>
          <a:bodyPr wrap="square" rtlCol="0">
            <a:spAutoFit/>
          </a:bodyPr>
          <a:lstStyle/>
          <a:p>
            <a:r>
              <a:rPr lang="en-US" sz="2800" dirty="0">
                <a:solidFill>
                  <a:schemeClr val="accent3">
                    <a:lumMod val="75000"/>
                  </a:schemeClr>
                </a:solidFill>
              </a:rPr>
              <a:t>DESCRIPTION OF MAIN COMPONENTS</a:t>
            </a:r>
          </a:p>
          <a:p>
            <a:endParaRPr lang="en-US" sz="2800" dirty="0">
              <a:solidFill>
                <a:schemeClr val="accent3">
                  <a:lumMod val="75000"/>
                </a:schemeClr>
              </a:solidFill>
            </a:endParaRPr>
          </a:p>
          <a:p>
            <a:pPr marL="457200" indent="-457200">
              <a:buFont typeface="Arial" panose="020B0604020202020204" pitchFamily="34" charset="0"/>
              <a:buChar char="•"/>
            </a:pPr>
            <a:r>
              <a:rPr lang="en-US" sz="2400" dirty="0"/>
              <a:t>Arduino uno [Reference- http://arduino.cc/en/Guide/Libraries ] The Arduino UNO is ATmega328 datasheet based microcontroller that has 6 analog inputs, 8 digital outputs and 6 PWM outputs. It has a reset button and 16 MHz ceramic resonator with an </a:t>
            </a:r>
            <a:r>
              <a:rPr lang="en-US" sz="2400" dirty="0" err="1"/>
              <a:t>usb</a:t>
            </a:r>
            <a:r>
              <a:rPr lang="en-US" sz="2400" dirty="0"/>
              <a:t> connection facility along with a power jack. </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IR Sensor: An infrared Sensor is an electronic device that emits radiations in order to sense some aspects of the surrounding. An IR sensor can measure the heat of an object as well as detect the motion. Usually in the infrared spectrum, all the object radiate some form of thermal radiations. </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Led: A light-emitting diode (LED) is a Semiconductor light source that emits light when current flows through it. Electrons in the semiconductor recombine with electron holes, releasing energy in the form of photons. This effect is called electroluminescence. </a:t>
            </a:r>
            <a:endParaRPr lang="en-IN" sz="2400" dirty="0">
              <a:solidFill>
                <a:schemeClr val="accent3">
                  <a:lumMod val="75000"/>
                </a:schemeClr>
              </a:solidFill>
            </a:endParaRPr>
          </a:p>
        </p:txBody>
      </p:sp>
    </p:spTree>
    <p:extLst>
      <p:ext uri="{BB962C8B-B14F-4D97-AF65-F5344CB8AC3E}">
        <p14:creationId xmlns:p14="http://schemas.microsoft.com/office/powerpoint/2010/main" val="2936329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44C4B-F512-4FFD-BC87-DD5CE8B99239}"/>
              </a:ext>
            </a:extLst>
          </p:cNvPr>
          <p:cNvSpPr>
            <a:spLocks noGrp="1"/>
          </p:cNvSpPr>
          <p:nvPr>
            <p:ph type="title"/>
          </p:nvPr>
        </p:nvSpPr>
        <p:spPr>
          <a:xfrm>
            <a:off x="1141412" y="0"/>
            <a:ext cx="9905998" cy="1478570"/>
          </a:xfrm>
        </p:spPr>
        <p:txBody>
          <a:bodyPr/>
          <a:lstStyle/>
          <a:p>
            <a:r>
              <a:rPr lang="en-US" dirty="0">
                <a:solidFill>
                  <a:srgbClr val="FF0000"/>
                </a:solidFill>
              </a:rPr>
              <a:t>WORKING PRINCIPLE</a:t>
            </a:r>
            <a:endParaRPr lang="en-IN" dirty="0">
              <a:solidFill>
                <a:srgbClr val="FF0000"/>
              </a:solidFill>
            </a:endParaRPr>
          </a:p>
        </p:txBody>
      </p:sp>
      <p:sp>
        <p:nvSpPr>
          <p:cNvPr id="3" name="Content Placeholder 2">
            <a:extLst>
              <a:ext uri="{FF2B5EF4-FFF2-40B4-BE49-F238E27FC236}">
                <a16:creationId xmlns:a16="http://schemas.microsoft.com/office/drawing/2014/main" id="{0F90045E-5D82-4A87-AA08-8D8330092237}"/>
              </a:ext>
            </a:extLst>
          </p:cNvPr>
          <p:cNvSpPr>
            <a:spLocks noGrp="1"/>
          </p:cNvSpPr>
          <p:nvPr>
            <p:ph idx="1"/>
          </p:nvPr>
        </p:nvSpPr>
        <p:spPr>
          <a:xfrm>
            <a:off x="1141412" y="1003392"/>
            <a:ext cx="10584424" cy="5451196"/>
          </a:xfrm>
        </p:spPr>
        <p:txBody>
          <a:bodyPr>
            <a:normAutofit fontScale="62500" lnSpcReduction="20000"/>
          </a:bodyPr>
          <a:lstStyle/>
          <a:p>
            <a:r>
              <a:rPr lang="en-US" dirty="0"/>
              <a:t> </a:t>
            </a:r>
            <a:r>
              <a:rPr lang="en-US" sz="3400" dirty="0"/>
              <a:t>Normally when there is less traffic or just say no traffic, the traffic signals will work with the time delay and round robin technique. As there is no traffic the IR sensor will send no data to the micro controller. </a:t>
            </a:r>
          </a:p>
          <a:p>
            <a:r>
              <a:rPr lang="en-US" sz="3400" dirty="0"/>
              <a:t>When there is a high density of traffic, it become difficult to manage the vehicle. So to overcome this problem we use some modern techniques. Here we implement “Density Based Traffic Control System”. </a:t>
            </a:r>
          </a:p>
          <a:p>
            <a:r>
              <a:rPr lang="en-US" sz="3400" dirty="0"/>
              <a:t> In the system mentioned above if the traffic at the signal increases continuously , the signal will turn to green in priority wise. The road having the large number of vehicle will be given the green signal first and also duration of the green signal will larger than the standard delay. </a:t>
            </a:r>
          </a:p>
          <a:p>
            <a:r>
              <a:rPr lang="en-US" sz="3400" dirty="0"/>
              <a:t> Once that road is cleared ,the Arduino will receive no data from the sensor on that road. After clearing this road, the green signal will move to road having less number of vehicle than this road. </a:t>
            </a:r>
          </a:p>
          <a:p>
            <a:r>
              <a:rPr lang="en-US" sz="3400" dirty="0"/>
              <a:t> Like priority wise , the green signal will move to every road whenever the density of the vehicle is increased on some road of the traffic signal crossing.</a:t>
            </a:r>
            <a:endParaRPr lang="en-IN" sz="3400" dirty="0"/>
          </a:p>
        </p:txBody>
      </p:sp>
    </p:spTree>
    <p:extLst>
      <p:ext uri="{BB962C8B-B14F-4D97-AF65-F5344CB8AC3E}">
        <p14:creationId xmlns:p14="http://schemas.microsoft.com/office/powerpoint/2010/main" val="1509868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6A666-BE1C-4FEB-B52D-960FDBE75AB8}"/>
              </a:ext>
            </a:extLst>
          </p:cNvPr>
          <p:cNvSpPr>
            <a:spLocks noGrp="1"/>
          </p:cNvSpPr>
          <p:nvPr>
            <p:ph type="title"/>
          </p:nvPr>
        </p:nvSpPr>
        <p:spPr/>
        <p:txBody>
          <a:bodyPr/>
          <a:lstStyle/>
          <a:p>
            <a:r>
              <a:rPr lang="en-US" dirty="0">
                <a:solidFill>
                  <a:srgbClr val="FF0000"/>
                </a:solidFill>
              </a:rPr>
              <a:t>ADVANTAGES</a:t>
            </a:r>
            <a:endParaRPr lang="en-IN" dirty="0">
              <a:solidFill>
                <a:srgbClr val="FF0000"/>
              </a:solidFill>
            </a:endParaRPr>
          </a:p>
        </p:txBody>
      </p:sp>
      <p:sp>
        <p:nvSpPr>
          <p:cNvPr id="3" name="Content Placeholder 2">
            <a:extLst>
              <a:ext uri="{FF2B5EF4-FFF2-40B4-BE49-F238E27FC236}">
                <a16:creationId xmlns:a16="http://schemas.microsoft.com/office/drawing/2014/main" id="{A6343B0A-338C-4AFF-920E-F6E644D43E3C}"/>
              </a:ext>
            </a:extLst>
          </p:cNvPr>
          <p:cNvSpPr>
            <a:spLocks noGrp="1"/>
          </p:cNvSpPr>
          <p:nvPr>
            <p:ph idx="1"/>
          </p:nvPr>
        </p:nvSpPr>
        <p:spPr/>
        <p:txBody>
          <a:bodyPr/>
          <a:lstStyle/>
          <a:p>
            <a:r>
              <a:rPr lang="en-US" sz="2800" dirty="0"/>
              <a:t> Avoid wastage of time due to the traffic. </a:t>
            </a:r>
          </a:p>
          <a:p>
            <a:r>
              <a:rPr lang="en-US" sz="2800" dirty="0"/>
              <a:t>Fully automatic. </a:t>
            </a:r>
          </a:p>
          <a:p>
            <a:r>
              <a:rPr lang="en-US" sz="2800" dirty="0"/>
              <a:t>It provides the easy access in the traffic light. </a:t>
            </a:r>
          </a:p>
          <a:p>
            <a:r>
              <a:rPr lang="en-US" sz="2800" dirty="0"/>
              <a:t> Low cost to design the circuit, maintenance of the circuit is good and easy convenience to handle.</a:t>
            </a:r>
          </a:p>
          <a:p>
            <a:endParaRPr lang="en-IN" dirty="0"/>
          </a:p>
        </p:txBody>
      </p:sp>
    </p:spTree>
    <p:extLst>
      <p:ext uri="{BB962C8B-B14F-4D97-AF65-F5344CB8AC3E}">
        <p14:creationId xmlns:p14="http://schemas.microsoft.com/office/powerpoint/2010/main" val="19276199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156</TotalTime>
  <Words>903</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Söhne</vt:lpstr>
      <vt:lpstr>Times New Roman</vt:lpstr>
      <vt:lpstr>Tw Cen MT</vt:lpstr>
      <vt:lpstr>Circuit</vt:lpstr>
      <vt:lpstr>Density based traffic control system</vt:lpstr>
      <vt:lpstr>TABLE OF CONTENT</vt:lpstr>
      <vt:lpstr>INTRODUCTION</vt:lpstr>
      <vt:lpstr>PROJECT OBJECTIVE</vt:lpstr>
      <vt:lpstr>COMPONENTS USED</vt:lpstr>
      <vt:lpstr>SYSTEM ARCHITECTURE CIRCUIT </vt:lpstr>
      <vt:lpstr>PowerPoint Presentation</vt:lpstr>
      <vt:lpstr>WORKING PRINCIPLE</vt:lpstr>
      <vt:lpstr>ADVANTAGES</vt:lpstr>
      <vt:lpstr>DISADVANTAGES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Density based traffic control system</dc:title>
  <dc:creator>RAJESH RAJESH</dc:creator>
  <cp:lastModifiedBy>RAJESH RAJESH</cp:lastModifiedBy>
  <cp:revision>16</cp:revision>
  <dcterms:created xsi:type="dcterms:W3CDTF">2024-02-22T13:55:05Z</dcterms:created>
  <dcterms:modified xsi:type="dcterms:W3CDTF">2024-02-23T02:06:48Z</dcterms:modified>
</cp:coreProperties>
</file>