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a:solidFill>
                  <a:srgbClr val="002060"/>
                </a:solidFill>
                <a:latin typeface="Times New Roman" pitchFamily="18" charset="0"/>
                <a:cs typeface="Times New Roman" pitchFamily="18" charset="0"/>
              </a:rPr>
              <a:t>KEYLOGGER</a:t>
            </a: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a:solidFill>
                  <a:srgbClr val="002060"/>
                </a:solidFill>
                <a:latin typeface="Times New Roman" pitchFamily="18" charset="0"/>
                <a:cs typeface="Times New Roman" pitchFamily="18" charset="0"/>
              </a:rPr>
              <a:t>U.Rajesh  </a:t>
            </a:r>
            <a:endParaRPr lang="en-US" sz="2000" b="1" dirty="0">
              <a:solidFill>
                <a:srgbClr val="002060"/>
              </a:solidFill>
              <a:latin typeface="Times New Roman" pitchFamily="18" charset="0"/>
              <a:cs typeface="Times New Roman" pitchFamily="18" charset="0"/>
            </a:endParaRPr>
          </a:p>
          <a:p>
            <a:r>
              <a:rPr lang="en-US" sz="2000" b="1" dirty="0" err="1">
                <a:solidFill>
                  <a:srgbClr val="002060"/>
                </a:solidFill>
                <a:latin typeface="Times New Roman" pitchFamily="18" charset="0"/>
                <a:cs typeface="Times New Roman" pitchFamily="18" charset="0"/>
              </a:rPr>
              <a:t>St.Joseph</a:t>
            </a:r>
            <a:r>
              <a:rPr lang="en-US" sz="2000" b="1" dirty="0">
                <a:solidFill>
                  <a:srgbClr val="002060"/>
                </a:solidFill>
                <a:latin typeface="Times New Roman" pitchFamily="18" charset="0"/>
                <a:cs typeface="Times New Roman" pitchFamily="18" charset="0"/>
              </a:rPr>
              <a:t> College of Engineering- Information 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a:solidFill>
                  <a:srgbClr val="0F0F0F"/>
                </a:solidFill>
                <a:latin typeface="Times New Roman" pitchFamily="18" charset="0"/>
                <a:ea typeface="+mn-lt"/>
                <a:cs typeface="Times New Roman" pitchFamily="18" charset="0"/>
              </a:rPr>
              <a:t>preprocessing</a:t>
            </a:r>
            <a:r>
              <a:rPr lang="en-IN" sz="1800" dirty="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latin typeface="Times New Roman" pitchFamily="18" charset="0"/>
                <a:cs typeface="Times New Roman"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latin typeface="Arial"/>
                <a:ea typeface="+mn-lt"/>
                <a:cs typeface="Arial"/>
              </a:rPr>
              <a:t>  </a:t>
            </a:r>
            <a:endParaRPr lang="en-US" dirty="0">
              <a:latin typeface="Arial"/>
              <a:cs typeface="Arial"/>
            </a:endParaRPr>
          </a:p>
          <a:p>
            <a:pPr marL="305435" indent="-305435"/>
            <a:r>
              <a:rPr lang="en-US" sz="2000" dirty="0">
                <a:latin typeface="Times New Roman" pitchFamily="18" charset="0"/>
                <a:ea typeface="+mn-lt"/>
                <a:cs typeface="Times New Roman" pitchFamily="18" charset="0"/>
              </a:rPr>
              <a:t>Problem Statement (Should not include solution)</a:t>
            </a:r>
            <a:endParaRPr lang="en-US" dirty="0">
              <a:latin typeface="Times New Roman" pitchFamily="18" charset="0"/>
              <a:cs typeface="Times New Roman" pitchFamily="18" charset="0"/>
            </a:endParaRPr>
          </a:p>
          <a:p>
            <a:pPr marL="305435" indent="-305435"/>
            <a:r>
              <a:rPr lang="en-US" sz="2000" dirty="0">
                <a:latin typeface="Times New Roman" pitchFamily="18" charset="0"/>
                <a:ea typeface="+mn-lt"/>
                <a:cs typeface="Times New Roman" pitchFamily="18" charset="0"/>
              </a:rPr>
              <a:t>Proposed System/Solution</a:t>
            </a:r>
            <a:endParaRPr lang="en-US" dirty="0">
              <a:latin typeface="Times New Roman" pitchFamily="18" charset="0"/>
              <a:cs typeface="Times New Roman" pitchFamily="18" charset="0"/>
            </a:endParaRPr>
          </a:p>
          <a:p>
            <a:pPr marL="305435" indent="-305435"/>
            <a:r>
              <a:rPr lang="en-US" sz="2000" dirty="0">
                <a:latin typeface="Times New Roman" pitchFamily="18" charset="0"/>
                <a:ea typeface="+mn-lt"/>
                <a:cs typeface="Times New Roman" pitchFamily="18" charset="0"/>
              </a:rPr>
              <a:t>System Development Approach (Technology Used) </a:t>
            </a:r>
            <a:endParaRPr lang="en-US" dirty="0">
              <a:latin typeface="Times New Roman" pitchFamily="18" charset="0"/>
              <a:ea typeface="+mn-lt"/>
              <a:cs typeface="Times New Roman" pitchFamily="18" charset="0"/>
            </a:endParaRPr>
          </a:p>
          <a:p>
            <a:pPr marL="305435" indent="-305435"/>
            <a:r>
              <a:rPr lang="en-US" sz="2000" dirty="0">
                <a:latin typeface="Times New Roman" pitchFamily="18" charset="0"/>
                <a:ea typeface="+mn-lt"/>
                <a:cs typeface="Times New Roman" pitchFamily="18" charset="0"/>
              </a:rPr>
              <a:t>Algorithm &amp; Deployment  </a:t>
            </a:r>
            <a:endParaRPr lang="en-US" dirty="0">
              <a:latin typeface="Times New Roman" pitchFamily="18" charset="0"/>
              <a:cs typeface="Times New Roman" pitchFamily="18" charset="0"/>
            </a:endParaRPr>
          </a:p>
          <a:p>
            <a:pPr marL="305435" indent="-305435"/>
            <a:r>
              <a:rPr lang="en-US" sz="2000" dirty="0">
                <a:latin typeface="Times New Roman" pitchFamily="18" charset="0"/>
                <a:ea typeface="+mn-lt"/>
                <a:cs typeface="Times New Roman" pitchFamily="18" charset="0"/>
              </a:rPr>
              <a:t>Result (Output Image)</a:t>
            </a:r>
          </a:p>
          <a:p>
            <a:pPr marL="305435" indent="-305435"/>
            <a:r>
              <a:rPr lang="en-US" sz="2000" dirty="0">
                <a:latin typeface="Times New Roman" pitchFamily="18" charset="0"/>
                <a:ea typeface="+mn-lt"/>
                <a:cs typeface="Times New Roman" pitchFamily="18" charset="0"/>
              </a:rPr>
              <a:t>Conclusion</a:t>
            </a:r>
            <a:endParaRPr lang="en-US" dirty="0">
              <a:latin typeface="Times New Roman" pitchFamily="18" charset="0"/>
              <a:cs typeface="Times New Roman" pitchFamily="18" charset="0"/>
            </a:endParaRPr>
          </a:p>
          <a:p>
            <a:pPr marL="305435" indent="-305435"/>
            <a:r>
              <a:rPr lang="en-US" sz="2000" dirty="0">
                <a:latin typeface="Times New Roman" pitchFamily="18" charset="0"/>
                <a:ea typeface="+mn-lt"/>
                <a:cs typeface="Times New Roman" pitchFamily="18" charset="0"/>
              </a:rPr>
              <a:t>Future Scope</a:t>
            </a:r>
          </a:p>
          <a:p>
            <a:pPr marL="305435" indent="-305435"/>
            <a:r>
              <a:rPr lang="en-US" sz="2000" dirty="0">
                <a:latin typeface="Times New Roman" pitchFamily="18" charset="0"/>
                <a:ea typeface="+mn-lt"/>
                <a:cs typeface="Times New Roman" pitchFamily="18" charset="0"/>
              </a:rPr>
              <a:t>References</a:t>
            </a:r>
            <a:endParaRPr lang="en-US" dirty="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latin typeface="Times New Roman" pitchFamily="18" charset="0"/>
                <a:cs typeface="Times New Roman" pitchFamily="18" charset="0"/>
              </a:rPr>
              <a:t>PROBLEM</a:t>
            </a:r>
            <a:r>
              <a:rPr lang="en-US" sz="2800" b="1" dirty="0">
                <a:solidFill>
                  <a:schemeClr val="accent1"/>
                </a:solidFill>
                <a:latin typeface="Times New Roman" pitchFamily="18" charset="0"/>
                <a:cs typeface="Times New Roman" pitchFamily="18" charset="0"/>
              </a:rPr>
              <a:t> </a:t>
            </a:r>
            <a:r>
              <a:rPr lang="en-US" sz="2800" b="1" dirty="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a:solidFill>
                  <a:srgbClr val="002060"/>
                </a:solidFill>
                <a:latin typeface="Times New Roman" pitchFamily="18" charset="0"/>
                <a:ea typeface="+mn-lt"/>
                <a:cs typeface="Times New Roman" pitchFamily="18" charset="0"/>
              </a:rPr>
              <a:t>Example:</a:t>
            </a:r>
            <a:r>
              <a:rPr lang="en-IN" sz="2800" dirty="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a:solidFill>
                  <a:srgbClr val="0F0F0F"/>
                </a:solidFill>
                <a:latin typeface="Times New Roman" pitchFamily="18" charset="0"/>
                <a:ea typeface="+mn-lt"/>
                <a:cs typeface="Times New Roman" pitchFamily="18" charset="0"/>
              </a:rPr>
              <a:t>	</a:t>
            </a:r>
            <a:r>
              <a:rPr lang="en-IN" sz="1800" dirty="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latin typeface="Times New Roman" pitchFamily="18" charset="0"/>
                <a:cs typeface="Times New Roman" pitchFamily="18" charset="0"/>
              </a:rPr>
              <a:t>PROPOSED</a:t>
            </a:r>
            <a:r>
              <a:rPr lang="en-US" sz="2800" b="1" dirty="0">
                <a:solidFill>
                  <a:schemeClr val="accent1"/>
                </a:solidFill>
                <a:latin typeface="Times New Roman" pitchFamily="18" charset="0"/>
                <a:cs typeface="Times New Roman" pitchFamily="18" charset="0"/>
              </a:rPr>
              <a:t> </a:t>
            </a:r>
            <a:r>
              <a:rPr lang="en-US" sz="2800" b="1" dirty="0">
                <a:solidFill>
                  <a:srgbClr val="7030A0"/>
                </a:solidFill>
                <a:latin typeface="Times New Roman" pitchFamily="18" charset="0"/>
                <a:cs typeface="Times New Roman" pitchFamily="18" charset="0"/>
              </a:rPr>
              <a:t>SOLUTION</a:t>
            </a:r>
          </a:p>
        </p:txBody>
      </p:sp>
      <p:sp>
        <p:nvSpPr>
          <p:cNvPr id="3" name="Content Placeholder 1">
            <a:extLst>
              <a:ext uri="{FF2B5EF4-FFF2-40B4-BE49-F238E27FC236}">
                <a16:creationId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a:latin typeface="Calibri"/>
              <a:cs typeface="Calibri"/>
            </a:endParaRPr>
          </a:p>
          <a:p>
            <a:pPr marL="305435" indent="-305435" algn="just"/>
            <a:r>
              <a:rPr lang="en-IN" sz="1200" dirty="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a:latin typeface="Times New Roman" pitchFamily="18" charset="0"/>
              <a:cs typeface="Times New Roman" pitchFamily="18" charset="0"/>
            </a:endParaRPr>
          </a:p>
          <a:p>
            <a:pPr marL="305435" indent="-305435" algn="just"/>
            <a:r>
              <a:rPr lang="en-IN" sz="1200" dirty="0">
                <a:latin typeface="Times New Roman" pitchFamily="18" charset="0"/>
                <a:ea typeface="+mn-lt"/>
                <a:cs typeface="Times New Roman" pitchFamily="18" charset="0"/>
              </a:rPr>
              <a:t>Data Collection:</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Gather historical data on bike rentals, including time, date, location, and other relevant factors.</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Utilize real-time data sources, such as weather conditions, events, and holidays, to enhance prediction accuracy.</a:t>
            </a:r>
            <a:endParaRPr lang="en-IN" sz="1200" dirty="0">
              <a:latin typeface="Times New Roman" pitchFamily="18" charset="0"/>
              <a:cs typeface="Times New Roman" pitchFamily="18" charset="0"/>
            </a:endParaRPr>
          </a:p>
          <a:p>
            <a:pPr marL="305435" indent="-305435" algn="just"/>
            <a:r>
              <a:rPr lang="en-IN" sz="1200" dirty="0">
                <a:latin typeface="Times New Roman" pitchFamily="18" charset="0"/>
                <a:ea typeface="+mn-lt"/>
                <a:cs typeface="Times New Roman" pitchFamily="18" charset="0"/>
              </a:rPr>
              <a:t>Data Preprocessing:</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Clean and preprocess the collected data to handle missing values, outliers, and inconsistencies.</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Feature engineering to extract relevant features from the data that might impact bike demand.</a:t>
            </a:r>
            <a:endParaRPr lang="en-IN" sz="1200" dirty="0">
              <a:latin typeface="Times New Roman" pitchFamily="18" charset="0"/>
              <a:cs typeface="Times New Roman" pitchFamily="18" charset="0"/>
            </a:endParaRPr>
          </a:p>
          <a:p>
            <a:pPr marL="305435" indent="-305435" algn="just"/>
            <a:r>
              <a:rPr lang="en-IN" sz="1200" dirty="0">
                <a:latin typeface="Times New Roman" pitchFamily="18" charset="0"/>
                <a:ea typeface="+mn-lt"/>
                <a:cs typeface="Times New Roman" pitchFamily="18" charset="0"/>
              </a:rPr>
              <a:t>Machine Learning Algorithm:</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a:latin typeface="Times New Roman" pitchFamily="18" charset="0"/>
              <a:cs typeface="Times New Roman" pitchFamily="18" charset="0"/>
            </a:endParaRPr>
          </a:p>
          <a:p>
            <a:pPr marL="305435" indent="-305435" algn="just"/>
            <a:r>
              <a:rPr lang="en-IN" sz="1200" dirty="0">
                <a:latin typeface="Times New Roman" pitchFamily="18" charset="0"/>
                <a:ea typeface="+mn-lt"/>
                <a:cs typeface="Times New Roman" pitchFamily="18" charset="0"/>
              </a:rPr>
              <a:t>Deployment:</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a:latin typeface="Times New Roman" pitchFamily="18" charset="0"/>
              <a:cs typeface="Times New Roman" pitchFamily="18" charset="0"/>
            </a:endParaRPr>
          </a:p>
          <a:p>
            <a:pPr marL="305435" indent="-305435" algn="just"/>
            <a:r>
              <a:rPr lang="en-IN" sz="1200" dirty="0">
                <a:latin typeface="Times New Roman" pitchFamily="18" charset="0"/>
                <a:ea typeface="+mn-lt"/>
                <a:cs typeface="Times New Roman" pitchFamily="18" charset="0"/>
              </a:rPr>
              <a:t>Evaluation:</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Fine-tune the model based on feedback and continuous monitoring of prediction accuracy.</a:t>
            </a:r>
            <a:endParaRPr lang="en-IN" sz="1200" dirty="0">
              <a:latin typeface="Times New Roman" pitchFamily="18" charset="0"/>
              <a:cs typeface="Times New Roman" pitchFamily="18" charset="0"/>
            </a:endParaRPr>
          </a:p>
          <a:p>
            <a:pPr marL="629920" lvl="1" indent="-305435" algn="just"/>
            <a:r>
              <a:rPr lang="en-IN" sz="1200" dirty="0">
                <a:latin typeface="Times New Roman" pitchFamily="18" charset="0"/>
                <a:ea typeface="+mn-lt"/>
                <a:cs typeface="Times New Roman" pitchFamily="18" charset="0"/>
              </a:rPr>
              <a:t>Result:</a:t>
            </a:r>
            <a:endParaRPr lang="en-IN" sz="1200" dirty="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a:latin typeface="Times New Roman" pitchFamily="18" charset="0"/>
              <a:cs typeface="Times New Roman" pitchFamily="18" charset="0"/>
            </a:endParaRPr>
          </a:p>
          <a:p>
            <a:pPr marL="305435" indent="-305435" algn="just">
              <a:lnSpc>
                <a:spcPct val="150000"/>
              </a:lnSpc>
            </a:pPr>
            <a:r>
              <a:rPr lang="en-IN" sz="1800" dirty="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a:solidFill>
                  <a:srgbClr val="0F0F0F"/>
                </a:solidFill>
                <a:latin typeface="Times New Roman" pitchFamily="18" charset="0"/>
                <a:cs typeface="Times New Roman" pitchFamily="18" charset="0"/>
              </a:rPr>
              <a:t>Library required to build the model</a:t>
            </a: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a:latin typeface="Times New Roman" pitchFamily="18" charset="0"/>
              <a:cs typeface="Times New Roman" pitchFamily="18" charset="0"/>
            </a:endParaRPr>
          </a:p>
          <a:p>
            <a:pPr marL="305435" indent="-305435" algn="just"/>
            <a:r>
              <a:rPr lang="en-IN" sz="1600" dirty="0">
                <a:latin typeface="Times New Roman" pitchFamily="18" charset="0"/>
                <a:ea typeface="+mn-lt"/>
                <a:cs typeface="Times New Roman" pitchFamily="18" charset="0"/>
              </a:rPr>
              <a:t>Algorithm Selection:</a:t>
            </a:r>
            <a:endParaRPr lang="en-IN" sz="1600" dirty="0">
              <a:latin typeface="Times New Roman" pitchFamily="18" charset="0"/>
              <a:cs typeface="Times New Roman" pitchFamily="18" charset="0"/>
            </a:endParaRPr>
          </a:p>
          <a:p>
            <a:pPr marL="629920" lvl="1" indent="-305435" algn="just"/>
            <a:r>
              <a:rPr lang="en-IN" sz="1600" dirty="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a:latin typeface="Times New Roman" pitchFamily="18" charset="0"/>
              <a:cs typeface="Times New Roman" pitchFamily="18" charset="0"/>
            </a:endParaRPr>
          </a:p>
          <a:p>
            <a:pPr marL="305435" indent="-305435" algn="just"/>
            <a:r>
              <a:rPr lang="en-IN" sz="1600" dirty="0">
                <a:latin typeface="Times New Roman" pitchFamily="18" charset="0"/>
                <a:ea typeface="+mn-lt"/>
                <a:cs typeface="Times New Roman" pitchFamily="18" charset="0"/>
              </a:rPr>
              <a:t>Data Input:</a:t>
            </a:r>
            <a:endParaRPr lang="en-IN" sz="1600" dirty="0">
              <a:latin typeface="Times New Roman" pitchFamily="18" charset="0"/>
              <a:cs typeface="Times New Roman" pitchFamily="18" charset="0"/>
            </a:endParaRPr>
          </a:p>
          <a:p>
            <a:pPr marL="629920" lvl="1" indent="-305435" algn="just"/>
            <a:r>
              <a:rPr lang="en-IN" sz="1600" dirty="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a:latin typeface="Times New Roman" pitchFamily="18" charset="0"/>
              <a:cs typeface="Times New Roman" pitchFamily="18" charset="0"/>
            </a:endParaRPr>
          </a:p>
          <a:p>
            <a:pPr marL="305435" indent="-305435" algn="just"/>
            <a:r>
              <a:rPr lang="en-IN" sz="1600" dirty="0">
                <a:latin typeface="Times New Roman" pitchFamily="18" charset="0"/>
                <a:ea typeface="+mn-lt"/>
                <a:cs typeface="Times New Roman" pitchFamily="18" charset="0"/>
              </a:rPr>
              <a:t>Training Process:</a:t>
            </a:r>
            <a:endParaRPr lang="en-IN" sz="1600" dirty="0">
              <a:latin typeface="Times New Roman" pitchFamily="18" charset="0"/>
              <a:cs typeface="Times New Roman" pitchFamily="18" charset="0"/>
            </a:endParaRPr>
          </a:p>
          <a:p>
            <a:pPr marL="629920" lvl="1" indent="-305435" algn="just"/>
            <a:r>
              <a:rPr lang="en-IN" sz="1600" dirty="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a:latin typeface="Times New Roman" pitchFamily="18" charset="0"/>
                <a:ea typeface="+mn-lt"/>
                <a:cs typeface="Times New Roman" pitchFamily="18" charset="0"/>
              </a:rPr>
              <a:t>hyperparameter</a:t>
            </a:r>
            <a:r>
              <a:rPr lang="en-IN" sz="1600" dirty="0">
                <a:latin typeface="Times New Roman" pitchFamily="18" charset="0"/>
                <a:ea typeface="+mn-lt"/>
                <a:cs typeface="Times New Roman" pitchFamily="18" charset="0"/>
              </a:rPr>
              <a:t> tuning.</a:t>
            </a:r>
            <a:endParaRPr lang="en-IN" sz="1600" dirty="0">
              <a:latin typeface="Times New Roman" pitchFamily="18" charset="0"/>
              <a:cs typeface="Times New Roman" pitchFamily="18" charset="0"/>
            </a:endParaRPr>
          </a:p>
          <a:p>
            <a:pPr marL="305435" indent="-305435" algn="just"/>
            <a:r>
              <a:rPr lang="en-IN" sz="1600" dirty="0">
                <a:latin typeface="Times New Roman" pitchFamily="18" charset="0"/>
                <a:ea typeface="+mn-lt"/>
                <a:cs typeface="Times New Roman" pitchFamily="18" charset="0"/>
              </a:rPr>
              <a:t>Prediction Process:</a:t>
            </a:r>
            <a:endParaRPr lang="en-IN" sz="1600" dirty="0">
              <a:latin typeface="Times New Roman" pitchFamily="18" charset="0"/>
              <a:cs typeface="Times New Roman" pitchFamily="18" charset="0"/>
            </a:endParaRPr>
          </a:p>
          <a:p>
            <a:pPr marL="629920" lvl="1" indent="-305435" algn="just"/>
            <a:r>
              <a:rPr lang="en-IN" sz="1600" dirty="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a:solidFill>
                  <a:srgbClr val="0F0F0F"/>
                </a:solidFill>
                <a:ea typeface="+mn-lt"/>
                <a:cs typeface="+mn-lt"/>
              </a:rPr>
              <a:t>	</a:t>
            </a:r>
            <a:r>
              <a:rPr lang="en-IN" sz="2000" dirty="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a:p>
          <a:p>
            <a:pPr marL="305435" indent="-305435" algn="just">
              <a:lnSpc>
                <a:spcPct val="150000"/>
              </a:lnSpc>
            </a:pPr>
            <a:r>
              <a:rPr lang="en-US" sz="1800" dirty="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a:solidFill>
                  <a:srgbClr val="7030A0"/>
                </a:solidFill>
                <a:latin typeface="Times New Roman" pitchFamily="18" charset="0"/>
                <a:cs typeface="Times New Roman" pitchFamily="18" charset="0"/>
              </a:rPr>
              <a:t>FUTURE SCOPE</a:t>
            </a: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TotalTime>
  <Words>780</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Times New Roman</vt: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anton aakash</cp:lastModifiedBy>
  <cp:revision>16</cp:revision>
  <dcterms:created xsi:type="dcterms:W3CDTF">2024-04-02T05:41:25Z</dcterms:created>
  <dcterms:modified xsi:type="dcterms:W3CDTF">2024-04-04T13:32:47Z</dcterms:modified>
</cp:coreProperties>
</file>