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3" Type="http://schemas.openxmlformats.org/officeDocument/2006/relationships/slideMaster" Target="slideMasters/slideMaster3.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viewProps" Target="viewProps.xml" /><Relationship Id="rId10" Type="http://schemas.openxmlformats.org/officeDocument/2006/relationships/slide" Target="slides/slide7.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42" name="Picture 41"/>
          <p:cNvPicPr/>
          <p:nvPr/>
        </p:nvPicPr>
        <p:blipFill>
          <a:blip r:embed="rId2"/>
          <a:stretch/>
        </p:blipFill>
        <p:spPr>
          <a:xfrm>
            <a:off x="3603240" y="1604160"/>
            <a:ext cx="4984200" cy="3976920"/>
          </a:xfrm>
          <a:prstGeom prst="rect">
            <a:avLst/>
          </a:prstGeom>
          <a:ln>
            <a:noFill/>
          </a:ln>
        </p:spPr>
      </p:pic>
      <p:pic>
        <p:nvPicPr>
          <p:cNvPr id="43" name="Picture 42"/>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83" name="Picture 82"/>
          <p:cNvPicPr/>
          <p:nvPr/>
        </p:nvPicPr>
        <p:blipFill>
          <a:blip r:embed="rId2"/>
          <a:stretch/>
        </p:blipFill>
        <p:spPr>
          <a:xfrm>
            <a:off x="3603240" y="1604160"/>
            <a:ext cx="4984200" cy="3976920"/>
          </a:xfrm>
          <a:prstGeom prst="rect">
            <a:avLst/>
          </a:prstGeom>
          <a:ln>
            <a:noFill/>
          </a:ln>
        </p:spPr>
      </p:pic>
      <p:pic>
        <p:nvPicPr>
          <p:cNvPr id="84" name="Picture 83"/>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126" name="Picture 125"/>
          <p:cNvPicPr/>
          <p:nvPr/>
        </p:nvPicPr>
        <p:blipFill>
          <a:blip r:embed="rId2"/>
          <a:stretch/>
        </p:blipFill>
        <p:spPr>
          <a:xfrm>
            <a:off x="3603240" y="1604160"/>
            <a:ext cx="4984200" cy="3976920"/>
          </a:xfrm>
          <a:prstGeom prst="rect">
            <a:avLst/>
          </a:prstGeom>
          <a:ln>
            <a:noFill/>
          </a:ln>
        </p:spPr>
      </p:pic>
      <p:pic>
        <p:nvPicPr>
          <p:cNvPr id="127" name="Picture 126"/>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 Id="rId14" Type="http://schemas.openxmlformats.org/officeDocument/2006/relationships/image" Target="../media/image1.png"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 /><Relationship Id="rId13" Type="http://schemas.openxmlformats.org/officeDocument/2006/relationships/theme" Target="../theme/theme3.xml" /><Relationship Id="rId3" Type="http://schemas.openxmlformats.org/officeDocument/2006/relationships/slideLayout" Target="../slideLayouts/slideLayout27.xml" /><Relationship Id="rId7" Type="http://schemas.openxmlformats.org/officeDocument/2006/relationships/slideLayout" Target="../slideLayouts/slideLayout31.xml" /><Relationship Id="rId12" Type="http://schemas.openxmlformats.org/officeDocument/2006/relationships/slideLayout" Target="../slideLayouts/slideLayout36.xml" /><Relationship Id="rId2" Type="http://schemas.openxmlformats.org/officeDocument/2006/relationships/slideLayout" Target="../slideLayouts/slideLayout26.xml" /><Relationship Id="rId1" Type="http://schemas.openxmlformats.org/officeDocument/2006/relationships/slideLayout" Target="../slideLayouts/slideLayout25.xml" /><Relationship Id="rId6" Type="http://schemas.openxmlformats.org/officeDocument/2006/relationships/slideLayout" Target="../slideLayouts/slideLayout30.xml" /><Relationship Id="rId11" Type="http://schemas.openxmlformats.org/officeDocument/2006/relationships/slideLayout" Target="../slideLayouts/slideLayout35.xml" /><Relationship Id="rId5" Type="http://schemas.openxmlformats.org/officeDocument/2006/relationships/slideLayout" Target="../slideLayouts/slideLayout29.xml" /><Relationship Id="rId10" Type="http://schemas.openxmlformats.org/officeDocument/2006/relationships/slideLayout" Target="../slideLayouts/slideLayout34.xml" /><Relationship Id="rId4" Type="http://schemas.openxmlformats.org/officeDocument/2006/relationships/slideLayout" Target="../slideLayouts/slideLayout28.xml" /><Relationship Id="rId9" Type="http://schemas.openxmlformats.org/officeDocument/2006/relationships/slideLayout" Target="../slideLayouts/slideLayout33.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lstStyle/>
          <a:p>
            <a:pPr>
              <a:lnSpc>
                <a:spcPct val="100000"/>
              </a:lnSpc>
            </a:pPr>
            <a:r>
              <a:rPr lang="en-US" sz="36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lstStyle/>
          <a:p>
            <a:pPr algn="r">
              <a:lnSpc>
                <a:spcPct val="100000"/>
              </a:lnSpc>
            </a:pPr>
            <a:fld id="{9997EF35-C434-413F-A3FD-E806812B2394}"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p:cNvPicPr/>
          <p:nvPr/>
        </p:nvPicPr>
        <p:blipFill>
          <a:blip r:embed="rId14"/>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Sixth Outline Level</a:t>
            </a:r>
          </a:p>
          <a:p>
            <a:pPr marL="306000" indent="-305640">
              <a:lnSpc>
                <a:spcPct val="10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Seventh Outline LevelClick to edit Master text styles</a:t>
            </a:r>
          </a:p>
          <a:p>
            <a:pPr marL="630000" lvl="1" indent="-305640">
              <a:lnSpc>
                <a:spcPct val="100000"/>
              </a:lnSpc>
              <a:buClr>
                <a:srgbClr val="1CADE4"/>
              </a:buClr>
              <a:buSzPct val="92000"/>
              <a:buFont typeface="Wingdings 2" charset="2"/>
              <a:buChar char=""/>
            </a:pPr>
            <a:r>
              <a:rPr lang="en-US" sz="1400" b="0" strike="noStrike" spc="-1">
                <a:solidFill>
                  <a:srgbClr val="404040"/>
                </a:solidFill>
                <a:uFill>
                  <a:solidFill>
                    <a:srgbClr val="FFFFFF"/>
                  </a:solidFill>
                </a:uFill>
                <a:latin typeface="Franklin Gothic Book"/>
              </a:rPr>
              <a:t>Second level</a:t>
            </a:r>
            <a:endParaRPr lang="en-US" sz="1700" b="0" strike="noStrike" spc="-1">
              <a:solidFill>
                <a:srgbClr val="404040"/>
              </a:solidFill>
              <a:uFill>
                <a:solidFill>
                  <a:srgbClr val="FFFFFF"/>
                </a:solidFill>
              </a:uFill>
              <a:latin typeface="Franklin Gothic Book"/>
            </a:endParaRPr>
          </a:p>
          <a:p>
            <a:pPr marL="900000" lvl="2" indent="-269640">
              <a:lnSpc>
                <a:spcPct val="100000"/>
              </a:lnSpc>
              <a:buClr>
                <a:srgbClr val="1CADE4"/>
              </a:buClr>
              <a:buSzPct val="92000"/>
              <a:buFont typeface="Wingdings 2" charset="2"/>
              <a:buChar char=""/>
            </a:pPr>
            <a:r>
              <a:rPr lang="en-US" sz="1300" b="0" strike="noStrike" spc="-1">
                <a:solidFill>
                  <a:srgbClr val="404040"/>
                </a:solidFill>
                <a:uFill>
                  <a:solidFill>
                    <a:srgbClr val="FFFFFF"/>
                  </a:solidFill>
                </a:uFill>
                <a:latin typeface="Franklin Gothic Book"/>
              </a:rPr>
              <a:t>Third level</a:t>
            </a:r>
            <a:endParaRPr lang="en-US" sz="1700" b="0" strike="noStrike" spc="-1">
              <a:solidFill>
                <a:srgbClr val="404040"/>
              </a:solidFill>
              <a:uFill>
                <a:solidFill>
                  <a:srgbClr val="FFFFFF"/>
                </a:solidFill>
              </a:uFill>
              <a:latin typeface="Franklin Gothic Book"/>
            </a:endParaRPr>
          </a:p>
          <a:p>
            <a:pPr marL="1242000" lvl="3"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Fourth level</a:t>
            </a:r>
            <a:endParaRPr lang="en-US" sz="1700" b="0" strike="noStrike" spc="-1">
              <a:solidFill>
                <a:srgbClr val="404040"/>
              </a:solidFill>
              <a:uFill>
                <a:solidFill>
                  <a:srgbClr val="FFFFFF"/>
                </a:solidFill>
              </a:uFill>
              <a:latin typeface="Franklin Gothic Book"/>
            </a:endParaRPr>
          </a:p>
          <a:p>
            <a:pPr marL="1602000" lvl="4"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Fifth level</a:t>
            </a:r>
            <a:endParaRPr lang="en-US" sz="1700" b="0" strike="noStrike" spc="-1">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p:cNvPicPr/>
          <p:nvPr/>
        </p:nvPicPr>
        <p:blipFill>
          <a:blip r:embed="rId14"/>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lstStyle/>
          <a:p>
            <a:pPr algn="r">
              <a:lnSpc>
                <a:spcPct val="100000"/>
              </a:lnSpc>
            </a:pPr>
            <a:fld id="{25EEA82B-BC8C-4C93-8222-8862028EFD8C}"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 /><Relationship Id="rId2" Type="http://schemas.openxmlformats.org/officeDocument/2006/relationships/hyperlink" Target="https://www.nist.gov/cyberframework" TargetMode="External" /><Relationship Id="rId1" Type="http://schemas.openxmlformats.org/officeDocument/2006/relationships/slideLayout" Target="../slideLayouts/slideLayout13.xml" /><Relationship Id="rId4" Type="http://schemas.openxmlformats.org/officeDocument/2006/relationships/hyperlink" Target="https://www.kaspersky.com/resource-center/definitions/keylogg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lstStyle/>
          <a:p>
            <a:pPr algn="ctr">
              <a:lnSpc>
                <a:spcPct val="100000"/>
              </a:lnSpc>
            </a:pPr>
            <a:r>
              <a:rPr lang="en-US" sz="3600" b="1" strike="noStrike" cap="all" spc="-1">
                <a:solidFill>
                  <a:srgbClr val="1CADE4"/>
                </a:solidFill>
                <a:uFill>
                  <a:solidFill>
                    <a:srgbClr val="FFFFFF"/>
                  </a:solidFill>
                </a:uFill>
                <a:latin typeface="Arial"/>
              </a:rPr>
              <a:t>PROJECT TITLE</a:t>
            </a:r>
            <a:endParaRPr lang="en-US" sz="1800" b="0" strike="noStrike" spc="-1">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200" b="1" strike="noStrike" spc="-1">
                <a:solidFill>
                  <a:srgbClr val="1482AC"/>
                </a:solidFill>
                <a:uFill>
                  <a:solidFill>
                    <a:srgbClr val="FFFFFF"/>
                  </a:solidFill>
                </a:uFill>
                <a:latin typeface="Arial"/>
              </a:rPr>
              <a:t>CAPSTONE PROJECT</a:t>
            </a:r>
            <a:endParaRPr lang="en-IN" sz="1800" b="0" strike="noStrike" spc="-1">
              <a:solidFill>
                <a:srgbClr val="000000"/>
              </a:solidFill>
              <a:uFill>
                <a:solidFill>
                  <a:srgbClr val="FFFFFF"/>
                </a:solidFill>
              </a:uFill>
              <a:latin typeface="Arial"/>
            </a:endParaRPr>
          </a:p>
        </p:txBody>
      </p:sp>
      <p:sp>
        <p:nvSpPr>
          <p:cNvPr id="130" name="CustomShape 3"/>
          <p:cNvSpPr/>
          <p:nvPr/>
        </p:nvSpPr>
        <p:spPr>
          <a:xfrm>
            <a:off x="3117600" y="4586400"/>
            <a:ext cx="7979760" cy="1311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000" b="1" strike="noStrike" spc="-1" dirty="0">
                <a:solidFill>
                  <a:srgbClr val="1482AC"/>
                </a:solidFill>
                <a:uFill>
                  <a:solidFill>
                    <a:srgbClr val="FFFFFF"/>
                  </a:solidFill>
                </a:uFill>
                <a:latin typeface="Arial"/>
              </a:rPr>
              <a:t>Presented By:</a:t>
            </a:r>
            <a:endParaRPr lang="en-IN" sz="1800" b="0" strike="noStrike" spc="-1" dirty="0">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a:solidFill>
                  <a:srgbClr val="1482AC"/>
                </a:solidFill>
                <a:uFill>
                  <a:solidFill>
                    <a:srgbClr val="FFFFFF"/>
                  </a:solidFill>
                </a:uFill>
                <a:latin typeface="Arial"/>
              </a:rPr>
              <a:t>Student Name- </a:t>
            </a:r>
            <a:r>
              <a:rPr lang="en-US" sz="2000" b="1" spc="-1" dirty="0" err="1">
                <a:solidFill>
                  <a:srgbClr val="1482AC"/>
                </a:solidFill>
                <a:uFill>
                  <a:solidFill>
                    <a:srgbClr val="FFFFFF"/>
                  </a:solidFill>
                </a:uFill>
                <a:latin typeface="Arial"/>
              </a:rPr>
              <a:t>RajaRajeshvari.V</a:t>
            </a:r>
            <a:endParaRPr lang="en-IN" sz="1800" b="0" strike="noStrike" spc="-1" dirty="0">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a:solidFill>
                  <a:srgbClr val="1482AC"/>
                </a:solidFill>
                <a:uFill>
                  <a:solidFill>
                    <a:srgbClr val="FFFFFF"/>
                  </a:solidFill>
                </a:uFill>
                <a:latin typeface="Arial"/>
              </a:rPr>
              <a:t>College Name-A.V.C College of Engineering</a:t>
            </a:r>
            <a:endParaRPr lang="en-IN" sz="1800" b="0" strike="noStrike" spc="-1" dirty="0">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a:solidFill>
                  <a:srgbClr val="1482AC"/>
                </a:solidFill>
                <a:uFill>
                  <a:solidFill>
                    <a:srgbClr val="FFFFFF"/>
                  </a:solidFill>
                </a:uFill>
                <a:latin typeface="Arial"/>
              </a:rPr>
              <a:t>Department- </a:t>
            </a:r>
            <a:r>
              <a:rPr lang="en-US" sz="2000" b="1" spc="-1" dirty="0" err="1">
                <a:solidFill>
                  <a:srgbClr val="1482AC"/>
                </a:solidFill>
                <a:uFill>
                  <a:solidFill>
                    <a:srgbClr val="FFFFFF"/>
                  </a:solidFill>
                </a:uFill>
                <a:latin typeface="Arial"/>
              </a:rPr>
              <a:t>B.Tech</a:t>
            </a:r>
            <a:r>
              <a:rPr lang="en-US" sz="2000" b="1" spc="-1" dirty="0">
                <a:solidFill>
                  <a:srgbClr val="1482AC"/>
                </a:solidFill>
                <a:uFill>
                  <a:solidFill>
                    <a:srgbClr val="FFFFFF"/>
                  </a:solidFill>
                </a:uFill>
                <a:latin typeface="Arial"/>
              </a:rPr>
              <a:t>(Information Technology)</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463040" y="2766240"/>
            <a:ext cx="9298440" cy="1325160"/>
          </a:xfrm>
          <a:prstGeom prst="rect">
            <a:avLst/>
          </a:prstGeom>
          <a:noFill/>
          <a:ln>
            <a:noFill/>
          </a:ln>
        </p:spPr>
        <p:txBody>
          <a:bodyPr anchor="b"/>
          <a:lstStyle/>
          <a:p>
            <a:pPr algn="ctr">
              <a:lnSpc>
                <a:spcPct val="100000"/>
              </a:lnSpc>
            </a:pPr>
            <a:r>
              <a:rPr lang="en-US" sz="2800" b="1" strike="noStrike" cap="all" spc="-1">
                <a:solidFill>
                  <a:srgbClr val="002060"/>
                </a:solidFill>
                <a:uFill>
                  <a:solidFill>
                    <a:srgbClr val="FFFFFF"/>
                  </a:solidFill>
                </a:uFill>
                <a:latin typeface="Arial"/>
              </a:rPr>
              <a:t>THANK YOU</a:t>
            </a:r>
            <a:endParaRPr lang="en-US" sz="1800" b="0" strike="noStrike" spc="-1">
              <a:solidFill>
                <a:srgbClr val="00000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lstStyle/>
          <a:p>
            <a:pPr>
              <a:lnSpc>
                <a:spcPct val="100000"/>
              </a:lnSpc>
            </a:pPr>
            <a:r>
              <a:rPr lang="en-US" sz="2800" b="1" strike="noStrike" cap="all" spc="-1">
                <a:solidFill>
                  <a:srgbClr val="002060"/>
                </a:solidFill>
                <a:uFill>
                  <a:solidFill>
                    <a:srgbClr val="FFFFFF"/>
                  </a:solidFill>
                </a:uFill>
                <a:latin typeface="Arial"/>
              </a:rPr>
              <a:t>OUTLINE</a:t>
            </a:r>
            <a:endParaRPr lang="en-US" sz="1800" b="0" strike="noStrike" spc="-1">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lstStyle/>
          <a:p>
            <a:pPr>
              <a:lnSpc>
                <a:spcPct val="100000"/>
              </a:lnSpc>
            </a:pPr>
            <a:r>
              <a:rPr lang="en-US" sz="2000" b="1" strike="noStrike" spc="-1">
                <a:solidFill>
                  <a:srgbClr val="404040"/>
                </a:solidFill>
                <a:uFill>
                  <a:solidFill>
                    <a:srgbClr val="FFFFFF"/>
                  </a:solidFill>
                </a:uFill>
                <a:latin typeface="Arial"/>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Problem Statement </a:t>
            </a:r>
            <a:r>
              <a:rPr lang="en-US" sz="2000" b="0" strike="noStrike" spc="-1">
                <a:solidFill>
                  <a:srgbClr val="404040"/>
                </a:solidFill>
                <a:uFill>
                  <a:solidFill>
                    <a:srgbClr val="FFFFFF"/>
                  </a:solidFill>
                </a:uFill>
                <a:latin typeface="Arial"/>
                <a:ea typeface="Franklin Gothic Book"/>
              </a:rPr>
              <a:t>(Should not include 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Proposed System/Solution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System Development Approach </a:t>
            </a:r>
            <a:r>
              <a:rPr lang="en-US" sz="2000" b="0" strike="noStrike" spc="-1">
                <a:solidFill>
                  <a:srgbClr val="404040"/>
                </a:solidFill>
                <a:uFill>
                  <a:solidFill>
                    <a:srgbClr val="FFFFFF"/>
                  </a:solidFill>
                </a:uFill>
                <a:latin typeface="Arial"/>
                <a:ea typeface="Franklin Gothic Book"/>
              </a:rPr>
              <a:t>(Technology Used)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Algorithm &amp; Deployment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Result (Output Image)</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Conclusion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References</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Problem Statement</a:t>
            </a:r>
            <a:endParaRPr lang="en-US" sz="1800" b="0" strike="noStrike" spc="-1">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lstStyle/>
          <a:p>
            <a:pPr marL="306000" indent="-305640">
              <a:lnSpc>
                <a:spcPct val="100000"/>
              </a:lnSpc>
            </a:pP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1" strike="noStrike" spc="-1">
                <a:solidFill>
                  <a:srgbClr val="0E5772"/>
                </a:solidFill>
                <a:uFill>
                  <a:solidFill>
                    <a:srgbClr val="FFFFFF"/>
                  </a:solidFill>
                </a:uFill>
                <a:latin typeface="Franklin Gothic Book"/>
              </a:rPr>
              <a:t> Project problem statement for keylogger Problem Statement</a:t>
            </a:r>
            <a:r>
              <a:rPr lang="en-US" sz="2400" b="0" strike="noStrike" spc="-1">
                <a:solidFill>
                  <a:srgbClr val="0E5772"/>
                </a:solidFill>
                <a:uFill>
                  <a:solidFill>
                    <a:srgbClr val="FFFFFF"/>
                  </a:solidFill>
                </a:uFill>
                <a:latin typeface="Franklin Gothic Book"/>
              </a:rPr>
              <a: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0E5772"/>
                </a:solidFill>
                <a:uFill>
                  <a:solidFill>
                    <a:srgbClr val="FFFFFF"/>
                  </a:solidFill>
                </a:uFill>
                <a:latin typeface="Franklin Gothic Book"/>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
 </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Proposed Solution</a:t>
            </a:r>
            <a:endParaRPr lang="en-US" sz="1800" b="0" strike="noStrike" spc="-1">
              <a:solidFill>
                <a:srgbClr val="000000"/>
              </a:solidFill>
              <a:uFill>
                <a:solidFill>
                  <a:srgbClr val="FFFFFF"/>
                </a:solidFill>
              </a:uFill>
              <a:latin typeface="Franklin Gothic Book"/>
            </a:endParaRPr>
          </a:p>
        </p:txBody>
      </p:sp>
      <p:sp>
        <p:nvSpPr>
          <p:cNvPr id="136" name="TextShape 2"/>
          <p:cNvSpPr txBox="1"/>
          <p:nvPr/>
        </p:nvSpPr>
        <p:spPr>
          <a:xfrm>
            <a:off x="441720" y="1796040"/>
            <a:ext cx="11613240" cy="485496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1200" b="0" strike="noStrike" spc="-1">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Prevention: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Anti-virus and Anti-malware software:</a:t>
            </a:r>
            <a:r>
              <a:rPr lang="en-US" sz="1200" b="0" strike="noStrike" spc="-1">
                <a:solidFill>
                  <a:srgbClr val="404040"/>
                </a:solidFill>
                <a:uFill>
                  <a:solidFill>
                    <a:srgbClr val="FFFFFF"/>
                  </a:solidFill>
                </a:uFill>
                <a:latin typeface="Franklin Gothic Book"/>
              </a:rPr>
              <a:t> Install and keep up-to-date reputable antivirus and anti-malware software that can detect and remove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Be cautious with downloads and attachments:</a:t>
            </a:r>
            <a:r>
              <a:rPr lang="en-US" sz="1200" b="0" strike="noStrike" spc="-1">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Detection: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System behavior changes:</a:t>
            </a:r>
            <a:r>
              <a:rPr lang="en-US" sz="1200" b="0" strike="noStrike" spc="-1">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Anti-keylogging software:</a:t>
            </a:r>
            <a:r>
              <a:rPr lang="en-US" sz="1200" b="0" strike="noStrike" spc="-1">
                <a:solidFill>
                  <a:srgbClr val="404040"/>
                </a:solidFill>
                <a:uFill>
                  <a:solidFill>
                    <a:srgbClr val="FFFFFF"/>
                  </a:solidFill>
                </a:uFill>
                <a:latin typeface="Franklin Gothic Book"/>
              </a:rPr>
              <a:t> There are specific anti-keylogging programs that can detect and block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Regular security scans:</a:t>
            </a:r>
            <a:r>
              <a:rPr lang="en-US" sz="1200" b="0" strike="noStrike" spc="-1">
                <a:solidFill>
                  <a:srgbClr val="404040"/>
                </a:solidFill>
                <a:uFill>
                  <a:solidFill>
                    <a:srgbClr val="FFFFFF"/>
                  </a:solidFill>
                </a:uFill>
                <a:latin typeface="Franklin Gothic Book"/>
              </a:rPr>
              <a:t> Regularly scan your system with your antivirus and anti-malware software to detect any potential threats.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Recovery: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Boot into Safe Mode:</a:t>
            </a:r>
            <a:r>
              <a:rPr lang="en-US" sz="1200" b="0" strike="noStrike" spc="-1">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Security software scan:</a:t>
            </a:r>
            <a:r>
              <a:rPr lang="en-US" sz="1200" b="0" strike="noStrike" spc="-1">
                <a:solidFill>
                  <a:srgbClr val="404040"/>
                </a:solidFill>
                <a:uFill>
                  <a:solidFill>
                    <a:srgbClr val="FFFFFF"/>
                  </a:solidFill>
                </a:uFill>
                <a:latin typeface="Franklin Gothic Book"/>
              </a:rPr>
              <a:t> Run a full scan with your antivirus and anti-malware software in Safe Mode.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Change passwords:</a:t>
            </a:r>
            <a:r>
              <a:rPr lang="en-US" sz="1200" b="0" strike="noStrike" spc="-1">
                <a:solidFill>
                  <a:srgbClr val="404040"/>
                </a:solidFill>
                <a:uFill>
                  <a:solidFill>
                    <a:srgbClr val="FFFFFF"/>
                  </a:solidFill>
                </a:uFill>
                <a:latin typeface="Franklin Gothic Book"/>
              </a:rPr>
              <a:t> Once you've removed the keylogger, change all your passwords for online accounts, especially financial accounts and email.</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Additional Tips: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Be mindful of public computers:</a:t>
            </a:r>
            <a:r>
              <a:rPr lang="en-US" sz="1200" b="0" strike="noStrike" spc="-1">
                <a:solidFill>
                  <a:srgbClr val="404040"/>
                </a:solidFill>
                <a:uFill>
                  <a:solidFill>
                    <a:srgbClr val="FFFFFF"/>
                  </a:solidFill>
                </a:uFill>
                <a:latin typeface="Franklin Gothic Book"/>
              </a:rPr>
              <a:t> Avoid entering sensitive information on public computers, as they may be infected with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Keep your software updated:</a:t>
            </a:r>
            <a:r>
              <a:rPr lang="en-US" sz="1200" b="0" strike="noStrike" spc="-1">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System  Approach</a:t>
            </a:r>
            <a:endParaRPr lang="en-US" sz="1800" b="0" strike="noStrike" spc="-1">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lstStyle/>
          <a:p>
            <a:pPr>
              <a:lnSpc>
                <a:spcPct val="100000"/>
              </a:lnSpc>
            </a:pPr>
            <a:r>
              <a:rPr lang="en-US" sz="1800" b="1" strike="noStrike" spc="-1">
                <a:solidFill>
                  <a:srgbClr val="0F0F0F"/>
                </a:solidFill>
                <a:uFill>
                  <a:solidFill>
                    <a:srgbClr val="FFFFFF"/>
                  </a:solidFill>
                </a:uFill>
                <a:latin typeface="Franklin Gothic Book"/>
                <a:ea typeface="Franklin Gothic Book"/>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System requirements:</a:t>
            </a:r>
            <a:r>
              <a:rPr lang="en-US" sz="1800" b="1" strike="noStrike" spc="-1">
                <a:solidFill>
                  <a:srgbClr val="404040"/>
                </a:solidFill>
                <a:uFill>
                  <a:solidFill>
                    <a:srgbClr val="FFFFFF"/>
                  </a:solidFill>
                </a:uFill>
                <a:latin typeface="Franklin Gothic Book"/>
                <a:ea typeface="Franklin Gothic Book"/>
              </a:rPr>
              <a:t>100 МВ free disk space. Pentium II processor or higher. 512 MB RAM.</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Library required to build the model:</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 </a:t>
            </a:r>
            <a:r>
              <a:rPr lang="en-US" sz="1800" b="1" strike="noStrike" spc="-1">
                <a:solidFill>
                  <a:srgbClr val="404040"/>
                </a:solidFill>
                <a:uFill>
                  <a:solidFill>
                    <a:srgbClr val="FFFFFF"/>
                  </a:solidFill>
                </a:uFill>
                <a:latin typeface="Franklin Gothic Book"/>
                <a:ea typeface="Franklin Gothic Book"/>
              </a:rPr>
              <a:t> </a:t>
            </a:r>
            <a:r>
              <a:rPr lang="en-US" sz="1800" b="1" strike="noStrike" spc="-1">
                <a:solidFill>
                  <a:srgbClr val="000000"/>
                </a:solidFill>
                <a:uFill>
                  <a:solidFill>
                    <a:srgbClr val="FFFFFF"/>
                  </a:solidFill>
                </a:uFill>
                <a:latin typeface="Franklin Gothic Book"/>
                <a:ea typeface="Franklin Gothic Book"/>
              </a:rPr>
              <a:t>pynput</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404040"/>
                </a:solidFill>
                <a:uFill>
                  <a:solidFill>
                    <a:srgbClr val="FFFFFF"/>
                  </a:solidFill>
                </a:uFill>
                <a:latin typeface="Franklin Gothic Book"/>
                <a:ea typeface="Franklin Gothic Book"/>
              </a:rPr>
              <a:t>  </a:t>
            </a:r>
            <a:r>
              <a:rPr lang="en-US" sz="1800" b="1" strike="noStrike" spc="-1">
                <a:solidFill>
                  <a:srgbClr val="000000"/>
                </a:solidFill>
                <a:uFill>
                  <a:solidFill>
                    <a:srgbClr val="FFFFFF"/>
                  </a:solidFill>
                </a:uFill>
                <a:latin typeface="Franklin Gothic Book"/>
                <a:ea typeface="Franklin Gothic Book"/>
              </a:rPr>
              <a:t>mSpy</a:t>
            </a:r>
            <a:r>
              <a:rPr lang="en-US" sz="1800" b="0" strike="noStrike" spc="-1">
                <a:solidFill>
                  <a:srgbClr val="000000"/>
                </a:solidFill>
                <a:uFill>
                  <a:solidFill>
                    <a:srgbClr val="FFFFFF"/>
                  </a:solidFill>
                </a:uFill>
                <a:latin typeface="Franklin Gothic Book"/>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00000"/>
                </a:solidFill>
                <a:uFill>
                  <a:solidFill>
                    <a:srgbClr val="FFFFFF"/>
                  </a:solidFill>
                </a:uFill>
                <a:latin typeface="Franklin Gothic Book"/>
                <a:ea typeface="Franklin Gothic Book"/>
              </a:rPr>
              <a:t> Tkinter</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00000"/>
                </a:solidFill>
                <a:uFill>
                  <a:solidFill>
                    <a:srgbClr val="FFFFFF"/>
                  </a:solidFill>
                </a:uFill>
                <a:latin typeface="Franklin Gothic Book"/>
                <a:ea typeface="Franklin Gothic Book"/>
              </a:rPr>
              <a:t> jsonlib</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Algorithm &amp; Deployment</a:t>
            </a:r>
            <a:endParaRPr lang="en-US" sz="1800" b="0" strike="noStrike" spc="-1">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lstStyle/>
          <a:p>
            <a:pPr marL="306000" indent="-305640">
              <a:lnSpc>
                <a:spcPct val="100000"/>
              </a:lnSpc>
            </a:pPr>
            <a:r>
              <a:rPr lang="en-US" sz="1700" b="1" strike="noStrike" spc="-1">
                <a:solidFill>
                  <a:srgbClr val="404040"/>
                </a:solidFill>
                <a:uFill>
                  <a:solidFill>
                    <a:srgbClr val="FFFFFF"/>
                  </a:solidFill>
                </a:uFill>
                <a:latin typeface="Franklin Gothic Book"/>
              </a:rPr>
              <a:t> </a:t>
            </a:r>
            <a:r>
              <a:rPr lang="en-US" sz="2000" b="1" strike="noStrike" spc="-1">
                <a:solidFill>
                  <a:srgbClr val="404040"/>
                </a:solidFill>
                <a:uFill>
                  <a:solidFill>
                    <a:srgbClr val="FFFFFF"/>
                  </a:solidFill>
                </a:uFill>
                <a:latin typeface="Franklin Gothic Book"/>
              </a:rPr>
              <a:t>Step 1: Install the Required Library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p>
          <a:p>
            <a:pPr marL="306000" indent="-305640">
              <a:lnSpc>
                <a:spcPct val="100000"/>
              </a:lnSpc>
            </a:pPr>
            <a:r>
              <a:rPr lang="en-US" sz="2100" b="1" strike="noStrike" spc="-1">
                <a:solidFill>
                  <a:srgbClr val="404040"/>
                </a:solidFill>
                <a:uFill>
                  <a:solidFill>
                    <a:srgbClr val="FFFFFF"/>
                  </a:solidFill>
                </a:uFill>
                <a:latin typeface="Franklin Gothic Book"/>
              </a:rPr>
              <a:t>Step 2: Importing the Necessary Libraries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3: Define the Log File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4: Create the Key Press Event Function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Define a function that will handle the key press events. This function will be called whenever a key is pressed.</a:t>
            </a:r>
          </a:p>
          <a:p>
            <a:pPr marL="306000" indent="-305640">
              <a:lnSpc>
                <a:spcPct val="100000"/>
              </a:lnSpc>
            </a:pPr>
            <a:r>
              <a:rPr lang="en-US" sz="2100" b="1" strike="noStrike" spc="-1">
                <a:solidFill>
                  <a:srgbClr val="404040"/>
                </a:solidFill>
                <a:uFill>
                  <a:solidFill>
                    <a:srgbClr val="FFFFFF"/>
                  </a:solidFill>
                </a:uFill>
                <a:latin typeface="Franklin Gothic Book"/>
              </a:rPr>
              <a:t>Step 5: Register the Key Press Event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keyboard.on_press(on_key_press)</a:t>
            </a:r>
          </a:p>
          <a:p>
            <a:pPr marL="306000" indent="-305640">
              <a:lnSpc>
                <a:spcPct val="100000"/>
              </a:lnSpc>
            </a:pPr>
            <a:r>
              <a:rPr lang="en-US" sz="1900" b="1" strike="noStrike" spc="-1">
                <a:solidFill>
                  <a:srgbClr val="404040"/>
                </a:solidFill>
                <a:uFill>
                  <a:solidFill>
                    <a:srgbClr val="FFFFFF"/>
                  </a:solidFill>
                </a:uFill>
                <a:latin typeface="Franklin Gothic Book"/>
              </a:rPr>
              <a:t>Step 6: Run the Code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Result</a:t>
            </a:r>
            <a:endParaRPr lang="en-US" sz="1800" b="0" strike="noStrike" spc="-1">
              <a:solidFill>
                <a:srgbClr val="000000"/>
              </a:solidFill>
              <a:uFill>
                <a:solidFill>
                  <a:srgbClr val="FFFFFF"/>
                </a:solidFill>
              </a:uFill>
              <a:latin typeface="Franklin Gothic Book"/>
            </a:endParaRPr>
          </a:p>
        </p:txBody>
      </p:sp>
      <p:pic>
        <p:nvPicPr>
          <p:cNvPr id="142" name="Picture 5"/>
          <p:cNvPicPr/>
          <p:nvPr/>
        </p:nvPicPr>
        <p:blipFill>
          <a:blip r:embed="rId2"/>
          <a:stretch/>
        </p:blipFill>
        <p:spPr>
          <a:xfrm>
            <a:off x="1496160" y="1385640"/>
            <a:ext cx="8834040" cy="4949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Conclusion</a:t>
            </a:r>
            <a:endParaRPr lang="en-US" sz="1800" b="0" strike="noStrike" spc="-1">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lstStyle/>
          <a:p>
            <a:pPr marL="305280" indent="-304920">
              <a:lnSpc>
                <a:spcPct val="100000"/>
              </a:lnSpc>
              <a:buClr>
                <a:srgbClr val="1CADE4"/>
              </a:buClr>
              <a:buSzPct val="92000"/>
              <a:buFont typeface="Wingdings 2" charset="2"/>
              <a:buChar char=""/>
            </a:pPr>
            <a:r>
              <a:rPr lang="en-US" sz="2000" b="0" strike="noStrike" spc="-1">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References</a:t>
            </a:r>
            <a:endParaRPr lang="en-US" sz="1800" b="0" strike="noStrike" spc="-1">
              <a:solidFill>
                <a:srgbClr val="000000"/>
              </a:solidFill>
              <a:uFill>
                <a:solidFill>
                  <a:srgbClr val="FFFFFF"/>
                </a:solidFill>
              </a:u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 Here are some general references on online security that you can consult for more details: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National Institute of Standards and Technology (NIST) Cybersecurity Framework: </a:t>
            </a:r>
            <a:r>
              <a:rPr lang="en-US" sz="2400" b="0" u="sng" strike="noStrike" spc="-1">
                <a:solidFill>
                  <a:srgbClr val="96DE37"/>
                </a:solidFill>
                <a:uFill>
                  <a:solidFill>
                    <a:srgbClr val="FFFFFF"/>
                  </a:solidFill>
                </a:uFill>
                <a:latin typeface="Franklin Gothic Book"/>
                <a:hlinkClick r:id="rId2"/>
              </a:rPr>
              <a:t>https://www.nist.gov/cyberframework</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Cybersecurity &amp; Infrastructure Security Agency (CISA) Shields Up program: </a:t>
            </a:r>
            <a:r>
              <a:rPr lang="en-US" sz="2400" b="0" u="sng" strike="noStrike" spc="-1">
                <a:solidFill>
                  <a:srgbClr val="96DE37"/>
                </a:solidFill>
                <a:uFill>
                  <a:solidFill>
                    <a:srgbClr val="FFFFFF"/>
                  </a:solidFill>
                </a:uFill>
                <a:latin typeface="Franklin Gothic Book"/>
                <a:hlinkClick r:id="rId3"/>
              </a:rPr>
              <a:t>https://www.cisa.gov/shields-up</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Kaspersky Lab - What is Keystroke Logging and Keyloggers?: </a:t>
            </a:r>
            <a:r>
              <a:rPr lang="en-US" sz="2400" b="0" u="sng" strike="noStrike" spc="-1">
                <a:solidFill>
                  <a:srgbClr val="96DE37"/>
                </a:solidFill>
                <a:uFill>
                  <a:solidFill>
                    <a:srgbClr val="FFFFFF"/>
                  </a:solidFill>
                </a:uFill>
                <a:latin typeface="Franklin Gothic Book"/>
                <a:hlinkClick r:id="rId4"/>
              </a:rPr>
              <a:t>https://www.kaspersky.com/resource-center/definitions/keylogger</a:t>
            </a:r>
            <a:endParaRPr lang="en-US" sz="1700" b="0" strike="noStrike" spc="-1">
              <a:solidFill>
                <a:srgbClr val="404040"/>
              </a:solidFill>
              <a:uFill>
                <a:solidFill>
                  <a:srgbClr val="FFFFFF"/>
                </a:solidFill>
              </a:uFill>
              <a:latin typeface="Franklin Gothic Book"/>
            </a:endParaRPr>
          </a:p>
          <a:p>
            <a:pPr marL="305280" indent="-304920">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43</TotalTime>
  <Words>561</Words>
  <Application>Microsoft Office PowerPoint</Application>
  <PresentationFormat>Widescreen</PresentationFormat>
  <Paragraphs>69</Paragraphs>
  <Slides>10</Slides>
  <Notes>0</Notes>
  <HiddenSlides>0</HiddenSlide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rajarajeshvariv@gmail.com</cp:lastModifiedBy>
  <cp:revision>30</cp:revision>
  <dcterms:created xsi:type="dcterms:W3CDTF">2021-05-26T16:50:10Z</dcterms:created>
  <dcterms:modified xsi:type="dcterms:W3CDTF">2024-04-04T11:35:03Z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