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343" r:id="rId7"/>
    <p:sldId id="346" r:id="rId8"/>
    <p:sldId id="305" r:id="rId9"/>
    <p:sldId id="347" r:id="rId10"/>
    <p:sldId id="349" r:id="rId11"/>
    <p:sldId id="350" r:id="rId12"/>
    <p:sldId id="351" r:id="rId13"/>
    <p:sldId id="352" r:id="rId14"/>
    <p:sldId id="348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42" r:id="rId40"/>
    <p:sldId id="377" r:id="rId41"/>
    <p:sldId id="336" r:id="rId42"/>
    <p:sldId id="33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70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7/7/2025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Graph Data and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By: Raghav Borikar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03413-A612-B0A2-C5B3-FA96BDFE0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73E4-46F8-44D7-E2C2-5D5B83E4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138394E-264F-EC6A-326D-AE4F5EC9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CF329B4-5E2A-9876-293D-68B8767E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18A58AE-7B21-6093-ADA0-F81835B7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98C69B-7041-F50B-9E95-1786B08BC195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9BC71E-5D4D-E047-95A5-3BF6B60A27D4}"/>
              </a:ext>
            </a:extLst>
          </p:cNvPr>
          <p:cNvSpPr txBox="1">
            <a:spLocks/>
          </p:cNvSpPr>
          <p:nvPr/>
        </p:nvSpPr>
        <p:spPr>
          <a:xfrm>
            <a:off x="565934" y="1322478"/>
            <a:ext cx="11060132" cy="2427589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Simple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most one edge between any pair of nodes; no self-loops.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edges allowed between the same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Multiple flights between two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30EAA9-A960-7AB2-E186-E35043D7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85" y="3300341"/>
            <a:ext cx="7153629" cy="30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B32D-C643-045B-246B-42741A46A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709995-29A1-8D81-F41A-F80885A7B132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6020954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/>
              <a:t>Properties of Graphs</a:t>
            </a:r>
            <a:endParaRPr lang="en-IN" sz="4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2C209A-5B8E-92C9-2E69-E752DB72C0D0}"/>
              </a:ext>
            </a:extLst>
          </p:cNvPr>
          <p:cNvSpPr txBox="1">
            <a:spLocks/>
          </p:cNvSpPr>
          <p:nvPr/>
        </p:nvSpPr>
        <p:spPr>
          <a:xfrm>
            <a:off x="5642068" y="1569057"/>
            <a:ext cx="6020954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/>
          </a:p>
          <a:p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CACAC-6FFD-3D8E-F92D-44F6CF348489}"/>
              </a:ext>
            </a:extLst>
          </p:cNvPr>
          <p:cNvSpPr txBox="1"/>
          <p:nvPr/>
        </p:nvSpPr>
        <p:spPr>
          <a:xfrm>
            <a:off x="6059045" y="1153098"/>
            <a:ext cx="55670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🔹 Overview</a:t>
            </a:r>
          </a:p>
          <a:p>
            <a:endParaRPr lang="en-US" sz="3600" b="1" dirty="0"/>
          </a:p>
          <a:p>
            <a:r>
              <a:rPr lang="en-US" sz="2400" dirty="0"/>
              <a:t>Graph properties describe the structure and behavior of graphs. These help in:</a:t>
            </a:r>
          </a:p>
          <a:p>
            <a:endParaRPr lang="en-US" sz="2400" dirty="0"/>
          </a:p>
          <a:p>
            <a:r>
              <a:rPr lang="en-US" sz="2400" dirty="0"/>
              <a:t>Understanding network shape</a:t>
            </a:r>
          </a:p>
          <a:p>
            <a:endParaRPr lang="en-US" sz="2400" dirty="0"/>
          </a:p>
          <a:p>
            <a:r>
              <a:rPr lang="en-US" sz="2400" dirty="0"/>
              <a:t>Analyzing connectivity and robustness</a:t>
            </a:r>
          </a:p>
          <a:p>
            <a:endParaRPr lang="en-US" sz="2400" dirty="0"/>
          </a:p>
          <a:p>
            <a:r>
              <a:rPr lang="en-US" sz="2400" dirty="0"/>
              <a:t>Guiding algorithm design (e.g., traversal, clustering)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3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37505-C9E4-9651-16B9-73A56A969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2E46-3878-2D3F-4951-D9E455A0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6EA83AF-2448-8989-AB4A-6F7AAFF2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0BFA44F-0A69-6DF1-7448-85CF5DD1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02AD99E-2F37-5EDA-F16A-61B1AED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FDFD06-95F7-6299-95A6-42820C543811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6AAD-9B27-8625-7826-5C93C31EFCEC}"/>
              </a:ext>
            </a:extLst>
          </p:cNvPr>
          <p:cNvSpPr txBox="1">
            <a:spLocks/>
          </p:cNvSpPr>
          <p:nvPr/>
        </p:nvSpPr>
        <p:spPr>
          <a:xfrm>
            <a:off x="565934" y="2247153"/>
            <a:ext cx="11060132" cy="2622797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Degree</a:t>
            </a:r>
          </a:p>
          <a:p>
            <a:r>
              <a:rPr lang="en-US" sz="2400" b="1" dirty="0"/>
              <a:t>Degree (Undirected):</a:t>
            </a:r>
            <a:r>
              <a:rPr lang="en-US" sz="2400" dirty="0"/>
              <a:t> Number of connections a node has.</a:t>
            </a:r>
          </a:p>
          <a:p>
            <a:r>
              <a:rPr lang="en-US" sz="2400" b="1" dirty="0"/>
              <a:t>In-degree / Out-degree (Directed):</a:t>
            </a:r>
            <a:r>
              <a:rPr lang="en-US" sz="2400" dirty="0"/>
              <a:t> Incoming and outgoing edges.</a:t>
            </a:r>
          </a:p>
          <a:p>
            <a:endParaRPr lang="en-US" sz="2400" b="1" dirty="0"/>
          </a:p>
          <a:p>
            <a:r>
              <a:rPr lang="en-US" sz="3600" b="1" dirty="0"/>
              <a:t>🔹 Degree Distribution</a:t>
            </a:r>
          </a:p>
          <a:p>
            <a:r>
              <a:rPr lang="en-US" sz="2400" dirty="0"/>
              <a:t>Shows how degrees are spread across all nodes.</a:t>
            </a:r>
          </a:p>
          <a:p>
            <a:r>
              <a:rPr lang="en-US" sz="2400" dirty="0"/>
              <a:t>Useful to identify whether the network is homogeneous or has hubs.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00DEF-00DB-E61E-80E1-54D306E63D28}"/>
              </a:ext>
            </a:extLst>
          </p:cNvPr>
          <p:cNvSpPr txBox="1"/>
          <p:nvPr/>
        </p:nvSpPr>
        <p:spPr>
          <a:xfrm>
            <a:off x="565934" y="5275780"/>
            <a:ext cx="1106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📊 Visual: Bar chart or histogram of degree frequency.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818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E1DFB-EC2B-CA28-0314-4EEF41F87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A866-7F2C-3C4F-9E63-FA5976B8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59684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6A544F2-A1F3-2BD1-877E-B3984091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EDAAAB9-9F5C-3E6E-029C-BA420CD8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B67BDA3-0EF9-BF30-EDA1-05D12FB6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995139-2A90-C534-238F-0DF60B4937E9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3D5D10-C2C1-BA96-09C2-52B97C5C6DB2}"/>
              </a:ext>
            </a:extLst>
          </p:cNvPr>
          <p:cNvSpPr txBox="1">
            <a:spLocks/>
          </p:cNvSpPr>
          <p:nvPr/>
        </p:nvSpPr>
        <p:spPr>
          <a:xfrm>
            <a:off x="565934" y="1322479"/>
            <a:ext cx="11060132" cy="3475552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2266C-EB9D-2627-5BEB-7E8EC49F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306" y="1322478"/>
            <a:ext cx="5737760" cy="4577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5F9957-E0E5-6F11-CDFA-50D9E7D9A797}"/>
              </a:ext>
            </a:extLst>
          </p:cNvPr>
          <p:cNvSpPr txBox="1"/>
          <p:nvPr/>
        </p:nvSpPr>
        <p:spPr>
          <a:xfrm>
            <a:off x="1393183" y="2459504"/>
            <a:ext cx="3667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</a:rPr>
              <a:t>An example of degree distribution plots (normalized).</a:t>
            </a:r>
            <a:br>
              <a:rPr lang="en-IN" sz="2400" b="1" dirty="0">
                <a:solidFill>
                  <a:schemeClr val="tx2"/>
                </a:solidFill>
              </a:rPr>
            </a:br>
            <a:r>
              <a:rPr lang="en-IN" sz="2400" b="1" dirty="0">
                <a:solidFill>
                  <a:schemeClr val="tx2"/>
                </a:solidFill>
              </a:rPr>
              <a:t>Taken from Albert Laszlo </a:t>
            </a:r>
            <a:r>
              <a:rPr lang="en-IN" sz="2400" b="1" dirty="0" err="1">
                <a:solidFill>
                  <a:schemeClr val="tx2"/>
                </a:solidFill>
              </a:rPr>
              <a:t>Barabasi’s</a:t>
            </a:r>
            <a:r>
              <a:rPr lang="en-IN" sz="2400" b="1" dirty="0">
                <a:solidFill>
                  <a:schemeClr val="tx2"/>
                </a:solidFill>
              </a:rPr>
              <a:t> book</a:t>
            </a:r>
          </a:p>
        </p:txBody>
      </p:sp>
    </p:spTree>
    <p:extLst>
      <p:ext uri="{BB962C8B-B14F-4D97-AF65-F5344CB8AC3E}">
        <p14:creationId xmlns:p14="http://schemas.microsoft.com/office/powerpoint/2010/main" val="397407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C9067-176C-6F58-9390-652758FB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08D2-1957-C462-7BB3-D4C20179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D248CC6-6B7A-4D8D-432D-FD5ECB43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9AC380-F674-C2AE-CC84-A8D0027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F090F89-F28D-9BBC-4471-F0AD3FCF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063D0D-C82F-B165-5E72-25681CAD8FD9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0747F6-0C3F-B1D4-128F-40ED93134EE1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🔹 </a:t>
            </a:r>
            <a:r>
              <a:rPr lang="en-US" sz="3600" b="1" dirty="0"/>
              <a:t>Shortest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smallest number of edges between two nodes.</a:t>
            </a:r>
          </a:p>
          <a:p>
            <a:r>
              <a:rPr lang="en-US" sz="2400" b="1" dirty="0"/>
              <a:t>🔹 </a:t>
            </a:r>
            <a:r>
              <a:rPr lang="en-US" sz="3600" b="1" dirty="0"/>
              <a:t>Diameter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Longest shortest path in the graph.</a:t>
            </a:r>
          </a:p>
          <a:p>
            <a:r>
              <a:rPr lang="en-US" sz="2400" b="1" dirty="0"/>
              <a:t>🔹 </a:t>
            </a:r>
            <a:r>
              <a:rPr lang="en-US" sz="3600" b="1" dirty="0"/>
              <a:t>Average Path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of shortest paths between all pairs of nodes.</a:t>
            </a:r>
          </a:p>
          <a:p>
            <a:endParaRPr lang="en-US" sz="2400" dirty="0"/>
          </a:p>
          <a:p>
            <a:r>
              <a:rPr lang="en-US" sz="2400" dirty="0"/>
              <a:t>📌 </a:t>
            </a:r>
            <a:r>
              <a:rPr lang="en-US" sz="2400" i="1" dirty="0"/>
              <a:t>Why It Matters:</a:t>
            </a:r>
            <a:r>
              <a:rPr lang="en-US" sz="2400" dirty="0"/>
              <a:t> Measures efficiency of information spread.</a:t>
            </a:r>
          </a:p>
        </p:txBody>
      </p:sp>
    </p:spTree>
    <p:extLst>
      <p:ext uri="{BB962C8B-B14F-4D97-AF65-F5344CB8AC3E}">
        <p14:creationId xmlns:p14="http://schemas.microsoft.com/office/powerpoint/2010/main" val="48803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AC523-8E49-EAAE-AA76-C0C4C0DB0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746A-2FD0-248B-4CCC-FEC98377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46F320C-3648-03CD-5828-0729E377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D8E6C43-18A2-DB2A-5279-4D50ED15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3917129-1C88-3186-75E0-5264DC9A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EB40C1-7437-BF4D-E732-D8D04DFD31E3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73E58B-6FA9-8CB1-C939-0393D9900F99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3157055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🔹 Local Clustering</a:t>
            </a:r>
          </a:p>
          <a:p>
            <a:r>
              <a:rPr lang="en-US" sz="2400" dirty="0"/>
              <a:t>Measures how connected a node's neighbors are to each other.</a:t>
            </a:r>
          </a:p>
          <a:p>
            <a:r>
              <a:rPr lang="en-US" sz="2400" b="1" dirty="0"/>
              <a:t>🔹 Global Clustering</a:t>
            </a:r>
          </a:p>
          <a:p>
            <a:r>
              <a:rPr lang="en-US" sz="2400" dirty="0"/>
              <a:t>Average local clustering over all nodes.</a:t>
            </a:r>
          </a:p>
          <a:p>
            <a:r>
              <a:rPr lang="en-US" sz="2400" dirty="0"/>
              <a:t>📌 </a:t>
            </a:r>
            <a:r>
              <a:rPr lang="en-US" sz="2400" i="1" dirty="0"/>
              <a:t>Interpretation: </a:t>
            </a:r>
            <a:r>
              <a:rPr lang="en-US" sz="2400" dirty="0"/>
              <a:t>Higher clustering = tightly-knit communities, typical in social networks.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8453B1-FCC3-6E8C-BAD8-0366CB94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70" y="4572000"/>
            <a:ext cx="2642828" cy="10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5C818-3CA0-9A1A-CE07-5939BEDB9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9632-307E-0FD8-0C4A-E54668A0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9957984-B977-D425-8588-245DD611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D2DBDB3-640E-510E-EC95-6DCDB2FE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F73AD1-0ADC-5A1A-E0D5-BE302389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EA862A-715E-B3E0-70F4-982B12F8EF09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080C0-B14B-9E16-C631-1DB92C21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40" y="1595705"/>
            <a:ext cx="5360656" cy="4741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BF0993-FB29-E976-FD56-FA50783DB239}"/>
              </a:ext>
            </a:extLst>
          </p:cNvPr>
          <p:cNvSpPr txBox="1"/>
          <p:nvPr/>
        </p:nvSpPr>
        <p:spPr>
          <a:xfrm>
            <a:off x="1761961" y="3000054"/>
            <a:ext cx="331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Another Example from the book of Albert Laszlo </a:t>
            </a:r>
            <a:r>
              <a:rPr lang="en-IN" sz="2400" b="1" dirty="0" err="1">
                <a:solidFill>
                  <a:schemeClr val="tx2"/>
                </a:solidFill>
              </a:rPr>
              <a:t>Barabasi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5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BC6A1-3357-AF06-9D54-7DCF3A4E1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EC20-61B3-8414-B182-C9D20B02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EDCCB97-C6DF-7063-FE1A-3469C3D3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93C482-AF80-46E4-C749-BAB7C04A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AC5BEB8-0035-3D5A-E88A-B932B842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4D11F4-F9DB-B869-BF2D-73F2DBEF3E05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CA9C77-2B2B-3E8D-6812-7AC28B9FC580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138806-9323-DD89-24AD-78E3129C3010}"/>
              </a:ext>
            </a:extLst>
          </p:cNvPr>
          <p:cNvSpPr txBox="1">
            <a:spLocks/>
          </p:cNvSpPr>
          <p:nvPr/>
        </p:nvSpPr>
        <p:spPr>
          <a:xfrm>
            <a:off x="565934" y="1414944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Graph Density</a:t>
            </a:r>
          </a:p>
          <a:p>
            <a:r>
              <a:rPr lang="en-IN" sz="2400" dirty="0"/>
              <a:t>Ratio of actual edges to the maximum possible edges:</a:t>
            </a:r>
          </a:p>
          <a:p>
            <a:endParaRPr lang="en-IN" sz="2400" b="1" dirty="0"/>
          </a:p>
          <a:p>
            <a:r>
              <a:rPr lang="en-IN" sz="3600" b="1" dirty="0"/>
              <a:t>🔹 Interpretation</a:t>
            </a:r>
          </a:p>
          <a:p>
            <a:r>
              <a:rPr lang="en-IN" sz="2400" b="1" dirty="0"/>
              <a:t>Dense graph:</a:t>
            </a:r>
            <a:r>
              <a:rPr lang="en-IN" sz="2400" dirty="0"/>
              <a:t> Many connections, close to complete.</a:t>
            </a:r>
          </a:p>
          <a:p>
            <a:r>
              <a:rPr lang="en-IN" sz="2400" b="1" dirty="0"/>
              <a:t>Sparse graph:</a:t>
            </a:r>
            <a:r>
              <a:rPr lang="en-IN" sz="2400" dirty="0"/>
              <a:t> Few connections, most real-world networks.</a:t>
            </a:r>
          </a:p>
          <a:p>
            <a:endParaRPr lang="en-IN" sz="2400" dirty="0"/>
          </a:p>
          <a:p>
            <a:r>
              <a:rPr lang="en-IN" sz="2400" dirty="0"/>
              <a:t>📌 </a:t>
            </a:r>
            <a:r>
              <a:rPr lang="en-IN" sz="2400" i="1" dirty="0"/>
              <a:t>Why Important:</a:t>
            </a:r>
            <a:r>
              <a:rPr lang="en-IN" sz="2400" dirty="0"/>
              <a:t> Affects algorithm performance and structural modelling.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20A38-A059-C605-B86B-36A56DDB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752" y="2774487"/>
            <a:ext cx="5471314" cy="10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4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509CE-6F4A-ADB9-E368-A04645EE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2A3773B-F610-7E8C-3D8C-846CF7FF734E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5732125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/>
              <a:t>Centrality Measures</a:t>
            </a:r>
            <a:endParaRPr lang="en-IN" sz="4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41BB9B9-E306-3DF2-829B-C3E555F594C7}"/>
              </a:ext>
            </a:extLst>
          </p:cNvPr>
          <p:cNvSpPr txBox="1">
            <a:spLocks/>
          </p:cNvSpPr>
          <p:nvPr/>
        </p:nvSpPr>
        <p:spPr>
          <a:xfrm>
            <a:off x="565933" y="2190644"/>
            <a:ext cx="9051255" cy="41331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What is Centrality?</a:t>
            </a:r>
          </a:p>
          <a:p>
            <a:r>
              <a:rPr lang="en-US" sz="2400" dirty="0"/>
              <a:t>Centrality quantifies the </a:t>
            </a:r>
            <a:r>
              <a:rPr lang="en-US" sz="2400" b="1" dirty="0"/>
              <a:t>importance</a:t>
            </a:r>
            <a:r>
              <a:rPr lang="en-US" sz="2400" dirty="0"/>
              <a:t>, </a:t>
            </a:r>
            <a:r>
              <a:rPr lang="en-US" sz="2400" b="1" dirty="0"/>
              <a:t>influence</a:t>
            </a:r>
            <a:r>
              <a:rPr lang="en-US" sz="2400" dirty="0"/>
              <a:t>, or </a:t>
            </a:r>
            <a:r>
              <a:rPr lang="en-US" sz="2400" b="1" dirty="0"/>
              <a:t>position</a:t>
            </a:r>
            <a:r>
              <a:rPr lang="en-US" sz="2400" dirty="0"/>
              <a:t> of nodes in a network.</a:t>
            </a:r>
          </a:p>
          <a:p>
            <a:r>
              <a:rPr lang="en-US" sz="2400" b="1" dirty="0"/>
              <a:t>Used in:</a:t>
            </a:r>
          </a:p>
          <a:p>
            <a:pPr lvl="1"/>
            <a:r>
              <a:rPr lang="en-US" sz="2400" dirty="0"/>
              <a:t>Identifying influential users in social networks</a:t>
            </a:r>
          </a:p>
          <a:p>
            <a:pPr lvl="1"/>
            <a:r>
              <a:rPr lang="en-US" sz="2400" dirty="0"/>
              <a:t>Finding bottlenecks in transportation or communication systems</a:t>
            </a:r>
          </a:p>
          <a:p>
            <a:pPr lvl="1"/>
            <a:r>
              <a:rPr lang="en-US" sz="2400" dirty="0"/>
              <a:t>Ranking nodes in web, citation, and biological networks</a:t>
            </a:r>
          </a:p>
          <a:p>
            <a:pPr marL="571500" lvl="1" indent="0">
              <a:buNone/>
            </a:pPr>
            <a:endParaRPr lang="en-US" dirty="0"/>
          </a:p>
          <a:p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90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8406-A644-D088-A41C-E840B2A54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C30D4BC-6CBF-1F99-E397-DCE10385E99E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5732125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/>
              <a:t>Centrality Measures</a:t>
            </a:r>
            <a:endParaRPr lang="en-IN" sz="4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9600B8E-5CEF-0D55-DE98-1257D5FA4C8A}"/>
              </a:ext>
            </a:extLst>
          </p:cNvPr>
          <p:cNvSpPr txBox="1">
            <a:spLocks/>
          </p:cNvSpPr>
          <p:nvPr/>
        </p:nvSpPr>
        <p:spPr>
          <a:xfrm>
            <a:off x="565933" y="1119883"/>
            <a:ext cx="10221931" cy="52038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3600" b="1" dirty="0"/>
          </a:p>
          <a:p>
            <a:pPr algn="r"/>
            <a:r>
              <a:rPr lang="en-US" sz="3600" b="1" dirty="0"/>
              <a:t>🔹 Types of Centrality Measures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Degree Centrality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Closeness Centrality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Betweenness Centrality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Eigenvector Centrality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PageRank</a:t>
            </a:r>
          </a:p>
          <a:p>
            <a:endParaRPr lang="en-US" sz="2400" dirty="0"/>
          </a:p>
          <a:p>
            <a:r>
              <a:rPr lang="en-US" sz="2400" dirty="0"/>
              <a:t>📌 </a:t>
            </a:r>
            <a:r>
              <a:rPr lang="en-US" sz="2400" i="1" dirty="0"/>
              <a:t>Note:</a:t>
            </a:r>
            <a:r>
              <a:rPr lang="en-US" sz="2400" dirty="0"/>
              <a:t> No single centrality is best for all problems — each captures a different aspect of "importance."</a:t>
            </a:r>
          </a:p>
          <a:p>
            <a:pPr marL="571500" lvl="1" indent="0">
              <a:buNone/>
            </a:pPr>
            <a:endParaRPr lang="en-US" dirty="0"/>
          </a:p>
          <a:p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233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38" y="531367"/>
            <a:ext cx="3651607" cy="801385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445" y="1715784"/>
            <a:ext cx="5163621" cy="4621123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Types of Graphs</a:t>
            </a:r>
          </a:p>
          <a:p>
            <a:r>
              <a:rPr lang="en-US" b="1" dirty="0"/>
              <a:t>Properties of Graphs</a:t>
            </a:r>
          </a:p>
          <a:p>
            <a:r>
              <a:rPr lang="en-US" b="1" dirty="0"/>
              <a:t>Centrality Measures</a:t>
            </a:r>
          </a:p>
          <a:p>
            <a:r>
              <a:rPr lang="en-US" b="1" dirty="0" err="1"/>
              <a:t>Assortativity</a:t>
            </a:r>
            <a:r>
              <a:rPr lang="en-US" b="1" dirty="0"/>
              <a:t>/Dis.</a:t>
            </a:r>
          </a:p>
          <a:p>
            <a:r>
              <a:rPr lang="en-US" b="1" dirty="0"/>
              <a:t>Community Detection</a:t>
            </a:r>
          </a:p>
          <a:p>
            <a:r>
              <a:rPr lang="en-US" b="1" dirty="0"/>
              <a:t>Some Real-World Examples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7DB591B-8D10-86D3-392B-0C1FA979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95" b="2563"/>
          <a:stretch>
            <a:fillRect/>
          </a:stretch>
        </p:blipFill>
        <p:spPr>
          <a:xfrm>
            <a:off x="587338" y="2678583"/>
            <a:ext cx="2743200" cy="36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1585C-60E2-04E7-4647-0518910A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8821-8BCF-B2DF-7B94-605470D0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2575129-B58A-3E0E-0971-A0C3593D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BCC6608-8765-395B-0E2C-8D33FBDF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23F58A8-89ED-AC17-5F74-8E2A0DAE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838BB8-5737-32AD-CE3E-CEB6C957CA8C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A82-360F-569F-1497-20909EF317E5}"/>
              </a:ext>
            </a:extLst>
          </p:cNvPr>
          <p:cNvSpPr txBox="1">
            <a:spLocks/>
          </p:cNvSpPr>
          <p:nvPr/>
        </p:nvSpPr>
        <p:spPr>
          <a:xfrm>
            <a:off x="565934" y="1414946"/>
            <a:ext cx="11060132" cy="4492694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Degree Centrality</a:t>
            </a:r>
          </a:p>
          <a:p>
            <a:r>
              <a:rPr lang="en-IN" sz="2400" dirty="0"/>
              <a:t>Measures how many edges a node has.</a:t>
            </a:r>
          </a:p>
          <a:p>
            <a:r>
              <a:rPr lang="en-IN" sz="2400" b="1" dirty="0"/>
              <a:t>🔹 In/Out Degree</a:t>
            </a:r>
          </a:p>
          <a:p>
            <a:r>
              <a:rPr lang="en-IN" sz="2400" dirty="0"/>
              <a:t>For directed graphs:</a:t>
            </a:r>
          </a:p>
          <a:p>
            <a:pPr lvl="1"/>
            <a:r>
              <a:rPr lang="en-IN" sz="2400" b="1" dirty="0"/>
              <a:t>In-degree:</a:t>
            </a:r>
            <a:r>
              <a:rPr lang="en-IN" sz="2400" dirty="0"/>
              <a:t> Nodes that point to vertex</a:t>
            </a:r>
          </a:p>
          <a:p>
            <a:pPr lvl="1"/>
            <a:r>
              <a:rPr lang="en-IN" sz="2400" b="1" dirty="0"/>
              <a:t>Out-degree:</a:t>
            </a:r>
            <a:r>
              <a:rPr lang="en-IN" sz="2400" dirty="0"/>
              <a:t> Nodes pointed to by vertex</a:t>
            </a:r>
          </a:p>
          <a:p>
            <a:r>
              <a:rPr lang="en-IN" sz="2400" b="1" dirty="0"/>
              <a:t>🔹 Use Cases</a:t>
            </a:r>
          </a:p>
          <a:p>
            <a:r>
              <a:rPr lang="en-IN" sz="2400" dirty="0"/>
              <a:t>Detect highly connected individuals</a:t>
            </a:r>
          </a:p>
          <a:p>
            <a:r>
              <a:rPr lang="en-IN" sz="2400" dirty="0"/>
              <a:t>Hubs in infrastructure or fraud networks.</a:t>
            </a:r>
          </a:p>
          <a:p>
            <a:endParaRPr lang="en-IN" sz="2400" dirty="0"/>
          </a:p>
          <a:p>
            <a:r>
              <a:rPr lang="en-IN" sz="2400" b="1" dirty="0"/>
              <a:t>🔹 Formula (Normalized)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24929F-44BC-A22B-19DE-48DA6457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80" y="4647890"/>
            <a:ext cx="3382039" cy="12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43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F2597-C705-4329-7A52-1F3400DF7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4601-6559-2690-F74A-050C545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5EB9B5F-F811-230A-EE53-4EBCFCED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BF3BD29-9F59-E8A3-05D8-3B182A56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CF93026-47B4-7B6F-0605-96FBF064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67E846-41AE-59EE-A413-682DD6DA5E66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DDFA8D-1D3B-5532-9DA9-C6A2DB6F509A}"/>
              </a:ext>
            </a:extLst>
          </p:cNvPr>
          <p:cNvSpPr txBox="1">
            <a:spLocks/>
          </p:cNvSpPr>
          <p:nvPr/>
        </p:nvSpPr>
        <p:spPr>
          <a:xfrm>
            <a:off x="565934" y="1414946"/>
            <a:ext cx="11060132" cy="4287211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Closeness Centrality</a:t>
            </a:r>
          </a:p>
          <a:p>
            <a:r>
              <a:rPr lang="en-IN" sz="2400" dirty="0"/>
              <a:t>Measures how </a:t>
            </a:r>
            <a:r>
              <a:rPr lang="en-IN" sz="2400" b="1" dirty="0"/>
              <a:t>close</a:t>
            </a:r>
            <a:r>
              <a:rPr lang="en-IN" sz="2400" dirty="0"/>
              <a:t> a node is to all other nodes.</a:t>
            </a:r>
          </a:p>
          <a:p>
            <a:r>
              <a:rPr lang="en-IN" sz="2400" b="1" dirty="0"/>
              <a:t>🔹 Interpretation</a:t>
            </a:r>
          </a:p>
          <a:p>
            <a:r>
              <a:rPr lang="en-IN" sz="2400" dirty="0"/>
              <a:t>Nodes with </a:t>
            </a:r>
            <a:r>
              <a:rPr lang="en-IN" sz="2400" b="1" dirty="0"/>
              <a:t>low average distance</a:t>
            </a:r>
            <a:r>
              <a:rPr lang="en-IN" sz="2400" dirty="0"/>
              <a:t> to others have </a:t>
            </a:r>
            <a:r>
              <a:rPr lang="en-IN" sz="2400" b="1" dirty="0"/>
              <a:t>high closeness</a:t>
            </a:r>
            <a:endParaRPr lang="en-IN" sz="2400" dirty="0"/>
          </a:p>
          <a:p>
            <a:r>
              <a:rPr lang="en-IN" sz="2400" dirty="0"/>
              <a:t>Good for fast </a:t>
            </a:r>
            <a:r>
              <a:rPr lang="en-IN" sz="2400" b="1" dirty="0"/>
              <a:t>spread of information</a:t>
            </a:r>
            <a:r>
              <a:rPr lang="en-IN" sz="2400" dirty="0"/>
              <a:t> or </a:t>
            </a:r>
            <a:r>
              <a:rPr lang="en-IN" sz="2400" b="1" dirty="0"/>
              <a:t>navigation</a:t>
            </a:r>
            <a:endParaRPr lang="en-IN" sz="2400" dirty="0"/>
          </a:p>
          <a:p>
            <a:r>
              <a:rPr lang="en-IN" sz="2400" b="1" dirty="0"/>
              <a:t>🔹 Use Cases</a:t>
            </a:r>
          </a:p>
          <a:p>
            <a:r>
              <a:rPr lang="en-IN" sz="2400" dirty="0"/>
              <a:t>Rumour spreaders, command centres, optimized logistics</a:t>
            </a:r>
          </a:p>
          <a:p>
            <a:endParaRPr lang="en-IN" sz="2400" dirty="0"/>
          </a:p>
          <a:p>
            <a:r>
              <a:rPr lang="en-IN" sz="2400" b="1" dirty="0"/>
              <a:t>🔹 Formula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69FA6-441E-3183-9721-A8AEC8C0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96921"/>
            <a:ext cx="5530066" cy="182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76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252EB-90A1-E2D9-E809-1A38EA74B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1BC9-0750-D0FF-6374-342DD671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525535E-5549-A05E-86D8-432EF9DE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4A2960F-9D81-B201-1B0E-715DF267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6F3A441-BFDB-8A6E-CA12-BA8A807B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24C0ED-A1EB-49DD-60EF-71212E341F50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CC50FF-5F0B-A912-9415-3B071C252062}"/>
              </a:ext>
            </a:extLst>
          </p:cNvPr>
          <p:cNvSpPr txBox="1">
            <a:spLocks/>
          </p:cNvSpPr>
          <p:nvPr/>
        </p:nvSpPr>
        <p:spPr>
          <a:xfrm>
            <a:off x="565934" y="1414946"/>
            <a:ext cx="11060132" cy="4492694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Betweenness Centrality</a:t>
            </a:r>
          </a:p>
          <a:p>
            <a:r>
              <a:rPr lang="en-IN" sz="2400" dirty="0"/>
              <a:t>Measures how often a node appears on shortest paths between other nodes.</a:t>
            </a:r>
          </a:p>
          <a:p>
            <a:r>
              <a:rPr lang="en-IN" sz="2400" b="1" dirty="0"/>
              <a:t>🔹 Interpretation</a:t>
            </a:r>
          </a:p>
          <a:p>
            <a:r>
              <a:rPr lang="en-IN" sz="2400" dirty="0"/>
              <a:t>Measures </a:t>
            </a:r>
            <a:r>
              <a:rPr lang="en-IN" sz="2400" b="1" dirty="0"/>
              <a:t>control</a:t>
            </a:r>
            <a:r>
              <a:rPr lang="en-IN" sz="2400" dirty="0"/>
              <a:t>, </a:t>
            </a:r>
            <a:r>
              <a:rPr lang="en-IN" sz="2400" b="1" dirty="0"/>
              <a:t>brokerage</a:t>
            </a:r>
            <a:r>
              <a:rPr lang="en-IN" sz="2400" dirty="0"/>
              <a:t>, or </a:t>
            </a:r>
            <a:r>
              <a:rPr lang="en-IN" sz="2400" b="1" dirty="0"/>
              <a:t>bottlenecks</a:t>
            </a:r>
            <a:r>
              <a:rPr lang="en-IN" sz="2400" dirty="0"/>
              <a:t> in flow</a:t>
            </a:r>
          </a:p>
          <a:p>
            <a:r>
              <a:rPr lang="en-IN" sz="2400" b="1" dirty="0"/>
              <a:t>🔹 Use Cases</a:t>
            </a:r>
          </a:p>
          <a:p>
            <a:r>
              <a:rPr lang="en-IN" sz="2400" dirty="0"/>
              <a:t>Network mediators, bridges, cut-points in communication</a:t>
            </a:r>
          </a:p>
          <a:p>
            <a:endParaRPr lang="en-IN" sz="2400" dirty="0"/>
          </a:p>
          <a:p>
            <a:r>
              <a:rPr lang="en-IN" sz="2400" b="1" dirty="0"/>
              <a:t>🔹 Formula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C0DE3-F049-CF0B-54BA-38218C51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065" y="3959563"/>
            <a:ext cx="5747001" cy="23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8D3E1-917D-0E75-02A4-2EC23BC23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CBBF-4773-A933-D78C-E91D33D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EED5C565-482A-334D-92D9-2C312EE3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022BA26-23D5-617F-1E5C-FD6B7E2A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21A971C-BD59-3779-B171-28E7450C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D7460D-46FA-6EC5-2D1F-3260070283E1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3B88DB-98CE-B568-CA71-19644CA518DD}"/>
              </a:ext>
            </a:extLst>
          </p:cNvPr>
          <p:cNvSpPr txBox="1">
            <a:spLocks/>
          </p:cNvSpPr>
          <p:nvPr/>
        </p:nvSpPr>
        <p:spPr>
          <a:xfrm>
            <a:off x="565934" y="1414946"/>
            <a:ext cx="11060132" cy="4492694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Eigen Vector Centrality</a:t>
            </a:r>
          </a:p>
          <a:p>
            <a:r>
              <a:rPr lang="en-IN" sz="2400" dirty="0"/>
              <a:t>A node is important if it is connected to other important nodes.</a:t>
            </a:r>
          </a:p>
          <a:p>
            <a:r>
              <a:rPr lang="en-IN" sz="2400" dirty="0"/>
              <a:t>Recursive measure.</a:t>
            </a:r>
          </a:p>
          <a:p>
            <a:r>
              <a:rPr lang="en-IN" sz="2400" b="1" dirty="0"/>
              <a:t>🔹 Use Cases</a:t>
            </a:r>
          </a:p>
          <a:p>
            <a:r>
              <a:rPr lang="en-IN" sz="2400" dirty="0"/>
              <a:t>Influencers in social networks</a:t>
            </a:r>
          </a:p>
          <a:p>
            <a:r>
              <a:rPr lang="en-IN" sz="2400" dirty="0"/>
              <a:t>Later derived into PageRank</a:t>
            </a:r>
          </a:p>
          <a:p>
            <a:r>
              <a:rPr lang="en-IN" sz="2400" dirty="0"/>
              <a:t>📌 </a:t>
            </a:r>
            <a:r>
              <a:rPr lang="en-IN" sz="2400" i="1" dirty="0"/>
              <a:t>Note:</a:t>
            </a:r>
            <a:r>
              <a:rPr lang="en-IN" sz="2400" dirty="0"/>
              <a:t> Captures </a:t>
            </a:r>
            <a:r>
              <a:rPr lang="en-IN" sz="2400" b="1" dirty="0"/>
              <a:t>quality</a:t>
            </a:r>
            <a:r>
              <a:rPr lang="en-IN" sz="2400" dirty="0"/>
              <a:t> of connections, not just quantity</a:t>
            </a:r>
          </a:p>
          <a:p>
            <a:endParaRPr lang="en-IN" sz="2400" dirty="0"/>
          </a:p>
          <a:p>
            <a:r>
              <a:rPr lang="en-IN" sz="2400" b="1" dirty="0"/>
              <a:t>🔹 Formula</a:t>
            </a: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CFD6B-F73F-86DF-CF38-E87BDDBC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61293"/>
            <a:ext cx="5528202" cy="21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87FD2-B28F-E0E4-EA36-6D39F05C3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D343-650B-185F-2B35-F5D68885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07402A8B-9A9C-AF6F-6F81-CED8C4B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65BFA9B-8B28-CB68-324B-FB941639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7E5BE46-DDBF-F743-F4B7-2D219C3E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BBC3EC-2FF7-602C-653D-85AD9195AC8C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0EF8E2-5B7D-03D2-9B18-9BD1C08D90A0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754687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PageRank</a:t>
            </a:r>
          </a:p>
          <a:p>
            <a:r>
              <a:rPr lang="en-IN" sz="2400" dirty="0"/>
              <a:t>Originally developed by Google to rank web pages.</a:t>
            </a:r>
          </a:p>
          <a:p>
            <a:r>
              <a:rPr lang="en-IN" sz="2400" dirty="0"/>
              <a:t>Measures how likely someone is to land on a node by </a:t>
            </a:r>
            <a:r>
              <a:rPr lang="en-IN" sz="2400" b="1" dirty="0"/>
              <a:t>random surfing</a:t>
            </a:r>
            <a:r>
              <a:rPr lang="en-IN" sz="2400" dirty="0"/>
              <a:t>.</a:t>
            </a:r>
          </a:p>
          <a:p>
            <a:r>
              <a:rPr lang="en-IN" sz="2400" dirty="0"/>
              <a:t>Balances </a:t>
            </a:r>
            <a:r>
              <a:rPr lang="en-IN" sz="2400" b="1" dirty="0"/>
              <a:t>link popularity</a:t>
            </a:r>
            <a:r>
              <a:rPr lang="en-IN" sz="2400" dirty="0"/>
              <a:t> and </a:t>
            </a:r>
            <a:r>
              <a:rPr lang="en-IN" sz="2400" b="1" dirty="0"/>
              <a:t>random jumps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/>
              <a:t>🔹 Key Ideas:</a:t>
            </a:r>
          </a:p>
          <a:p>
            <a:r>
              <a:rPr lang="en-IN" sz="2400" dirty="0"/>
              <a:t>More important if many </a:t>
            </a:r>
            <a:r>
              <a:rPr lang="en-IN" sz="2400" b="1" dirty="0"/>
              <a:t>important nodes</a:t>
            </a:r>
            <a:r>
              <a:rPr lang="en-IN" sz="2400" dirty="0"/>
              <a:t> point to it.</a:t>
            </a:r>
          </a:p>
          <a:p>
            <a:r>
              <a:rPr lang="en-IN" sz="2400" b="1" dirty="0"/>
              <a:t>Robust to spam</a:t>
            </a:r>
            <a:r>
              <a:rPr lang="en-IN" sz="2400" dirty="0"/>
              <a:t> and better for directed graphs.</a:t>
            </a:r>
          </a:p>
          <a:p>
            <a:r>
              <a:rPr lang="en-IN" sz="2400" b="1" dirty="0"/>
              <a:t>🔹 Use Cases:</a:t>
            </a:r>
          </a:p>
          <a:p>
            <a:r>
              <a:rPr lang="en-IN" sz="2400" dirty="0"/>
              <a:t>Ranking websites, influencers, scientific papers, citation networks</a:t>
            </a:r>
          </a:p>
          <a:p>
            <a:r>
              <a:rPr lang="en-IN" sz="2400" dirty="0"/>
              <a:t>📌 </a:t>
            </a:r>
            <a:r>
              <a:rPr lang="en-IN" sz="2400" i="1" dirty="0"/>
              <a:t>Tip:</a:t>
            </a:r>
            <a:r>
              <a:rPr lang="en-IN" sz="2400" dirty="0"/>
              <a:t> Useful when </a:t>
            </a:r>
            <a:r>
              <a:rPr lang="en-IN" sz="2400" b="1" dirty="0"/>
              <a:t>direction of influence matters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216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296FB-BFAD-1EC2-7CE8-CBEC0DAD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78E5F0A-427D-E103-0674-0CAE23DDCBDF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8947937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 err="1"/>
              <a:t>Assortativity</a:t>
            </a:r>
            <a:endParaRPr lang="en-IN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E080C6-E608-5516-0A8F-AFFFB166DC63}"/>
              </a:ext>
            </a:extLst>
          </p:cNvPr>
          <p:cNvSpPr txBox="1">
            <a:spLocks/>
          </p:cNvSpPr>
          <p:nvPr/>
        </p:nvSpPr>
        <p:spPr>
          <a:xfrm>
            <a:off x="565932" y="1335641"/>
            <a:ext cx="11043865" cy="4988104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b="1" dirty="0"/>
              <a:t>🔹 What is </a:t>
            </a:r>
            <a:r>
              <a:rPr lang="en-US" sz="3600" b="1" dirty="0" err="1"/>
              <a:t>Assortativity</a:t>
            </a:r>
            <a:r>
              <a:rPr lang="en-US" sz="3600" b="1" dirty="0"/>
              <a:t>?</a:t>
            </a:r>
          </a:p>
          <a:p>
            <a:pPr algn="r"/>
            <a:endParaRPr lang="en-US" sz="3600" b="1" dirty="0"/>
          </a:p>
          <a:p>
            <a:r>
              <a:rPr lang="en-US" sz="2400" b="1" dirty="0" err="1"/>
              <a:t>Assortativity</a:t>
            </a:r>
            <a:r>
              <a:rPr lang="en-US" sz="2400" dirty="0"/>
              <a:t> measures the tendency of </a:t>
            </a:r>
            <a:r>
              <a:rPr lang="en-US" sz="2400" b="1" dirty="0"/>
              <a:t>nodes to connect to other nodes that are similar</a:t>
            </a:r>
            <a:r>
              <a:rPr lang="en-US" sz="2400" dirty="0"/>
              <a:t> in some way.</a:t>
            </a:r>
          </a:p>
          <a:p>
            <a:r>
              <a:rPr lang="en-US" sz="2400" b="1" dirty="0"/>
              <a:t>Similarity</a:t>
            </a:r>
            <a:r>
              <a:rPr lang="en-US" sz="2400" dirty="0"/>
              <a:t> can be based on:</a:t>
            </a:r>
          </a:p>
          <a:p>
            <a:pPr lvl="1"/>
            <a:r>
              <a:rPr lang="en-US" sz="2400" dirty="0"/>
              <a:t>Node degree (most common)</a:t>
            </a:r>
          </a:p>
          <a:p>
            <a:pPr lvl="1"/>
            <a:r>
              <a:rPr lang="en-US" sz="2400" dirty="0"/>
              <a:t>Attributes (age, gender, role, etc.)</a:t>
            </a:r>
          </a:p>
          <a:p>
            <a:pPr marL="571500" lvl="1" indent="0">
              <a:buNone/>
            </a:pPr>
            <a:endParaRPr lang="en-US" sz="2400" dirty="0"/>
          </a:p>
          <a:p>
            <a:pPr indent="-228600"/>
            <a:r>
              <a:rPr lang="en-US" sz="2400" dirty="0"/>
              <a:t>📌 </a:t>
            </a:r>
            <a:r>
              <a:rPr lang="en-US" sz="2400" i="1" dirty="0"/>
              <a:t>Why Important?</a:t>
            </a:r>
            <a:r>
              <a:rPr lang="en-US" sz="2400" dirty="0"/>
              <a:t> Reveals underlying organization in real-world networks (e.g., social stratification, heterogeneity)</a:t>
            </a:r>
          </a:p>
          <a:p>
            <a:pPr marL="571500" lvl="1" indent="0">
              <a:buNone/>
            </a:pPr>
            <a:endParaRPr lang="en-US" dirty="0"/>
          </a:p>
          <a:p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4868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19682-A66A-3A46-E82D-A95F05C4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9FB0-2AC9-57F3-2C01-3968FC3E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 err="1"/>
              <a:t>Assortativity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84493C9-B1F1-E2E7-CBE7-C720AAF8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65FFA3E-5604-A43D-73ED-07AD0313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A8FC8AD-E0A1-7180-858D-7FFA1558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429991-B40D-0F75-603F-68FD717CE9A5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066C4-EB3D-947E-9AF4-D2BF05AB9FFD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Degree </a:t>
            </a:r>
            <a:r>
              <a:rPr lang="en-US" sz="3600" b="1" dirty="0" err="1"/>
              <a:t>Assortativity</a:t>
            </a:r>
            <a:r>
              <a:rPr lang="en-US" sz="3600" b="1" dirty="0"/>
              <a:t> Coefficient</a:t>
            </a:r>
          </a:p>
          <a:p>
            <a:r>
              <a:rPr lang="en-US" sz="2400" dirty="0"/>
              <a:t>Measures the correlation between the degrees of connected nodes.</a:t>
            </a:r>
          </a:p>
          <a:p>
            <a:endParaRPr lang="en-US" sz="2400" dirty="0"/>
          </a:p>
          <a:p>
            <a:r>
              <a:rPr lang="en-IN" sz="2400" b="1" dirty="0"/>
              <a:t>🔹 Interpretation:</a:t>
            </a:r>
          </a:p>
          <a:p>
            <a:r>
              <a:rPr lang="en-IN" sz="2400" dirty="0"/>
              <a:t>r&gt;0: Assortative — similar-degree nodes connect (e.g., social networks)</a:t>
            </a:r>
          </a:p>
          <a:p>
            <a:r>
              <a:rPr lang="en-IN" sz="2400" dirty="0"/>
              <a:t>r&lt;0: Disassortative — dissimilar-degree nodes connect (e.g., biological/technological networks)</a:t>
            </a:r>
          </a:p>
          <a:p>
            <a:r>
              <a:rPr lang="en-IN" sz="2400" dirty="0"/>
              <a:t>r=0: No correlation — random wiring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00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0D55-6D0D-9D2F-5326-4030CAF28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CDC8-9D60-47B3-F4BE-0FD02687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 err="1"/>
              <a:t>Assortativity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595BBDB-46CA-702A-6A2D-A1A47DFD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B56D326-4545-FB08-D6D4-410B1A97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09FB5F7-8AFD-57DD-81B7-6C705B8F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06A515-A1FC-ED9B-0150-AD7263CE0B83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652B18-AB23-2CFB-A971-1249782215C1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EC47A-7DC5-C120-1DB5-0C5D3049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15" y="1778201"/>
            <a:ext cx="8378369" cy="330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4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E5C64-6B61-C575-78A4-0B9DA2877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6328-35F5-19DE-EE6B-5D4BBCC3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 err="1"/>
              <a:t>Assortativity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953ED70-821C-09D7-7AD4-F93716CF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604CBEF-ADDF-CCD4-2684-70278088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8266EE9-7287-2A75-DBE5-8D67A405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AD669A-3973-2641-13FF-907725E1F39C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2D34BE-7360-A92C-2013-0A9571045A83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Real World Examples</a:t>
            </a:r>
            <a:endParaRPr lang="en-US" sz="2400" b="1" dirty="0"/>
          </a:p>
          <a:p>
            <a:r>
              <a:rPr lang="en-US" sz="2400" b="1" dirty="0"/>
              <a:t>🔹 Assortative Graph</a:t>
            </a:r>
          </a:p>
          <a:p>
            <a:r>
              <a:rPr lang="en-US" sz="2400" dirty="0"/>
              <a:t>High-degree nodes connect to other high-degree nodes</a:t>
            </a:r>
          </a:p>
          <a:p>
            <a:r>
              <a:rPr lang="en-US" sz="2400" dirty="0"/>
              <a:t>Example: Friend groups in social networks, Social networks (Facebook, academic collaborations), People of similar popularity/wealth tend to connect</a:t>
            </a:r>
          </a:p>
          <a:p>
            <a:r>
              <a:rPr lang="en-US" sz="2400" b="1" dirty="0"/>
              <a:t>🔹 Disassortative Graph</a:t>
            </a:r>
          </a:p>
          <a:p>
            <a:r>
              <a:rPr lang="en-US" sz="2400" dirty="0"/>
              <a:t>High-degree nodes connect to low-degree nodes</a:t>
            </a:r>
          </a:p>
          <a:p>
            <a:r>
              <a:rPr lang="en-US" sz="2400" dirty="0"/>
              <a:t>Example: Hub-and-spoke structures (e.g., routers, star topologies), Biological networks (protein interaction), Internet at the router level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772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DC40A-811C-0559-E111-8FD864794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FFAA-F0EB-5C8E-7181-40F2A3BE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 err="1"/>
              <a:t>Assortativity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72D95D9-B28E-E664-7EC9-E78BEA03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3765D05-F7EE-E5A2-4526-77046B67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6349CFC-4F0C-8691-D064-8B3DB3E7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786069-EF01-6410-1067-D34FFA94F918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E95739-3F34-6575-F941-C8F7B51E3F93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Some Features</a:t>
            </a:r>
          </a:p>
          <a:p>
            <a:r>
              <a:rPr lang="en-US" sz="2400" b="1" dirty="0"/>
              <a:t>🔹 Assortative Networks</a:t>
            </a:r>
          </a:p>
          <a:p>
            <a:r>
              <a:rPr lang="en-US" sz="2400" dirty="0"/>
              <a:t>Leads to </a:t>
            </a:r>
            <a:r>
              <a:rPr lang="en-US" sz="2400" b="1" dirty="0"/>
              <a:t>community formation and echo chambers</a:t>
            </a:r>
            <a:endParaRPr lang="en-US" sz="2400" dirty="0"/>
          </a:p>
          <a:p>
            <a:r>
              <a:rPr lang="en-US" sz="2400" b="1" dirty="0"/>
              <a:t>🔹 Disassortative Networks</a:t>
            </a:r>
          </a:p>
          <a:p>
            <a:r>
              <a:rPr lang="en-US" sz="2400" dirty="0"/>
              <a:t>, Hubs connect to many peripherals — </a:t>
            </a:r>
            <a:r>
              <a:rPr lang="en-US" sz="2400" b="1" dirty="0"/>
              <a:t>efficient but vulnerable</a:t>
            </a:r>
          </a:p>
          <a:p>
            <a:r>
              <a:rPr lang="en-US" sz="2400" dirty="0"/>
              <a:t>📌 </a:t>
            </a:r>
            <a:r>
              <a:rPr lang="en-US" sz="2400" i="1" dirty="0"/>
              <a:t>Impact:</a:t>
            </a:r>
            <a:endParaRPr lang="en-US" sz="2400" dirty="0"/>
          </a:p>
          <a:p>
            <a:r>
              <a:rPr lang="en-US" sz="2400" b="1" dirty="0"/>
              <a:t>Assortative networks</a:t>
            </a:r>
            <a:r>
              <a:rPr lang="en-US" sz="2400" dirty="0"/>
              <a:t>: Robust against random failures</a:t>
            </a:r>
          </a:p>
          <a:p>
            <a:r>
              <a:rPr lang="en-US" sz="2400" b="1" dirty="0"/>
              <a:t>Disassortative networks</a:t>
            </a:r>
            <a:r>
              <a:rPr lang="en-US" sz="2400" dirty="0"/>
              <a:t>: Efficient but prone to targeted attacks on hubs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872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7552A-F53D-E9C9-548B-784DB1FE1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4210-4CB3-D6BC-D4DF-7D13EAF8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34256"/>
            <a:ext cx="4000928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Introduction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FAFD5F7-5087-4A9D-5E7C-5DABDD35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5B12ACB-26DA-05A5-026C-790CE6A1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9CF9D5A-2DC8-9573-81F0-FDCA37DB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ABB81C-123A-BC00-C688-06C8614BC58E}"/>
              </a:ext>
            </a:extLst>
          </p:cNvPr>
          <p:cNvSpPr txBox="1">
            <a:spLocks/>
          </p:cNvSpPr>
          <p:nvPr/>
        </p:nvSpPr>
        <p:spPr>
          <a:xfrm>
            <a:off x="565934" y="2227244"/>
            <a:ext cx="6756186" cy="4109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🔍 What Are Graphs?</a:t>
            </a:r>
          </a:p>
          <a:p>
            <a:br>
              <a:rPr lang="en-US" dirty="0"/>
            </a:br>
            <a:r>
              <a:rPr lang="en-US" sz="2400" dirty="0"/>
              <a:t>Graphs are mathematical structures used to model pairwise relationships between objects.</a:t>
            </a:r>
          </a:p>
          <a:p>
            <a:endParaRPr lang="en-US" sz="2400" dirty="0"/>
          </a:p>
          <a:p>
            <a:r>
              <a:rPr lang="en-US" sz="2400" dirty="0"/>
              <a:t>Represented as nodes (also called vertices) and edges (connections between nodes)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9BECE-4B64-23A2-F41A-DEB923F2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12" y="534256"/>
            <a:ext cx="4127754" cy="5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4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71F68-A967-5A7D-9C74-7C9005B3F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5609854-5ED1-1FAD-8820-26329CC183CC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6100043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dirty="0"/>
              <a:t>Community Detection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E3FA683-ACEE-69BF-31F8-9548826E9BF1}"/>
              </a:ext>
            </a:extLst>
          </p:cNvPr>
          <p:cNvSpPr txBox="1">
            <a:spLocks/>
          </p:cNvSpPr>
          <p:nvPr/>
        </p:nvSpPr>
        <p:spPr>
          <a:xfrm>
            <a:off x="5642068" y="1569057"/>
            <a:ext cx="6020954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/>
          </a:p>
          <a:p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06964-3058-9FA1-6788-E560626F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04" y="746732"/>
            <a:ext cx="4449252" cy="2437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790E2-86F0-768C-FF6C-AB23C33E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49" y="3774840"/>
            <a:ext cx="7887096" cy="23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01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56427-6E15-9B45-638C-A21830634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7678-EA49-91F5-1098-8961BA8B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377508D-0F42-9211-E4EF-FB1D03D1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FD78293-2173-6DA1-4768-BF224828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75D1412-7C14-172B-BC7D-FBCB84E5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FBEA25-2AB6-C05A-47AD-7869F021E912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D20946-2EA8-3358-FFF4-172B9A5CA58B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What Is Community Detection?</a:t>
            </a:r>
          </a:p>
          <a:p>
            <a:r>
              <a:rPr lang="en-US" sz="2400" dirty="0"/>
              <a:t>Process of identifying </a:t>
            </a:r>
            <a:r>
              <a:rPr lang="en-US" sz="2400" b="1" dirty="0"/>
              <a:t>clusters </a:t>
            </a:r>
            <a:r>
              <a:rPr lang="en-US" sz="2400" dirty="0"/>
              <a:t>that are </a:t>
            </a:r>
            <a:r>
              <a:rPr lang="en-US" sz="2400" b="1" dirty="0"/>
              <a:t>more densely connected internally</a:t>
            </a:r>
            <a:r>
              <a:rPr lang="en-US" sz="2400" dirty="0"/>
              <a:t> than with the rest of the graph. Also known as: </a:t>
            </a:r>
            <a:r>
              <a:rPr lang="en-US" sz="2400" b="1" dirty="0"/>
              <a:t>Graph clustering</a:t>
            </a:r>
            <a:r>
              <a:rPr lang="en-US" sz="2400" dirty="0"/>
              <a:t>, </a:t>
            </a:r>
            <a:r>
              <a:rPr lang="en-US" sz="2400" b="1" dirty="0"/>
              <a:t>modular decomposition</a:t>
            </a:r>
            <a:r>
              <a:rPr lang="en-US" sz="2400" dirty="0"/>
              <a:t>, </a:t>
            </a:r>
            <a:r>
              <a:rPr lang="en-US" sz="2400" b="1" dirty="0"/>
              <a:t>network partitioning</a:t>
            </a:r>
            <a:endParaRPr lang="en-US" sz="2400" dirty="0"/>
          </a:p>
          <a:p>
            <a:r>
              <a:rPr lang="en-US" sz="2400" b="1" dirty="0"/>
              <a:t>🔹 Why It Matters</a:t>
            </a:r>
          </a:p>
          <a:p>
            <a:r>
              <a:rPr lang="en-US" sz="2400" dirty="0"/>
              <a:t>Understand </a:t>
            </a:r>
            <a:r>
              <a:rPr lang="en-US" sz="2400" b="1" dirty="0"/>
              <a:t>network structure, </a:t>
            </a:r>
            <a:r>
              <a:rPr lang="en-US" sz="2400" dirty="0"/>
              <a:t>Discover </a:t>
            </a:r>
            <a:r>
              <a:rPr lang="en-US" sz="2400" b="1" dirty="0"/>
              <a:t>functional units</a:t>
            </a:r>
            <a:r>
              <a:rPr lang="en-US" sz="2400" dirty="0"/>
              <a:t> in biological, social, citation networks, Improve </a:t>
            </a:r>
            <a:r>
              <a:rPr lang="en-US" sz="2400" b="1" dirty="0"/>
              <a:t>recommendation systems</a:t>
            </a:r>
            <a:r>
              <a:rPr lang="en-US" sz="2400" dirty="0"/>
              <a:t>, </a:t>
            </a:r>
            <a:r>
              <a:rPr lang="en-US" sz="2400" b="1" dirty="0"/>
              <a:t>marketing</a:t>
            </a:r>
            <a:r>
              <a:rPr lang="en-US" sz="2400" dirty="0"/>
              <a:t>, </a:t>
            </a:r>
            <a:r>
              <a:rPr lang="en-US" sz="2400" b="1" dirty="0"/>
              <a:t>fraud detection</a:t>
            </a:r>
            <a:endParaRPr lang="en-US" sz="2400" dirty="0"/>
          </a:p>
          <a:p>
            <a:r>
              <a:rPr lang="en-US" sz="2400" dirty="0"/>
              <a:t>📌 </a:t>
            </a:r>
            <a:r>
              <a:rPr lang="en-US" sz="2400" i="1" dirty="0"/>
              <a:t>Core idea:</a:t>
            </a:r>
            <a:r>
              <a:rPr lang="en-US" sz="2400" dirty="0"/>
              <a:t> Communities ≠ explicit labels — they are </a:t>
            </a:r>
            <a:r>
              <a:rPr lang="en-US" sz="2400" b="1" dirty="0"/>
              <a:t>latent structures</a:t>
            </a:r>
            <a:r>
              <a:rPr lang="en-US" sz="2400" dirty="0"/>
              <a:t> discovered from connectivity.</a:t>
            </a:r>
          </a:p>
        </p:txBody>
      </p:sp>
    </p:spTree>
    <p:extLst>
      <p:ext uri="{BB962C8B-B14F-4D97-AF65-F5344CB8AC3E}">
        <p14:creationId xmlns:p14="http://schemas.microsoft.com/office/powerpoint/2010/main" val="4008484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C8DA-2C8E-63BF-A87B-681F6451B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C52C-28B4-FADC-2404-96405B0B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AF82E01-CE58-80A4-3791-354A9A27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22FE60D-5245-5423-1921-E71D2B2D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2EC28C5-D768-0029-A6FB-60651193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173EEF-4DFA-3FFD-B927-D8B2C5AFE867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46499C-B7E6-5AF4-32EF-7D0CEDCB619D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🔹Types of Clusters</a:t>
            </a:r>
          </a:p>
          <a:p>
            <a:r>
              <a:rPr lang="en-IN" sz="2400" b="1" dirty="0"/>
              <a:t>🔹 Based on Structure</a:t>
            </a:r>
          </a:p>
          <a:p>
            <a:r>
              <a:rPr lang="en-IN" sz="2400" b="1" dirty="0"/>
              <a:t>Disjoint Communities</a:t>
            </a:r>
            <a:r>
              <a:rPr lang="en-IN" sz="2400" dirty="0"/>
              <a:t>: Each node belongs to only one community</a:t>
            </a:r>
          </a:p>
          <a:p>
            <a:r>
              <a:rPr lang="en-IN" sz="2400" b="1" dirty="0"/>
              <a:t>Overlapping Communities</a:t>
            </a:r>
            <a:r>
              <a:rPr lang="en-IN" sz="2400" dirty="0"/>
              <a:t>: Nodes can belong to multiple groups (e.g., people in multiple friend circles)</a:t>
            </a:r>
          </a:p>
          <a:p>
            <a:r>
              <a:rPr lang="en-IN" sz="2400" b="1" dirty="0"/>
              <a:t>🔹 Based on Method</a:t>
            </a:r>
          </a:p>
          <a:p>
            <a:r>
              <a:rPr lang="en-IN" sz="2400" b="1" dirty="0"/>
              <a:t>Hard Clustering</a:t>
            </a:r>
            <a:r>
              <a:rPr lang="en-IN" sz="2400" dirty="0"/>
              <a:t>: Partitions nodes (e.g., Louvain, Girvan–Newman)</a:t>
            </a:r>
          </a:p>
          <a:p>
            <a:r>
              <a:rPr lang="en-IN" sz="2400" b="1" dirty="0"/>
              <a:t>Soft Clustering</a:t>
            </a:r>
            <a:r>
              <a:rPr lang="en-IN" sz="2400" dirty="0"/>
              <a:t>: Assigns probabilities of membership (e.g., stochastic block models)</a:t>
            </a:r>
          </a:p>
        </p:txBody>
      </p:sp>
    </p:spTree>
    <p:extLst>
      <p:ext uri="{BB962C8B-B14F-4D97-AF65-F5344CB8AC3E}">
        <p14:creationId xmlns:p14="http://schemas.microsoft.com/office/powerpoint/2010/main" val="3140945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0246-B954-26B8-078E-5A3E587A6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215E-DEFA-A672-8645-2D7D9C45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1820EF1-2DD1-5A79-3AFD-349C6B20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758961B-03D9-2EBD-1E4D-6CC0232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4D0D7F8-063B-41EA-6FE8-A8483355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D684EC-A3F6-7A7F-BD7F-5C444BF87236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4C033-471A-9F7F-7AC1-593561168C79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What Is Modularity?</a:t>
            </a:r>
          </a:p>
          <a:p>
            <a:r>
              <a:rPr lang="en-US" sz="2400" dirty="0"/>
              <a:t>A score that quantifies the </a:t>
            </a:r>
            <a:r>
              <a:rPr lang="en-US" sz="2400" b="1" dirty="0"/>
              <a:t>strength of division</a:t>
            </a:r>
            <a:r>
              <a:rPr lang="en-US" sz="2400" dirty="0"/>
              <a:t> into communities. </a:t>
            </a:r>
          </a:p>
          <a:p>
            <a:r>
              <a:rPr lang="en-US" sz="2400" dirty="0"/>
              <a:t>Compares actual edges within communities to expected edges in a random graph.</a:t>
            </a:r>
          </a:p>
          <a:p>
            <a:endParaRPr lang="en-US" sz="2400" dirty="0"/>
          </a:p>
          <a:p>
            <a:r>
              <a:rPr lang="en-IN" sz="2400" dirty="0"/>
              <a:t>📌 </a:t>
            </a:r>
            <a:r>
              <a:rPr lang="en-IN" sz="2400" i="1" dirty="0"/>
              <a:t>Interpretation:</a:t>
            </a:r>
            <a:endParaRPr lang="en-IN" sz="2400" dirty="0"/>
          </a:p>
          <a:p>
            <a:r>
              <a:rPr lang="en-IN" sz="2400" dirty="0"/>
              <a:t>Q∈[−1,1] </a:t>
            </a:r>
          </a:p>
          <a:p>
            <a:r>
              <a:rPr lang="en-IN" sz="2400" dirty="0"/>
              <a:t>Higher Q = stronger community structure</a:t>
            </a:r>
          </a:p>
          <a:p>
            <a:r>
              <a:rPr lang="en-IN" sz="2400" dirty="0"/>
              <a:t>Typical real-world graphs: Q&gt;0.3 indicates strong modularity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258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14E5-2DBF-5B35-4B03-4FBADCC56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8D64-EE20-3545-B76E-976E80E4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CC507B-59C4-EFF6-B4CC-1EC01BEE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354A544-0E00-CB0E-564A-DA246685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21D911-A19D-33A4-12C0-B3120C3B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126512-9BCA-F8A2-62AB-F710EA149F90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1EAE9-EFCD-70EA-9FB5-C2D7D9DE925E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B0AC3-95A4-EA3B-F205-CB52516F1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421" y="1885992"/>
            <a:ext cx="6185158" cy="39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97B7-3A44-EF0C-9600-4E1BBAAC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A27A-AADC-549E-F608-2FB5CF42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DD0AF91-24DB-0167-600F-C1111723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1E52CED-E246-ED54-62DB-409511A6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421AE70-CD86-DA0C-EAAF-3D1E1E1A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155BBF-45B7-057B-4A3B-EB0CD6787619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708665-72B6-E472-5158-B668DD61A125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Applications of Community Detection</a:t>
            </a:r>
          </a:p>
          <a:p>
            <a:r>
              <a:rPr lang="en-IN" sz="2400" b="1" dirty="0"/>
              <a:t>🔹 Social Networks: </a:t>
            </a:r>
            <a:r>
              <a:rPr lang="en-IN" sz="2400" dirty="0"/>
              <a:t>Discover friend groups, cliques, influencers</a:t>
            </a:r>
          </a:p>
          <a:p>
            <a:r>
              <a:rPr lang="en-IN" sz="2400" b="1" dirty="0"/>
              <a:t>🔹 E-Commerce / Recommender Systems: </a:t>
            </a:r>
            <a:r>
              <a:rPr lang="en-IN" sz="2400" dirty="0"/>
              <a:t>Group users/products for collaborative filtering</a:t>
            </a:r>
          </a:p>
          <a:p>
            <a:r>
              <a:rPr lang="en-IN" sz="2400" b="1" dirty="0"/>
              <a:t>🔹 Citation/Co-authorship Graphs: </a:t>
            </a:r>
            <a:r>
              <a:rPr lang="en-IN" sz="2400" dirty="0"/>
              <a:t>Detect research fields, emerging topics</a:t>
            </a:r>
          </a:p>
          <a:p>
            <a:r>
              <a:rPr lang="en-IN" sz="2400" b="1" dirty="0"/>
              <a:t>🔹 Biological Networks: </a:t>
            </a:r>
            <a:r>
              <a:rPr lang="en-IN" sz="2400" dirty="0"/>
              <a:t>Functional gene/protein modules</a:t>
            </a:r>
          </a:p>
          <a:p>
            <a:endParaRPr lang="en-IN" sz="2400" dirty="0"/>
          </a:p>
          <a:p>
            <a:r>
              <a:rPr lang="en-IN" sz="2400" dirty="0"/>
              <a:t>📌 </a:t>
            </a:r>
            <a:r>
              <a:rPr lang="en-IN" sz="2400" i="1" dirty="0"/>
              <a:t>Bonus Insight:</a:t>
            </a:r>
            <a:r>
              <a:rPr lang="en-IN" sz="2400" dirty="0"/>
              <a:t> Overlapping communities can uncover </a:t>
            </a:r>
            <a:r>
              <a:rPr lang="en-IN" sz="2400" b="1" dirty="0"/>
              <a:t>hidden roles</a:t>
            </a:r>
            <a:r>
              <a:rPr lang="en-IN" sz="2400" dirty="0"/>
              <a:t> or </a:t>
            </a:r>
            <a:r>
              <a:rPr lang="en-IN" sz="2400" b="1" dirty="0"/>
              <a:t>multi-group participation</a:t>
            </a:r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061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A67A4-895F-49F8-97D0-7158E059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>
            <a:normAutofit/>
          </a:bodyPr>
          <a:lstStyle/>
          <a:p>
            <a:r>
              <a:rPr lang="en-IN" b="1" dirty="0"/>
              <a:t>Types of 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AF9D-516C-4AC0-B83C-33BFA6E2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Autofit/>
          </a:bodyPr>
          <a:lstStyle/>
          <a:p>
            <a:r>
              <a:rPr lang="en-IN" sz="2400" dirty="0"/>
              <a:t>Directed vs. Undirected, Weighted vs. Unweighted</a:t>
            </a:r>
          </a:p>
          <a:p>
            <a:r>
              <a:rPr lang="en-IN" sz="2400" dirty="0"/>
              <a:t>Simple vs. Multigraphs, Bipartite, Dynamic, Acyclic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1D7A3-45F6-43A4-8ADB-05DA212A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>
            <a:normAutofit/>
          </a:bodyPr>
          <a:lstStyle/>
          <a:p>
            <a:r>
              <a:rPr lang="en-IN" b="1" dirty="0"/>
              <a:t>Properties of Graphs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22558-08EA-41A8-88BE-1F82971F0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sz="2400" dirty="0"/>
              <a:t>Degree &amp; Distribution, Clustering Coefficient, Path Lengths</a:t>
            </a:r>
          </a:p>
          <a:p>
            <a:r>
              <a:rPr lang="en-US" sz="2400" dirty="0"/>
              <a:t>Connectivity, Density, Cycles, Components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A34E7E-6BB0-4276-9993-7D15DAF83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>
            <a:normAutofit/>
          </a:bodyPr>
          <a:lstStyle/>
          <a:p>
            <a:r>
              <a:rPr lang="en-IN" b="1" dirty="0"/>
              <a:t>Centrality Measures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AEC234-75AE-4C73-8E75-A426AAC544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sz="2400" dirty="0"/>
              <a:t>Degree, Closeness, Betweenness, Eigenvector, PageRank.</a:t>
            </a:r>
          </a:p>
          <a:p>
            <a:r>
              <a:rPr lang="en-US" sz="2400" dirty="0"/>
              <a:t>Each highlights different aspects of influence &amp; reach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2919092-CCE1-4A58-8E2A-540307E1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032B0D-C227-4CB9-85CC-4B9B8BF1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INDIAN INSTITUTE OF TECHNOLOGY, BHILAI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67B498-D587-4BC1-B0F3-4316C41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EA0A564-FB0A-AEF7-FE14-A0D5DA14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What we Covered</a:t>
            </a:r>
            <a:endParaRPr lang="en-US" sz="48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AF2226D-ADF5-91B6-02F5-BBF16B7C3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69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0E254-7C13-3230-574D-1545ECD90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4EA8-5AEB-C6C6-F246-422917C23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>
            <a:normAutofit/>
          </a:bodyPr>
          <a:lstStyle/>
          <a:p>
            <a:r>
              <a:rPr lang="en-IN" b="1" dirty="0" err="1"/>
              <a:t>Assortativity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C27BE-179B-C800-16F1-307273E35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564572" cy="3446463"/>
          </a:xfrm>
        </p:spPr>
        <p:txBody>
          <a:bodyPr>
            <a:noAutofit/>
          </a:bodyPr>
          <a:lstStyle/>
          <a:p>
            <a:r>
              <a:rPr lang="en-US" sz="2400" dirty="0"/>
              <a:t>Measures homophily vs heterophily in connections.</a:t>
            </a:r>
          </a:p>
          <a:p>
            <a:r>
              <a:rPr lang="en-US" sz="2400" dirty="0"/>
              <a:t>Important for understanding structural tendencies (e.g., hubs vs. communities)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FAD1B-BB0A-6ED1-1901-C2806C553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70120" y="2011680"/>
            <a:ext cx="3383280" cy="530352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Community Detection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743E6-09D6-71DA-A885-0C89C07F6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0120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sz="2400" dirty="0"/>
              <a:t>Evaluated via modularity.</a:t>
            </a:r>
          </a:p>
          <a:p>
            <a:r>
              <a:rPr lang="en-US" sz="2400" dirty="0"/>
              <a:t>Applied in social, citation, bio, and recommender networks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46A46A0-7DB6-082F-1BEB-5E9AD08E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07/07/2025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08AD440-9005-ECDE-4CFD-D6EE50FB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INDIAN INSTITUTE OF TECHNOLOGY, BHILAI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9DABB3-CBD4-9CFB-8BCC-9DB7D7D9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7AFBCAF-95D2-4A7A-C44A-0ABE882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What we Covered</a:t>
            </a:r>
            <a:endParaRPr lang="en-US" sz="48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CD932F3-A93A-C599-31D6-079DB3DC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42B61F-A4BF-F8E9-BD4E-7F62D59C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Key Takeaways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ADA7C47-0FEB-E62E-9FBE-C166C0CD6801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5530066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76882DA-E9B0-0FEF-6499-7583D31E160F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5530066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</a:rPr>
              <a:t>Graphs capture </a:t>
            </a:r>
            <a:r>
              <a:rPr lang="en-US" altLang="en-US" sz="2400" b="1" dirty="0">
                <a:solidFill>
                  <a:schemeClr val="tx2"/>
                </a:solidFill>
              </a:rPr>
              <a:t>relational structure</a:t>
            </a:r>
            <a:r>
              <a:rPr lang="en-US" altLang="en-US" sz="2400" dirty="0">
                <a:solidFill>
                  <a:schemeClr val="tx2"/>
                </a:solidFill>
              </a:rPr>
              <a:t> of real-world systems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</a:rPr>
              <a:t>Different metrics and models reveal </a:t>
            </a:r>
            <a:r>
              <a:rPr lang="en-US" altLang="en-US" sz="2400" b="1" dirty="0">
                <a:solidFill>
                  <a:schemeClr val="tx2"/>
                </a:solidFill>
              </a:rPr>
              <a:t>unique insights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</a:rPr>
              <a:t>Practical tools like </a:t>
            </a:r>
            <a:r>
              <a:rPr lang="en-US" altLang="en-US" sz="2400" b="1" dirty="0" err="1">
                <a:solidFill>
                  <a:schemeClr val="tx2"/>
                </a:solidFill>
              </a:rPr>
              <a:t>NetworkX</a:t>
            </a:r>
            <a:r>
              <a:rPr lang="en-US" altLang="en-US" sz="2400" dirty="0">
                <a:solidFill>
                  <a:schemeClr val="tx2"/>
                </a:solidFill>
              </a:rPr>
              <a:t> and </a:t>
            </a:r>
            <a:r>
              <a:rPr lang="en-US" altLang="en-US" sz="2400" b="1" dirty="0">
                <a:solidFill>
                  <a:schemeClr val="tx2"/>
                </a:solidFill>
              </a:rPr>
              <a:t>Gephi</a:t>
            </a:r>
            <a:r>
              <a:rPr lang="en-US" altLang="en-US" sz="2400" dirty="0">
                <a:solidFill>
                  <a:schemeClr val="tx2"/>
                </a:solidFill>
              </a:rPr>
              <a:t> are essential for exploration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29A6C9D5-3E9E-A220-D2CC-B5BEC70AFA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777" r="6777"/>
          <a:stretch>
            <a:fillRect/>
          </a:stretch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5CB6FF87-CCB4-2DD8-66F6-AA5959310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5216" b="52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1263446"/>
          </a:xfrm>
        </p:spPr>
        <p:txBody>
          <a:bodyPr/>
          <a:lstStyle/>
          <a:p>
            <a:r>
              <a:rPr lang="en-US" dirty="0"/>
              <a:t>Raghav Borikar</a:t>
            </a:r>
          </a:p>
          <a:p>
            <a:r>
              <a:rPr lang="en-US" dirty="0"/>
              <a:t>raghavbori@iitbhilai.ac.in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INDIAN INSTITUTE OF TECHNOLOGY, BHILAI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0A5F-17E6-922F-EA6E-29C39815DA05}"/>
              </a:ext>
            </a:extLst>
          </p:cNvPr>
          <p:cNvSpPr txBox="1"/>
          <p:nvPr/>
        </p:nvSpPr>
        <p:spPr>
          <a:xfrm>
            <a:off x="2310765" y="1480095"/>
            <a:ext cx="7570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📌 </a:t>
            </a:r>
            <a:r>
              <a:rPr lang="en-US" sz="3600" b="1" i="1" dirty="0">
                <a:solidFill>
                  <a:srgbClr val="FF0000"/>
                </a:solidFill>
              </a:rPr>
              <a:t>"Understanding structure is the first step to understanding behavior."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EE502A0-EDE8-DB83-6205-B6AD5B4D7E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7219" b="272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724A0-F705-B950-FC50-D8134448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5217-D391-76F8-E591-542B5252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34256"/>
            <a:ext cx="4000928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Introduction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C2A030B-C3E3-513F-92BA-EF39032C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D4EB50B-CA75-FE2A-FE01-79713B2A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6616043-5FA8-DA17-3519-CEEC2A60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1767A-4F13-AC5F-E182-CA7714CE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12" y="534256"/>
            <a:ext cx="4127754" cy="580265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BB0DF8-99BC-1961-4A62-499EDB92EF5E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💡 Why Study Graphs?</a:t>
            </a:r>
          </a:p>
          <a:p>
            <a:endParaRPr lang="en-US" sz="3600" b="1" dirty="0"/>
          </a:p>
          <a:p>
            <a:r>
              <a:rPr lang="en-US" sz="2400" dirty="0"/>
              <a:t>Real-world data is often relational. </a:t>
            </a:r>
          </a:p>
          <a:p>
            <a:r>
              <a:rPr lang="en-US" sz="2400" dirty="0"/>
              <a:t>Graphs capture both structure and dynamics of systems</a:t>
            </a:r>
          </a:p>
          <a:p>
            <a:r>
              <a:rPr lang="en-US" sz="2400" dirty="0"/>
              <a:t>Enables deep insights through:</a:t>
            </a:r>
          </a:p>
          <a:p>
            <a:pPr lvl="1"/>
            <a:r>
              <a:rPr lang="en-US" sz="2400" dirty="0"/>
              <a:t>Centrality and influence</a:t>
            </a:r>
          </a:p>
          <a:p>
            <a:pPr lvl="1"/>
            <a:r>
              <a:rPr lang="en-US" sz="2400" dirty="0"/>
              <a:t>Clustering and community detection</a:t>
            </a:r>
          </a:p>
          <a:p>
            <a:pPr lvl="1"/>
            <a:r>
              <a:rPr lang="en-US" sz="2400" dirty="0"/>
              <a:t>Network resilience and vulnerability</a:t>
            </a:r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16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FBA50E5-29EE-35BC-1A69-0F9E8B70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67" y="2662130"/>
            <a:ext cx="4255865" cy="256854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6D3BF13-1142-0F50-B6B2-8A63E10E8139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5076135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/>
              <a:t>Types of Graphs</a:t>
            </a:r>
            <a:endParaRPr lang="en-IN" sz="4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79D66B6-73ED-B76A-FF4C-3D57371BE22F}"/>
              </a:ext>
            </a:extLst>
          </p:cNvPr>
          <p:cNvSpPr txBox="1">
            <a:spLocks/>
          </p:cNvSpPr>
          <p:nvPr/>
        </p:nvSpPr>
        <p:spPr>
          <a:xfrm>
            <a:off x="5642068" y="1569057"/>
            <a:ext cx="6020954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Graphs can be Classified based on various criteria:</a:t>
            </a:r>
          </a:p>
          <a:p>
            <a:endParaRPr lang="en-US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Edge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Directionality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Connectedness &amp;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Multi-Edge Support etc.</a:t>
            </a:r>
          </a:p>
          <a:p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9928A-26A3-9A9D-B868-0F6F7870F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EE60-C0A2-BF85-95AA-7D84133A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C021D5B-5AC1-0029-54B9-0501EF73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D667603-4C3E-18D4-FA7C-6105B2D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ED5A8BF-F7AB-1D7B-D066-4BABE323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7B87CB-FA27-8417-9E21-45B41AA633F6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89229C-306F-159F-4FCE-6292677784B0}"/>
              </a:ext>
            </a:extLst>
          </p:cNvPr>
          <p:cNvSpPr txBox="1">
            <a:spLocks/>
          </p:cNvSpPr>
          <p:nvPr/>
        </p:nvSpPr>
        <p:spPr>
          <a:xfrm>
            <a:off x="565934" y="1322479"/>
            <a:ext cx="11060132" cy="3475552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Weighted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edge has a numeric value (weight) representing cost, strength, distance, frequency,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Roads (distance), Co-authorship (number of papers), E-commerce similarity.</a:t>
            </a:r>
          </a:p>
          <a:p>
            <a:endParaRPr lang="en-US" sz="2400" b="1" dirty="0"/>
          </a:p>
          <a:p>
            <a:r>
              <a:rPr lang="en-US" sz="2400" b="1" dirty="0"/>
              <a:t>Unweighted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edges have equal importance.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 in basic social or friendship graphs.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1E7B4-728E-01CF-61DD-3505923A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05" y="3524036"/>
            <a:ext cx="5681362" cy="28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95DF1-EC19-FF00-28D9-36E8C7576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EDF8-EC43-6EAB-9760-90AD10E6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5E25B0C-8CF1-D406-87CD-11234067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1DADBA9-D9B2-7975-D4DD-D05F5A6A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B85BE2-80AF-F20A-8158-6C704B50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1DEEE9-98D2-BDDF-9F9F-CA0A3B97E99A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0DAE98-7EBE-BB07-5DAB-43F0A3149087}"/>
              </a:ext>
            </a:extLst>
          </p:cNvPr>
          <p:cNvSpPr txBox="1">
            <a:spLocks/>
          </p:cNvSpPr>
          <p:nvPr/>
        </p:nvSpPr>
        <p:spPr>
          <a:xfrm>
            <a:off x="565934" y="1322479"/>
            <a:ext cx="11060132" cy="2391765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Undirected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Edges have no direction.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Facebook friendships.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Directed Graph (Digraph)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Edges have a defined source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Twitter follower graph, citation networks</a:t>
            </a:r>
          </a:p>
          <a:p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554640-4A31-C535-F129-7565DA50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528"/>
          <a:stretch>
            <a:fillRect/>
          </a:stretch>
        </p:blipFill>
        <p:spPr>
          <a:xfrm>
            <a:off x="565933" y="3806713"/>
            <a:ext cx="5468833" cy="2530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4936C1-AC89-94B4-925C-C42C22DFEF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466"/>
          <a:stretch>
            <a:fillRect/>
          </a:stretch>
        </p:blipFill>
        <p:spPr>
          <a:xfrm>
            <a:off x="5901521" y="3806710"/>
            <a:ext cx="5724545" cy="25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0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D7978-B0C9-8EA7-CD20-5F3FE4955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F6E9-8006-F907-4592-506384FE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9A86E85-07D6-8CCB-41CA-8079330E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64D89A0-045A-9A2C-76F0-6A69EB20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386573E-E09C-575C-CBE1-BF6D4388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ED75AA-964B-F498-964B-068DB16CCA8D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914185-85B1-D0D2-A6C1-ABBF9935316E}"/>
              </a:ext>
            </a:extLst>
          </p:cNvPr>
          <p:cNvSpPr txBox="1">
            <a:spLocks/>
          </p:cNvSpPr>
          <p:nvPr/>
        </p:nvSpPr>
        <p:spPr>
          <a:xfrm>
            <a:off x="565934" y="1322479"/>
            <a:ext cx="11060132" cy="2530196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Connected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exists a path between every pair of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Ensures full information flow or reachability.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Disconnected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isolated components or individual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 in fragmented social or communication networks.</a:t>
            </a:r>
          </a:p>
          <a:p>
            <a:endParaRPr lang="en-US" sz="2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46C7566-2E66-FACB-C0DF-E156B11A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91" y="3806711"/>
            <a:ext cx="6225817" cy="25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9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4D4F9-AD13-01D6-C8D0-ADE27C544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45C5-8202-27AE-F791-F24162E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E840C89-3CC5-A12D-71D8-08214BAF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09BB0F7-977B-C345-8978-0EFB9F42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FCFC477-D682-2A04-11AE-22D65AA7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916F6C-A1DC-3E33-99CA-C4C0DEFE402A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922B3B-1D44-95A5-F85A-5295FD1ADC69}"/>
              </a:ext>
            </a:extLst>
          </p:cNvPr>
          <p:cNvSpPr txBox="1">
            <a:spLocks/>
          </p:cNvSpPr>
          <p:nvPr/>
        </p:nvSpPr>
        <p:spPr>
          <a:xfrm>
            <a:off x="565934" y="1322478"/>
            <a:ext cx="11060132" cy="2828281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Bipartite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disjoint node sets (U, V) with edges only between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Users ↔ Movies, Students ↔ Courses.</a:t>
            </a:r>
          </a:p>
          <a:p>
            <a:endParaRPr lang="en-US" sz="2400" b="1" dirty="0"/>
          </a:p>
          <a:p>
            <a:r>
              <a:rPr lang="en-US" sz="2400" b="1" dirty="0"/>
              <a:t>k-Partite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Generalization to more than two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Customer ↔ Merchant ↔ Product</a:t>
            </a:r>
          </a:p>
          <a:p>
            <a:endParaRPr lang="en-US" sz="2400" b="1" dirty="0"/>
          </a:p>
        </p:txBody>
      </p:sp>
      <p:pic>
        <p:nvPicPr>
          <p:cNvPr id="9218" name="Picture 2" descr="Working example of a tripartite graph with Authors (A), Publications... |  Download Scientific Diagram">
            <a:extLst>
              <a:ext uri="{FF2B5EF4-FFF2-40B4-BE49-F238E27FC236}">
                <a16:creationId xmlns:a16="http://schemas.microsoft.com/office/drawing/2014/main" id="{0827A827-C261-6BDE-D44A-70788534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17" y="3971202"/>
            <a:ext cx="4516349" cy="23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D7D89-FFB6-401D-130F-CFA99D422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33" y="3971203"/>
            <a:ext cx="4821821" cy="23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64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552</TotalTime>
  <Words>1899</Words>
  <Application>Microsoft Office PowerPoint</Application>
  <PresentationFormat>Widescreen</PresentationFormat>
  <Paragraphs>389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Avenir Next LT Pro</vt:lpstr>
      <vt:lpstr>Calibri</vt:lpstr>
      <vt:lpstr>Cambria</vt:lpstr>
      <vt:lpstr>Sabon Next LT</vt:lpstr>
      <vt:lpstr>Wingdings</vt:lpstr>
      <vt:lpstr>LuminousVTI</vt:lpstr>
      <vt:lpstr>Graph Data and Analysis</vt:lpstr>
      <vt:lpstr>Agenda</vt:lpstr>
      <vt:lpstr>Introduction</vt:lpstr>
      <vt:lpstr>Introduction</vt:lpstr>
      <vt:lpstr>PowerPoint Presentation</vt:lpstr>
      <vt:lpstr>Types of Graphs</vt:lpstr>
      <vt:lpstr>Types of Graphs</vt:lpstr>
      <vt:lpstr>Types of Graphs</vt:lpstr>
      <vt:lpstr>Types of Graphs</vt:lpstr>
      <vt:lpstr>Types of Graphs</vt:lpstr>
      <vt:lpstr>PowerPoint Presentation</vt:lpstr>
      <vt:lpstr>Properties of Graphs</vt:lpstr>
      <vt:lpstr>Properties of Graphs</vt:lpstr>
      <vt:lpstr>Properties of Graphs</vt:lpstr>
      <vt:lpstr>Properties of Graphs</vt:lpstr>
      <vt:lpstr>Properties of Graphs</vt:lpstr>
      <vt:lpstr>Properties of Graphs</vt:lpstr>
      <vt:lpstr>PowerPoint Presentation</vt:lpstr>
      <vt:lpstr>PowerPoint Presentation</vt:lpstr>
      <vt:lpstr>Centrality Measures</vt:lpstr>
      <vt:lpstr>Centrality Measures</vt:lpstr>
      <vt:lpstr>Centrality Measures</vt:lpstr>
      <vt:lpstr>Centrality Measures</vt:lpstr>
      <vt:lpstr>Centrality Measures</vt:lpstr>
      <vt:lpstr>PowerPoint Presentation</vt:lpstr>
      <vt:lpstr>Assortativity</vt:lpstr>
      <vt:lpstr>Assortativity</vt:lpstr>
      <vt:lpstr>Assortativity</vt:lpstr>
      <vt:lpstr>Assortativity</vt:lpstr>
      <vt:lpstr>PowerPoint Presentation</vt:lpstr>
      <vt:lpstr>Community Detection</vt:lpstr>
      <vt:lpstr>Community Detection</vt:lpstr>
      <vt:lpstr>Community Detection</vt:lpstr>
      <vt:lpstr>Community Detection</vt:lpstr>
      <vt:lpstr>Community Detection</vt:lpstr>
      <vt:lpstr>What we Covered</vt:lpstr>
      <vt:lpstr>What we Covered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Raghav Borikar</dc:creator>
  <cp:lastModifiedBy>Raghav Borikar</cp:lastModifiedBy>
  <cp:revision>3</cp:revision>
  <dcterms:created xsi:type="dcterms:W3CDTF">2025-07-06T16:05:41Z</dcterms:created>
  <dcterms:modified xsi:type="dcterms:W3CDTF">2025-07-07T01:19:00Z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