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97" r:id="rId3"/>
    <p:sldId id="257" r:id="rId4"/>
    <p:sldId id="308" r:id="rId5"/>
    <p:sldId id="285" r:id="rId6"/>
    <p:sldId id="293" r:id="rId7"/>
    <p:sldId id="296" r:id="rId8"/>
    <p:sldId id="306" r:id="rId9"/>
    <p:sldId id="309" r:id="rId10"/>
    <p:sldId id="307" r:id="rId11"/>
    <p:sldId id="310" r:id="rId12"/>
    <p:sldId id="312" r:id="rId13"/>
    <p:sldId id="311" r:id="rId14"/>
    <p:sldId id="314" r:id="rId15"/>
    <p:sldId id="315" r:id="rId16"/>
    <p:sldId id="316" r:id="rId17"/>
    <p:sldId id="317" r:id="rId18"/>
    <p:sldId id="295" r:id="rId19"/>
    <p:sldId id="313" r:id="rId20"/>
    <p:sldId id="284"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B703"/>
    <a:srgbClr val="FFFFCC"/>
    <a:srgbClr val="FDDB7B"/>
    <a:srgbClr val="FDCF51"/>
    <a:srgbClr val="FCBB06"/>
    <a:srgbClr val="04064C"/>
    <a:srgbClr val="3441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85" autoAdjust="0"/>
    <p:restoredTop sz="94321" autoAdjust="0"/>
  </p:normalViewPr>
  <p:slideViewPr>
    <p:cSldViewPr>
      <p:cViewPr varScale="1">
        <p:scale>
          <a:sx n="81" d="100"/>
          <a:sy n="81" d="100"/>
        </p:scale>
        <p:origin x="1781" y="34"/>
      </p:cViewPr>
      <p:guideLst>
        <p:guide orient="horz" pos="2160"/>
        <p:guide pos="288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E8083A5-835A-40A3-827E-61C33DF03009}" type="datetimeFigureOut">
              <a:rPr lang="en-US"/>
              <a:t>4/17/2021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8D26484F-62D4-4800-A64A-6E4326EED9F5}" type="slidenum">
              <a:rPr lang="en-US"/>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2483330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7416384-70EB-4F7A-A3EB-83E066DA6C13}" type="datetimeFigureOut">
              <a:rPr lang="en-US"/>
              <a:t>4/17/2021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DB3A640-5A90-4EFE-8EE3-1763810B463C}"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F3DB4C-BF07-4AE8-BD70-46188008FA91}" type="datetimeFigureOut">
              <a:rPr lang="en-US"/>
              <a:t>4/17/2021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785698F-5D70-447B-9640-2F5B44CB74D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DB0C623-8BB3-4A0C-907C-C425B179B16C}" type="datetimeFigureOut">
              <a:rPr lang="en-US"/>
              <a:t>4/17/2021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1B2FCE0-F572-44D1-8EC6-98221A3D30E8}"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92A7FFD-B393-4DE8-94CA-505F8CB7B4E1}" type="datetimeFigureOut">
              <a:rPr lang="en-US"/>
              <a:t>4/17/2021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32FD1A0-CEE1-4C34-B837-4E0DE6B73648}"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14209CC-5F62-4A0E-B68D-CDC1E312E65D}" type="datetimeFigureOut">
              <a:rPr lang="en-US"/>
              <a:t>4/17/2021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1ABBB5-69A4-49F2-8625-894EA093618B}"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294B881-E9C7-4238-86B8-C8704B287258}" type="datetimeFigureOut">
              <a:rPr lang="en-US"/>
              <a:t>4/17/2021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E2A47C7-26BB-4129-97B3-85EC2F2FAE32}"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82A3704-44A8-48FD-B28C-C72E0174B7A2}" type="datetimeFigureOut">
              <a:rPr lang="en-US"/>
              <a:t>4/17/2021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5E606B0-FB8B-4E2B-8CAD-CA27997D94FC}"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D4978CF-B59D-4AAE-AE38-F349BE4E1F78}" type="datetimeFigureOut">
              <a:rPr lang="en-US"/>
              <a:t>4/17/2021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FAA6506-7608-4C24-BDCA-7091E7897A21}"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38A00EB-B883-4DF0-92AB-E0F6B7566B2C}" type="datetimeFigureOut">
              <a:rPr lang="en-US"/>
              <a:t>4/17/2021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E6B81CF-C30D-4F9D-9783-B5C15BB34D29}"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8205479-5FF7-42F7-9A14-3F7912E6F615}" type="datetimeFigureOut">
              <a:rPr lang="en-US"/>
              <a:t>4/17/2021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3237EFC-1C0A-4015-85CD-08B4E188667C}"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A547F86-7B90-484B-976C-E9C83B5E17BB}" type="datetimeFigureOut">
              <a:rPr lang="en-US"/>
              <a:t>4/17/2021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7BD6424-3123-41A5-8E55-1B3CB96D0489}"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E78C4BE-6499-4547-96C5-BC05057DA7AD}" type="datetimeFigureOut">
              <a:rPr lang="en-US"/>
              <a:t>4/17/2021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4A7FC8C8-D2D9-4AC5-BD62-E4E82A71281A}"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5257800"/>
            <a:ext cx="9144000" cy="1981200"/>
          </a:xfrm>
        </p:spPr>
        <p:txBody>
          <a:bodyPr rtlCol="0">
            <a:normAutofit/>
          </a:bodyPr>
          <a:lstStyle/>
          <a:p>
            <a:pPr algn="r" eaLnBrk="1" fontAlgn="auto" hangingPunct="1">
              <a:spcAft>
                <a:spcPts val="0"/>
              </a:spcAft>
              <a:buFont typeface="Arial" panose="020B0604020202020204" pitchFamily="34" charset="0"/>
              <a:buNone/>
              <a:defRPr/>
            </a:pPr>
            <a:r>
              <a:rPr lang="en-US" sz="2000" b="1" dirty="0" err="1">
                <a:solidFill>
                  <a:schemeClr val="tx2">
                    <a:lumMod val="50000"/>
                  </a:schemeClr>
                </a:solidFill>
                <a:latin typeface="Bookman Old Style" panose="02050604050505020204" pitchFamily="18" charset="0"/>
              </a:rPr>
              <a:t>B.Rajeshwari</a:t>
            </a:r>
            <a:r>
              <a:rPr lang="en-US" sz="2000" b="1" dirty="0">
                <a:solidFill>
                  <a:schemeClr val="tx2">
                    <a:lumMod val="50000"/>
                  </a:schemeClr>
                </a:solidFill>
                <a:latin typeface="Bookman Old Style" panose="02050604050505020204" pitchFamily="18" charset="0"/>
              </a:rPr>
              <a:t> : 17211A1211</a:t>
            </a:r>
            <a:endParaRPr lang="en-IN" altLang="en-US" sz="2000" b="1" dirty="0">
              <a:solidFill>
                <a:schemeClr val="tx2">
                  <a:lumMod val="50000"/>
                </a:schemeClr>
              </a:solidFill>
              <a:latin typeface="Bookman Old Style" panose="02050604050505020204" pitchFamily="18" charset="0"/>
            </a:endParaRPr>
          </a:p>
          <a:p>
            <a:pPr algn="r" eaLnBrk="1" fontAlgn="auto" hangingPunct="1">
              <a:spcAft>
                <a:spcPts val="0"/>
              </a:spcAft>
              <a:buFont typeface="Arial" panose="020B0604020202020204" pitchFamily="34" charset="0"/>
              <a:buNone/>
              <a:defRPr/>
            </a:pPr>
            <a:r>
              <a:rPr lang="en-IN" altLang="en-US" sz="2000" b="1" dirty="0" err="1">
                <a:solidFill>
                  <a:schemeClr val="tx2">
                    <a:lumMod val="50000"/>
                  </a:schemeClr>
                </a:solidFill>
                <a:latin typeface="Bookman Old Style" panose="02050604050505020204" pitchFamily="18" charset="0"/>
              </a:rPr>
              <a:t>B.Rohan</a:t>
            </a:r>
            <a:r>
              <a:rPr lang="en-IN" altLang="en-US" sz="2000" b="1" dirty="0">
                <a:solidFill>
                  <a:schemeClr val="tx2">
                    <a:lumMod val="50000"/>
                  </a:schemeClr>
                </a:solidFill>
                <a:latin typeface="Bookman Old Style" panose="02050604050505020204" pitchFamily="18" charset="0"/>
              </a:rPr>
              <a:t> Kumar : 17211A1212</a:t>
            </a:r>
            <a:endParaRPr lang="en-US" sz="2000" b="1" dirty="0">
              <a:solidFill>
                <a:schemeClr val="tx2">
                  <a:lumMod val="50000"/>
                </a:schemeClr>
              </a:solidFill>
              <a:latin typeface="Bookman Old Style" panose="02050604050505020204" pitchFamily="18" charset="0"/>
            </a:endParaRPr>
          </a:p>
          <a:p>
            <a:pPr algn="r" eaLnBrk="1" fontAlgn="auto" hangingPunct="1">
              <a:spcAft>
                <a:spcPts val="0"/>
              </a:spcAft>
              <a:buFont typeface="Arial" panose="020B0604020202020204" pitchFamily="34" charset="0"/>
              <a:buNone/>
              <a:defRPr/>
            </a:pPr>
            <a:r>
              <a:rPr lang="en-US" sz="2000" b="1" dirty="0" err="1">
                <a:solidFill>
                  <a:schemeClr val="tx2">
                    <a:lumMod val="50000"/>
                  </a:schemeClr>
                </a:solidFill>
                <a:latin typeface="Bookman Old Style" panose="02050604050505020204" pitchFamily="18" charset="0"/>
              </a:rPr>
              <a:t>D.Sai</a:t>
            </a:r>
            <a:r>
              <a:rPr lang="en-US" sz="2000" b="1" dirty="0">
                <a:solidFill>
                  <a:schemeClr val="tx2">
                    <a:lumMod val="50000"/>
                  </a:schemeClr>
                </a:solidFill>
                <a:latin typeface="Bookman Old Style" panose="02050604050505020204" pitchFamily="18" charset="0"/>
              </a:rPr>
              <a:t> Bhargav : 17211A1220</a:t>
            </a:r>
          </a:p>
          <a:p>
            <a:pPr algn="r" eaLnBrk="1" fontAlgn="auto" hangingPunct="1">
              <a:spcAft>
                <a:spcPts val="0"/>
              </a:spcAft>
              <a:buFont typeface="Arial" panose="020B0604020202020204" pitchFamily="34" charset="0"/>
              <a:buNone/>
              <a:defRPr/>
            </a:pPr>
            <a:r>
              <a:rPr lang="en-IN" altLang="en-US" sz="2000" b="1" dirty="0" err="1">
                <a:solidFill>
                  <a:schemeClr val="tx2">
                    <a:lumMod val="50000"/>
                  </a:schemeClr>
                </a:solidFill>
                <a:latin typeface="Bookman Old Style" panose="02050604050505020204" pitchFamily="18" charset="0"/>
              </a:rPr>
              <a:t>K.Sai</a:t>
            </a:r>
            <a:r>
              <a:rPr lang="en-IN" altLang="en-US" sz="2000" b="1" dirty="0">
                <a:solidFill>
                  <a:schemeClr val="tx2">
                    <a:lumMod val="50000"/>
                  </a:schemeClr>
                </a:solidFill>
                <a:latin typeface="Bookman Old Style" panose="02050604050505020204" pitchFamily="18" charset="0"/>
              </a:rPr>
              <a:t> Teja : 17211A1238</a:t>
            </a:r>
            <a:r>
              <a:rPr lang="en-US" sz="2000" b="1" dirty="0">
                <a:solidFill>
                  <a:schemeClr val="tx2">
                    <a:lumMod val="50000"/>
                  </a:schemeClr>
                </a:solidFill>
                <a:latin typeface="Bookman Old Style" panose="02050604050505020204" pitchFamily="18" charset="0"/>
              </a:rPr>
              <a:t>  </a:t>
            </a:r>
          </a:p>
        </p:txBody>
      </p:sp>
      <p:sp>
        <p:nvSpPr>
          <p:cNvPr id="8" name="TextBox 7"/>
          <p:cNvSpPr txBox="1"/>
          <p:nvPr/>
        </p:nvSpPr>
        <p:spPr>
          <a:xfrm>
            <a:off x="0" y="3867150"/>
            <a:ext cx="9144000" cy="400050"/>
          </a:xfrm>
          <a:prstGeom prst="rect">
            <a:avLst/>
          </a:prstGeom>
        </p:spPr>
        <p:style>
          <a:lnRef idx="0">
            <a:schemeClr val="accent5"/>
          </a:lnRef>
          <a:fillRef idx="3">
            <a:schemeClr val="accent5"/>
          </a:fillRef>
          <a:effectRef idx="3">
            <a:schemeClr val="accent5"/>
          </a:effectRef>
          <a:fontRef idx="minor">
            <a:schemeClr val="lt1"/>
          </a:fontRef>
        </p:style>
        <p:txBody>
          <a:bodyPr>
            <a:spAutoFit/>
          </a:bodyPr>
          <a:lstStyle/>
          <a:p>
            <a:pPr algn="ctr" fontAlgn="auto">
              <a:spcBef>
                <a:spcPts val="0"/>
              </a:spcBef>
              <a:spcAft>
                <a:spcPts val="0"/>
              </a:spcAft>
              <a:defRPr/>
            </a:pPr>
            <a:r>
              <a:rPr lang="en-US" sz="2000" b="1" dirty="0">
                <a:solidFill>
                  <a:schemeClr val="tx2">
                    <a:lumMod val="50000"/>
                  </a:schemeClr>
                </a:solidFill>
                <a:latin typeface="Bookman Old Style" panose="02050604050505020204" pitchFamily="18" charset="0"/>
                <a:cs typeface="Times New Roman" panose="02020603050405020304" pitchFamily="18" charset="0"/>
              </a:rPr>
              <a:t>Under the Guidance of </a:t>
            </a:r>
          </a:p>
        </p:txBody>
      </p:sp>
      <p:sp>
        <p:nvSpPr>
          <p:cNvPr id="4" name="Rounded Rectangle 3"/>
          <p:cNvSpPr/>
          <p:nvPr/>
        </p:nvSpPr>
        <p:spPr>
          <a:xfrm>
            <a:off x="609600" y="1905000"/>
            <a:ext cx="8001000" cy="1752600"/>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chor="ctr"/>
          <a:lstStyle/>
          <a:p>
            <a:pPr algn="ctr">
              <a:defRPr/>
            </a:pPr>
            <a:endParaRPr lang="en-US">
              <a:latin typeface="Bookman Old Style" panose="02050604050505020204" pitchFamily="18" charset="0"/>
            </a:endParaRPr>
          </a:p>
        </p:txBody>
      </p:sp>
      <p:sp>
        <p:nvSpPr>
          <p:cNvPr id="2054" name="Title 6"/>
          <p:cNvSpPr>
            <a:spLocks noGrp="1"/>
          </p:cNvSpPr>
          <p:nvPr>
            <p:ph type="ctrTitle"/>
          </p:nvPr>
        </p:nvSpPr>
        <p:spPr>
          <a:xfrm>
            <a:off x="685800" y="2035175"/>
            <a:ext cx="7772400" cy="1470025"/>
          </a:xfrm>
        </p:spPr>
        <p:txBody>
          <a:bodyPr/>
          <a:lstStyle/>
          <a:p>
            <a:pPr eaLnBrk="1" hangingPunct="1"/>
            <a:r>
              <a:rPr lang="en-US" altLang="en-US" sz="3800" b="1" dirty="0">
                <a:solidFill>
                  <a:schemeClr val="bg1"/>
                </a:solidFill>
                <a:latin typeface="Bookman Old Style" panose="02050604050505020204" pitchFamily="18" charset="0"/>
                <a:cs typeface="Arial" panose="020B0604020202020204" pitchFamily="34" charset="0"/>
              </a:rPr>
              <a:t>Body Stress Detection Using Machine Learning Techniques</a:t>
            </a:r>
            <a:endParaRPr lang="en-IN" altLang="en-US" sz="3800" b="1" dirty="0">
              <a:solidFill>
                <a:schemeClr val="bg1"/>
              </a:solidFill>
              <a:latin typeface="Bookman Old Style" panose="02050604050505020204" pitchFamily="18" charset="0"/>
              <a:cs typeface="Arial" panose="020B0604020202020204" pitchFamily="34" charset="0"/>
            </a:endParaRPr>
          </a:p>
        </p:txBody>
      </p:sp>
      <p:sp>
        <p:nvSpPr>
          <p:cNvPr id="10" name="Rectangle 9"/>
          <p:cNvSpPr/>
          <p:nvPr/>
        </p:nvSpPr>
        <p:spPr>
          <a:xfrm>
            <a:off x="4800600" y="0"/>
            <a:ext cx="4343400" cy="1570038"/>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endParaRPr lang="en-US" dirty="0">
              <a:latin typeface="Bookman Old Style" panose="02050604050505020204" pitchFamily="18" charset="0"/>
            </a:endParaRPr>
          </a:p>
        </p:txBody>
      </p:sp>
      <p:sp>
        <p:nvSpPr>
          <p:cNvPr id="12" name="Rectangle 11"/>
          <p:cNvSpPr/>
          <p:nvPr/>
        </p:nvSpPr>
        <p:spPr>
          <a:xfrm>
            <a:off x="0" y="0"/>
            <a:ext cx="4795838" cy="1570038"/>
          </a:xfrm>
          <a:prstGeom prst="rect">
            <a:avLst/>
          </a:prstGeom>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en-US">
              <a:latin typeface="Bookman Old Style" panose="02050604050505020204" pitchFamily="18" charset="0"/>
            </a:endParaRPr>
          </a:p>
        </p:txBody>
      </p:sp>
      <p:sp>
        <p:nvSpPr>
          <p:cNvPr id="14" name="TextBox 13"/>
          <p:cNvSpPr txBox="1"/>
          <p:nvPr/>
        </p:nvSpPr>
        <p:spPr>
          <a:xfrm>
            <a:off x="-1" y="4267200"/>
            <a:ext cx="9144000" cy="1014730"/>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gn="ctr" fontAlgn="auto">
              <a:spcBef>
                <a:spcPts val="0"/>
              </a:spcBef>
              <a:spcAft>
                <a:spcPts val="0"/>
              </a:spcAft>
              <a:defRPr/>
            </a:pPr>
            <a:r>
              <a:rPr lang="en-IN" sz="2000" b="1" dirty="0">
                <a:solidFill>
                  <a:schemeClr val="tx2">
                    <a:lumMod val="50000"/>
                  </a:schemeClr>
                </a:solidFill>
                <a:latin typeface="Bookman Old Style" panose="02050604050505020204" pitchFamily="18" charset="0"/>
                <a:cs typeface="Times New Roman" panose="02020603050405020304" pitchFamily="18" charset="0"/>
              </a:rPr>
              <a:t>Aarthi </a:t>
            </a:r>
            <a:r>
              <a:rPr lang="en-IN" sz="2000" b="1" dirty="0" err="1">
                <a:solidFill>
                  <a:schemeClr val="tx2">
                    <a:lumMod val="50000"/>
                  </a:schemeClr>
                </a:solidFill>
                <a:latin typeface="Bookman Old Style" panose="02050604050505020204" pitchFamily="18" charset="0"/>
                <a:cs typeface="Times New Roman" panose="02020603050405020304" pitchFamily="18" charset="0"/>
              </a:rPr>
              <a:t>Priya.R</a:t>
            </a:r>
            <a:r>
              <a:rPr lang="en-US" sz="2000" b="1" dirty="0">
                <a:solidFill>
                  <a:schemeClr val="tx2">
                    <a:lumMod val="50000"/>
                  </a:schemeClr>
                </a:solidFill>
                <a:latin typeface="Bookman Old Style" panose="02050604050505020204" pitchFamily="18" charset="0"/>
                <a:cs typeface="Times New Roman" panose="02020603050405020304" pitchFamily="18" charset="0"/>
              </a:rPr>
              <a:t>, Asst Prof</a:t>
            </a:r>
          </a:p>
          <a:p>
            <a:pPr algn="ctr" fontAlgn="auto">
              <a:spcBef>
                <a:spcPts val="0"/>
              </a:spcBef>
              <a:spcAft>
                <a:spcPts val="0"/>
              </a:spcAft>
              <a:defRPr/>
            </a:pPr>
            <a:r>
              <a:rPr lang="en-US" sz="2000" b="1" dirty="0">
                <a:solidFill>
                  <a:srgbClr val="002060"/>
                </a:solidFill>
                <a:latin typeface="Bookman Old Style" panose="02050604050505020204" pitchFamily="18" charset="0"/>
                <a:cs typeface="Arial" panose="020B0604020202020204" pitchFamily="34" charset="0"/>
              </a:rPr>
              <a:t>Department of Information Technology</a:t>
            </a:r>
          </a:p>
          <a:p>
            <a:pPr algn="ctr" fontAlgn="auto">
              <a:spcBef>
                <a:spcPts val="0"/>
              </a:spcBef>
              <a:spcAft>
                <a:spcPts val="0"/>
              </a:spcAft>
              <a:defRPr/>
            </a:pPr>
            <a:r>
              <a:rPr lang="en-US" sz="2000" b="1" dirty="0">
                <a:solidFill>
                  <a:srgbClr val="002060"/>
                </a:solidFill>
                <a:latin typeface="Bookman Old Style" panose="02050604050505020204" pitchFamily="18" charset="0"/>
                <a:cs typeface="Arial" panose="020B0604020202020204" pitchFamily="34" charset="0"/>
              </a:rPr>
              <a:t>B V </a:t>
            </a:r>
            <a:r>
              <a:rPr lang="en-US" sz="2000" b="1" dirty="0" err="1">
                <a:solidFill>
                  <a:srgbClr val="002060"/>
                </a:solidFill>
                <a:latin typeface="Bookman Old Style" panose="02050604050505020204" pitchFamily="18" charset="0"/>
                <a:cs typeface="Arial" panose="020B0604020202020204" pitchFamily="34" charset="0"/>
              </a:rPr>
              <a:t>Raju</a:t>
            </a:r>
            <a:r>
              <a:rPr lang="en-US" sz="2000" b="1" dirty="0">
                <a:solidFill>
                  <a:srgbClr val="002060"/>
                </a:solidFill>
                <a:latin typeface="Bookman Old Style" panose="02050604050505020204" pitchFamily="18" charset="0"/>
                <a:cs typeface="Arial" panose="020B0604020202020204" pitchFamily="34" charset="0"/>
              </a:rPr>
              <a:t> Institute of Technology, </a:t>
            </a:r>
            <a:r>
              <a:rPr lang="en-US" sz="2000" b="1" dirty="0" err="1">
                <a:solidFill>
                  <a:srgbClr val="002060"/>
                </a:solidFill>
                <a:latin typeface="Bookman Old Style" panose="02050604050505020204" pitchFamily="18" charset="0"/>
                <a:cs typeface="Arial" panose="020B0604020202020204" pitchFamily="34" charset="0"/>
              </a:rPr>
              <a:t>Narsapur</a:t>
            </a:r>
            <a:r>
              <a:rPr lang="en-US" sz="2000" b="1" dirty="0">
                <a:solidFill>
                  <a:srgbClr val="002060"/>
                </a:solidFill>
                <a:latin typeface="Bookman Old Style" panose="02050604050505020204" pitchFamily="18" charset="0"/>
                <a:cs typeface="Arial" panose="020B0604020202020204" pitchFamily="34" charset="0"/>
              </a:rPr>
              <a:t> </a:t>
            </a:r>
            <a:endParaRPr lang="en-US" sz="2000" b="1" dirty="0">
              <a:solidFill>
                <a:srgbClr val="002060"/>
              </a:solidFill>
              <a:latin typeface="Bookman Old Style" panose="02050604050505020204" pitchFamily="18" charset="0"/>
              <a:cs typeface="Times New Roman" panose="02020603050405020304" pitchFamily="18" charset="0"/>
            </a:endParaRPr>
          </a:p>
        </p:txBody>
      </p:sp>
      <p:pic>
        <p:nvPicPr>
          <p:cNvPr id="2063" name="Picture 15" descr="http://vishnu.edu.in/uploadnews/logo.jpg"/>
          <p:cNvPicPr>
            <a:picLocks noChangeAspect="1" noChangeArrowheads="1"/>
          </p:cNvPicPr>
          <p:nvPr/>
        </p:nvPicPr>
        <p:blipFill>
          <a:blip r:embed="rId2" cstate="print"/>
          <a:srcRect/>
          <a:stretch>
            <a:fillRect/>
          </a:stretch>
        </p:blipFill>
        <p:spPr bwMode="auto">
          <a:xfrm>
            <a:off x="7534386" y="0"/>
            <a:ext cx="1609613" cy="16002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Bookman Old Style" panose="02050604050505020204" pitchFamily="18" charset="0"/>
              <a:cs typeface="Times New Roman" panose="02020603050405020304" pitchFamily="18" charset="0"/>
            </a:endParaRPr>
          </a:p>
        </p:txBody>
      </p:sp>
      <p:sp>
        <p:nvSpPr>
          <p:cNvPr id="10" name="Rectangle 9"/>
          <p:cNvSpPr/>
          <p:nvPr/>
        </p:nvSpPr>
        <p:spPr>
          <a:xfrm>
            <a:off x="0" y="-1"/>
            <a:ext cx="4795838" cy="2072185"/>
          </a:xfrm>
          <a:prstGeom prst="rect">
            <a:avLst/>
          </a:prstGeom>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en-US">
              <a:latin typeface="Bookman Old Style" panose="02050604050505020204" pitchFamily="18" charset="0"/>
            </a:endParaRPr>
          </a:p>
        </p:txBody>
      </p:sp>
      <p:sp>
        <p:nvSpPr>
          <p:cNvPr id="8" name="TextBox 7"/>
          <p:cNvSpPr txBox="1"/>
          <p:nvPr/>
        </p:nvSpPr>
        <p:spPr>
          <a:xfrm>
            <a:off x="41032" y="914400"/>
            <a:ext cx="4795838" cy="521970"/>
          </a:xfrm>
          <a:prstGeom prst="rect">
            <a:avLst/>
          </a:prstGeom>
          <a:noFill/>
        </p:spPr>
        <p:txBody>
          <a:bodyPr>
            <a:spAutoFit/>
          </a:bodyPr>
          <a:lstStyle/>
          <a:p>
            <a:pPr fontAlgn="auto">
              <a:spcBef>
                <a:spcPts val="0"/>
              </a:spcBef>
              <a:spcAft>
                <a:spcPts val="0"/>
              </a:spcAft>
              <a:defRPr/>
            </a:pPr>
            <a:r>
              <a:rPr lang="en-US" altLang="en-GB" sz="2800" b="1" dirty="0">
                <a:solidFill>
                  <a:schemeClr val="tx2">
                    <a:lumMod val="75000"/>
                  </a:schemeClr>
                </a:solidFill>
                <a:latin typeface="Bookman Old Style" panose="02050604050505020204" pitchFamily="18" charset="0"/>
                <a:cs typeface="Times New Roman" panose="02020603050405020304" pitchFamily="18" charset="0"/>
              </a:rPr>
              <a:t>M</a:t>
            </a:r>
            <a:r>
              <a:rPr lang="en-IN" altLang="en-GB" sz="2800" b="1" dirty="0" err="1">
                <a:solidFill>
                  <a:schemeClr val="tx2">
                    <a:lumMod val="75000"/>
                  </a:schemeClr>
                </a:solidFill>
                <a:latin typeface="Bookman Old Style" panose="02050604050505020204" pitchFamily="18" charset="0"/>
                <a:cs typeface="Times New Roman" panose="02020603050405020304" pitchFamily="18" charset="0"/>
              </a:rPr>
              <a:t>odules</a:t>
            </a:r>
            <a:endParaRPr lang="en-IN" altLang="en-GB" sz="2800" b="1" dirty="0">
              <a:solidFill>
                <a:schemeClr val="tx2">
                  <a:lumMod val="75000"/>
                </a:schemeClr>
              </a:solidFill>
              <a:latin typeface="Bookman Old Style" panose="02050604050505020204" pitchFamily="18" charset="0"/>
              <a:cs typeface="Times New Roman" panose="02020603050405020304" pitchFamily="18" charset="0"/>
            </a:endParaRPr>
          </a:p>
        </p:txBody>
      </p:sp>
      <p:sp>
        <p:nvSpPr>
          <p:cNvPr id="4103" name="TextBox 2"/>
          <p:cNvSpPr txBox="1">
            <a:spLocks noChangeArrowheads="1"/>
          </p:cNvSpPr>
          <p:nvPr/>
        </p:nvSpPr>
        <p:spPr bwMode="auto">
          <a:xfrm>
            <a:off x="14288" y="6553200"/>
            <a:ext cx="716863" cy="338554"/>
          </a:xfrm>
          <a:prstGeom prst="rect">
            <a:avLst/>
          </a:prstGeom>
          <a:noFill/>
          <a:ln w="9525">
            <a:noFill/>
            <a:miter lim="800000"/>
          </a:ln>
        </p:spPr>
        <p:txBody>
          <a:bodyPr wrap="none">
            <a:spAutoFit/>
          </a:bodyPr>
          <a:lstStyle/>
          <a:p>
            <a:r>
              <a:rPr lang="en-US" sz="1600" b="1">
                <a:solidFill>
                  <a:schemeClr val="bg1"/>
                </a:solidFill>
                <a:latin typeface="Bookman Old Style" panose="02050604050505020204" pitchFamily="18" charset="0"/>
                <a:cs typeface="Times New Roman" panose="02020603050405020304" pitchFamily="18" charset="0"/>
              </a:rPr>
              <a:t>2/10</a:t>
            </a:r>
          </a:p>
        </p:txBody>
      </p:sp>
      <p:sp>
        <p:nvSpPr>
          <p:cNvPr id="4104" name="TextBox 4"/>
          <p:cNvSpPr txBox="1">
            <a:spLocks noChangeArrowheads="1"/>
          </p:cNvSpPr>
          <p:nvPr/>
        </p:nvSpPr>
        <p:spPr bwMode="auto">
          <a:xfrm>
            <a:off x="-41032" y="1981418"/>
            <a:ext cx="9185031" cy="3885982"/>
          </a:xfrm>
          <a:prstGeom prst="rect">
            <a:avLst/>
          </a:prstGeom>
          <a:noFill/>
          <a:ln w="9525">
            <a:noFill/>
            <a:miter lim="800000"/>
          </a:ln>
        </p:spPr>
        <p:txBody>
          <a:bodyPr wrap="square">
            <a:spAutoFit/>
          </a:bodyPr>
          <a:lstStyle/>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14288" y="2010771"/>
            <a:ext cx="9124950" cy="4466230"/>
          </a:xfrm>
        </p:spPr>
        <p:txBody>
          <a:bodyPr/>
          <a:lstStyle/>
          <a:p>
            <a:pPr algn="just"/>
            <a:endParaRPr lang="en-IN" sz="2000" b="1" dirty="0">
              <a:effectLst/>
              <a:latin typeface="Book Antiqua" panose="02040602050305030304" pitchFamily="18" charset="0"/>
              <a:ea typeface="Times New Roman" panose="02020603050405020304" pitchFamily="18" charset="0"/>
            </a:endParaRPr>
          </a:p>
          <a:p>
            <a:pPr algn="just"/>
            <a:r>
              <a:rPr lang="en-IN" sz="2000" b="1" dirty="0">
                <a:effectLst/>
                <a:latin typeface="Book Antiqua" panose="02040602050305030304" pitchFamily="18" charset="0"/>
                <a:ea typeface="Times New Roman" panose="02020603050405020304" pitchFamily="18" charset="0"/>
              </a:rPr>
              <a:t>Data collection:</a:t>
            </a:r>
            <a:r>
              <a:rPr lang="en-IN" sz="2000" b="1" dirty="0">
                <a:latin typeface="Book Antiqua" panose="02040602050305030304" pitchFamily="18" charset="0"/>
                <a:ea typeface="Times New Roman" panose="02020603050405020304" pitchFamily="18" charset="0"/>
              </a:rPr>
              <a:t> </a:t>
            </a:r>
            <a:r>
              <a:rPr lang="en-IN" sz="2000" dirty="0">
                <a:latin typeface="Book Antiqua" panose="02040602050305030304" pitchFamily="18" charset="0"/>
              </a:rPr>
              <a:t>Gathering the data set</a:t>
            </a:r>
            <a:r>
              <a:rPr lang="en-US" sz="2000" dirty="0">
                <a:effectLst/>
                <a:latin typeface="Book Antiqua" panose="02040602050305030304" pitchFamily="18" charset="0"/>
                <a:ea typeface="Times New Roman" panose="02020603050405020304" pitchFamily="18" charset="0"/>
              </a:rPr>
              <a:t> in an excel sheet with five features age, gender, temperature, heartbeat, and this data is applied for machine learning, and a model is created.</a:t>
            </a:r>
            <a:endParaRPr lang="en-IN" sz="2000" dirty="0">
              <a:effectLst/>
              <a:latin typeface="Book Antiqua" panose="02040602050305030304" pitchFamily="18" charset="0"/>
              <a:ea typeface="Times New Roman" panose="02020603050405020304" pitchFamily="18" charset="0"/>
            </a:endParaRPr>
          </a:p>
          <a:p>
            <a:pPr algn="just"/>
            <a:r>
              <a:rPr lang="en-IN" sz="2000" b="1" dirty="0">
                <a:effectLst/>
                <a:latin typeface="Book Antiqua" panose="02040602050305030304" pitchFamily="18" charset="0"/>
                <a:ea typeface="Times New Roman" panose="02020603050405020304" pitchFamily="18" charset="0"/>
              </a:rPr>
              <a:t>Data pre-processing:</a:t>
            </a:r>
            <a:r>
              <a:rPr lang="en-US" sz="2000" dirty="0">
                <a:effectLst/>
                <a:latin typeface="Book Antiqua" panose="02040602050305030304" pitchFamily="18" charset="0"/>
                <a:ea typeface="Times New Roman" panose="02020603050405020304" pitchFamily="18" charset="0"/>
              </a:rPr>
              <a:t>Data is preprocessing by standard scalar function and new features and labels are generated.</a:t>
            </a:r>
            <a:r>
              <a:rPr lang="en-US" sz="2000" b="1" dirty="0">
                <a:effectLst/>
                <a:latin typeface="Book Antiqua" panose="02040602050305030304" pitchFamily="18" charset="0"/>
                <a:ea typeface="Times New Roman" panose="02020603050405020304" pitchFamily="18" charset="0"/>
              </a:rPr>
              <a:t> </a:t>
            </a:r>
          </a:p>
          <a:p>
            <a:pPr algn="just"/>
            <a:r>
              <a:rPr lang="en-IN" sz="2000" b="1" dirty="0">
                <a:latin typeface="Book Antiqua" panose="02040602050305030304" pitchFamily="18" charset="0"/>
                <a:ea typeface="Times New Roman" panose="02020603050405020304" pitchFamily="18" charset="0"/>
              </a:rPr>
              <a:t>Training and Testing</a:t>
            </a:r>
            <a:r>
              <a:rPr lang="en-IN" sz="2000" b="1" dirty="0">
                <a:effectLst/>
                <a:latin typeface="Book Antiqua" panose="02040602050305030304" pitchFamily="18" charset="0"/>
                <a:ea typeface="Times New Roman" panose="02020603050405020304" pitchFamily="18" charset="0"/>
              </a:rPr>
              <a:t>:</a:t>
            </a:r>
            <a:r>
              <a:rPr lang="en-IN" sz="2000" b="1" dirty="0">
                <a:latin typeface="Book Antiqua" panose="02040602050305030304" pitchFamily="18" charset="0"/>
                <a:ea typeface="Times New Roman" panose="02020603050405020304" pitchFamily="18" charset="0"/>
              </a:rPr>
              <a:t> </a:t>
            </a:r>
            <a:r>
              <a:rPr lang="en-US" sz="2000" dirty="0">
                <a:effectLst/>
                <a:latin typeface="Book Antiqua" panose="02040602050305030304" pitchFamily="18" charset="0"/>
                <a:ea typeface="Times New Roman" panose="02020603050405020304" pitchFamily="18" charset="0"/>
              </a:rPr>
              <a:t>In this stage, data is sent to the testing and training function and divided into four parts x test train, and y test train. </a:t>
            </a:r>
          </a:p>
          <a:p>
            <a:pPr algn="just"/>
            <a:r>
              <a:rPr lang="en-IN" sz="2000" b="1" dirty="0">
                <a:effectLst/>
                <a:latin typeface="Book Antiqua" panose="02040602050305030304" pitchFamily="18" charset="0"/>
                <a:ea typeface="Times New Roman" panose="02020603050405020304" pitchFamily="18" charset="0"/>
              </a:rPr>
              <a:t>Predict data:</a:t>
            </a:r>
            <a:r>
              <a:rPr lang="en-IN" sz="2000" b="1" dirty="0">
                <a:latin typeface="Book Antiqua" panose="02040602050305030304" pitchFamily="18" charset="0"/>
                <a:ea typeface="Times New Roman" panose="02020603050405020304" pitchFamily="18" charset="0"/>
              </a:rPr>
              <a:t> </a:t>
            </a:r>
            <a:r>
              <a:rPr lang="en-US" sz="2000" dirty="0">
                <a:latin typeface="Book Antiqua" panose="02040602050305030304" pitchFamily="18" charset="0"/>
                <a:ea typeface="Times New Roman" panose="02020603050405020304" pitchFamily="18" charset="0"/>
              </a:rPr>
              <a:t>N</a:t>
            </a:r>
            <a:r>
              <a:rPr lang="en-US" sz="2000" dirty="0">
                <a:effectLst/>
                <a:latin typeface="Book Antiqua" panose="02040602050305030304" pitchFamily="18" charset="0"/>
                <a:ea typeface="Times New Roman" panose="02020603050405020304" pitchFamily="18" charset="0"/>
              </a:rPr>
              <a:t>ew data is taken as input and trained models are loaded using pickle and then values are preprocessed and passed to predict function to find out a result which is shown on the application.</a:t>
            </a:r>
            <a:endParaRPr lang="en-IN" sz="2000" dirty="0">
              <a:effectLst/>
              <a:latin typeface="Book Antiqua" panose="02040602050305030304" pitchFamily="18" charset="0"/>
              <a:ea typeface="Times New Roman" panose="02020603050405020304" pitchFamily="18" charset="0"/>
            </a:endParaRPr>
          </a:p>
          <a:p>
            <a:pPr algn="just"/>
            <a:endParaRPr lang="en-IN" sz="2000" dirty="0">
              <a:effectLst/>
              <a:latin typeface="Book Antiqua" panose="02040602050305030304" pitchFamily="18" charset="0"/>
              <a:ea typeface="Times New Roman" panose="02020603050405020304" pitchFamily="18" charset="0"/>
            </a:endParaRPr>
          </a:p>
          <a:p>
            <a:pPr marL="0" indent="0">
              <a:buFont typeface="Arial" panose="020B0604020202020204" pitchFamily="34" charset="0"/>
              <a:buNone/>
            </a:pPr>
            <a:endParaRPr lang="en-US" sz="2000" dirty="0">
              <a:latin typeface="Bookman Old Style" panose="02050604050505020204" pitchFamily="18" charset="0"/>
            </a:endParaRPr>
          </a:p>
        </p:txBody>
      </p:sp>
      <p:sp>
        <p:nvSpPr>
          <p:cNvPr id="13" name="Rectangle 12"/>
          <p:cNvSpPr/>
          <p:nvPr/>
        </p:nvSpPr>
        <p:spPr>
          <a:xfrm>
            <a:off x="4795838" y="-14785"/>
            <a:ext cx="4343400" cy="2086969"/>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Software/Hardware Requirements</a:t>
            </a:r>
            <a:endParaRPr lang="en-US" b="1"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IN" altLang="en-US" dirty="0">
                <a:solidFill>
                  <a:schemeClr val="tx1">
                    <a:lumMod val="95000"/>
                    <a:lumOff val="5000"/>
                  </a:schemeClr>
                </a:solidFill>
                <a:latin typeface="Bookman Old Style" panose="02050604050505020204" pitchFamily="18" charset="0"/>
              </a:rPr>
              <a:t>Algorithm</a:t>
            </a:r>
          </a:p>
          <a:p>
            <a:pPr fontAlgn="auto">
              <a:spcBef>
                <a:spcPts val="0"/>
              </a:spcBef>
              <a:spcAft>
                <a:spcPts val="0"/>
              </a:spcAft>
              <a:defRPr/>
            </a:pPr>
            <a:r>
              <a:rPr lang="en-IN" b="1" dirty="0">
                <a:solidFill>
                  <a:schemeClr val="tx1">
                    <a:lumMod val="95000"/>
                    <a:lumOff val="5000"/>
                  </a:schemeClr>
                </a:solidFill>
                <a:latin typeface="Bookman Old Style" panose="02050604050505020204" pitchFamily="18" charset="0"/>
              </a:rPr>
              <a:t>Modules</a:t>
            </a:r>
            <a:endParaRPr lang="en-US" b="1"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References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Bookman Old Style" panose="02050604050505020204" pitchFamily="18" charset="0"/>
              <a:cs typeface="Times New Roman" panose="02020603050405020304" pitchFamily="18" charset="0"/>
            </a:endParaRPr>
          </a:p>
        </p:txBody>
      </p:sp>
      <p:sp>
        <p:nvSpPr>
          <p:cNvPr id="10" name="Rectangle 9"/>
          <p:cNvSpPr/>
          <p:nvPr/>
        </p:nvSpPr>
        <p:spPr>
          <a:xfrm>
            <a:off x="0" y="-1"/>
            <a:ext cx="4795838" cy="2072185"/>
          </a:xfrm>
          <a:prstGeom prst="rect">
            <a:avLst/>
          </a:prstGeom>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en-US">
              <a:latin typeface="Bookman Old Style" panose="02050604050505020204" pitchFamily="18" charset="0"/>
            </a:endParaRPr>
          </a:p>
        </p:txBody>
      </p:sp>
      <p:sp>
        <p:nvSpPr>
          <p:cNvPr id="8" name="TextBox 7"/>
          <p:cNvSpPr txBox="1"/>
          <p:nvPr/>
        </p:nvSpPr>
        <p:spPr>
          <a:xfrm>
            <a:off x="41032" y="914400"/>
            <a:ext cx="4795838" cy="521970"/>
          </a:xfrm>
          <a:prstGeom prst="rect">
            <a:avLst/>
          </a:prstGeom>
          <a:noFill/>
        </p:spPr>
        <p:txBody>
          <a:bodyPr>
            <a:spAutoFit/>
          </a:bodyPr>
          <a:lstStyle/>
          <a:p>
            <a:pPr fontAlgn="auto">
              <a:spcBef>
                <a:spcPts val="0"/>
              </a:spcBef>
              <a:spcAft>
                <a:spcPts val="0"/>
              </a:spcAft>
              <a:defRPr/>
            </a:pPr>
            <a:r>
              <a:rPr lang="en-US" altLang="en-GB" sz="2800" b="1" dirty="0">
                <a:solidFill>
                  <a:schemeClr val="tx2">
                    <a:lumMod val="75000"/>
                  </a:schemeClr>
                </a:solidFill>
                <a:latin typeface="Bookman Old Style" panose="02050604050505020204" pitchFamily="18" charset="0"/>
                <a:cs typeface="Times New Roman" panose="02020603050405020304" pitchFamily="18" charset="0"/>
              </a:rPr>
              <a:t>Architecture </a:t>
            </a:r>
            <a:endParaRPr lang="en-IN" altLang="en-GB" sz="2800" b="1" dirty="0">
              <a:solidFill>
                <a:schemeClr val="tx2">
                  <a:lumMod val="75000"/>
                </a:schemeClr>
              </a:solidFill>
              <a:latin typeface="Bookman Old Style" panose="02050604050505020204" pitchFamily="18" charset="0"/>
              <a:cs typeface="Times New Roman" panose="02020603050405020304" pitchFamily="18" charset="0"/>
            </a:endParaRPr>
          </a:p>
        </p:txBody>
      </p:sp>
      <p:sp>
        <p:nvSpPr>
          <p:cNvPr id="4103" name="TextBox 2"/>
          <p:cNvSpPr txBox="1">
            <a:spLocks noChangeArrowheads="1"/>
          </p:cNvSpPr>
          <p:nvPr/>
        </p:nvSpPr>
        <p:spPr bwMode="auto">
          <a:xfrm>
            <a:off x="14288" y="6553200"/>
            <a:ext cx="716863" cy="338554"/>
          </a:xfrm>
          <a:prstGeom prst="rect">
            <a:avLst/>
          </a:prstGeom>
          <a:noFill/>
          <a:ln w="9525">
            <a:noFill/>
            <a:miter lim="800000"/>
          </a:ln>
        </p:spPr>
        <p:txBody>
          <a:bodyPr wrap="none">
            <a:spAutoFit/>
          </a:bodyPr>
          <a:lstStyle/>
          <a:p>
            <a:r>
              <a:rPr lang="en-US" sz="1600" b="1">
                <a:solidFill>
                  <a:schemeClr val="bg1"/>
                </a:solidFill>
                <a:latin typeface="Bookman Old Style" panose="02050604050505020204" pitchFamily="18" charset="0"/>
                <a:cs typeface="Times New Roman" panose="02020603050405020304" pitchFamily="18" charset="0"/>
              </a:rPr>
              <a:t>2/10</a:t>
            </a:r>
          </a:p>
        </p:txBody>
      </p:sp>
      <p:sp>
        <p:nvSpPr>
          <p:cNvPr id="4104" name="TextBox 4"/>
          <p:cNvSpPr txBox="1">
            <a:spLocks noChangeArrowheads="1"/>
          </p:cNvSpPr>
          <p:nvPr/>
        </p:nvSpPr>
        <p:spPr bwMode="auto">
          <a:xfrm>
            <a:off x="-41032" y="1981418"/>
            <a:ext cx="9185031" cy="3885982"/>
          </a:xfrm>
          <a:prstGeom prst="rect">
            <a:avLst/>
          </a:prstGeom>
          <a:noFill/>
          <a:ln w="9525">
            <a:noFill/>
            <a:miter lim="800000"/>
          </a:ln>
        </p:spPr>
        <p:txBody>
          <a:bodyPr wrap="square">
            <a:spAutoFit/>
          </a:bodyPr>
          <a:lstStyle/>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14288" y="2010771"/>
            <a:ext cx="9124950" cy="4466230"/>
          </a:xfrm>
        </p:spPr>
        <p:txBody>
          <a:bodyPr/>
          <a:lstStyle/>
          <a:p>
            <a:pPr algn="just"/>
            <a:endParaRPr lang="en-IN" sz="2000" b="1" dirty="0">
              <a:effectLst/>
              <a:latin typeface="Book Antiqua" panose="02040602050305030304" pitchFamily="18" charset="0"/>
              <a:ea typeface="Times New Roman" panose="02020603050405020304" pitchFamily="18" charset="0"/>
            </a:endParaRPr>
          </a:p>
          <a:p>
            <a:pPr marL="0" indent="0" algn="just">
              <a:buNone/>
            </a:pPr>
            <a:endParaRPr lang="en-IN" sz="2000" dirty="0">
              <a:effectLst/>
              <a:latin typeface="Book Antiqua" panose="02040602050305030304" pitchFamily="18" charset="0"/>
              <a:ea typeface="Times New Roman" panose="02020603050405020304" pitchFamily="18" charset="0"/>
            </a:endParaRPr>
          </a:p>
          <a:p>
            <a:pPr algn="just"/>
            <a:endParaRPr lang="en-IN" sz="2000" dirty="0">
              <a:effectLst/>
              <a:latin typeface="Book Antiqua" panose="02040602050305030304" pitchFamily="18" charset="0"/>
              <a:ea typeface="Times New Roman" panose="02020603050405020304" pitchFamily="18" charset="0"/>
            </a:endParaRPr>
          </a:p>
          <a:p>
            <a:pPr marL="0" indent="0">
              <a:buFont typeface="Arial" panose="020B0604020202020204" pitchFamily="34" charset="0"/>
              <a:buNone/>
            </a:pPr>
            <a:endParaRPr lang="en-US" sz="2000" dirty="0">
              <a:latin typeface="Bookman Old Style" panose="02050604050505020204" pitchFamily="18" charset="0"/>
            </a:endParaRPr>
          </a:p>
        </p:txBody>
      </p:sp>
      <p:sp>
        <p:nvSpPr>
          <p:cNvPr id="13" name="Rectangle 12"/>
          <p:cNvSpPr/>
          <p:nvPr/>
        </p:nvSpPr>
        <p:spPr>
          <a:xfrm>
            <a:off x="4795838" y="-14785"/>
            <a:ext cx="4343400" cy="2086969"/>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Software/Hardware Requirements</a:t>
            </a:r>
            <a:endParaRPr lang="en-US" b="1"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IN" altLang="en-US" dirty="0">
                <a:solidFill>
                  <a:schemeClr val="tx1">
                    <a:lumMod val="95000"/>
                    <a:lumOff val="5000"/>
                  </a:schemeClr>
                </a:solidFill>
                <a:latin typeface="Bookman Old Style" panose="02050604050505020204" pitchFamily="18" charset="0"/>
              </a:rPr>
              <a:t>Algorithm</a:t>
            </a:r>
          </a:p>
          <a:p>
            <a:pPr fontAlgn="auto">
              <a:spcBef>
                <a:spcPts val="0"/>
              </a:spcBef>
              <a:spcAft>
                <a:spcPts val="0"/>
              </a:spcAft>
              <a:defRPr/>
            </a:pPr>
            <a:r>
              <a:rPr lang="en-IN" b="1" dirty="0">
                <a:solidFill>
                  <a:schemeClr val="tx1">
                    <a:lumMod val="95000"/>
                    <a:lumOff val="5000"/>
                  </a:schemeClr>
                </a:solidFill>
                <a:latin typeface="Bookman Old Style" panose="02050604050505020204" pitchFamily="18" charset="0"/>
              </a:rPr>
              <a:t>Modules</a:t>
            </a:r>
            <a:endParaRPr lang="en-US" b="1"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References</a:t>
            </a:r>
          </a:p>
        </p:txBody>
      </p:sp>
      <p:pic>
        <p:nvPicPr>
          <p:cNvPr id="4" name="Picture 3">
            <a:extLst>
              <a:ext uri="{FF2B5EF4-FFF2-40B4-BE49-F238E27FC236}">
                <a16:creationId xmlns:a16="http://schemas.microsoft.com/office/drawing/2014/main" id="{E20AF23D-5649-4502-8DF7-B387F9997C71}"/>
              </a:ext>
            </a:extLst>
          </p:cNvPr>
          <p:cNvPicPr>
            <a:picLocks noChangeAspect="1"/>
          </p:cNvPicPr>
          <p:nvPr/>
        </p:nvPicPr>
        <p:blipFill>
          <a:blip r:embed="rId2"/>
          <a:stretch>
            <a:fillRect/>
          </a:stretch>
        </p:blipFill>
        <p:spPr>
          <a:xfrm>
            <a:off x="372719" y="2185508"/>
            <a:ext cx="7496175" cy="4248150"/>
          </a:xfrm>
          <a:prstGeom prst="rect">
            <a:avLst/>
          </a:prstGeom>
        </p:spPr>
      </p:pic>
    </p:spTree>
    <p:extLst>
      <p:ext uri="{BB962C8B-B14F-4D97-AF65-F5344CB8AC3E}">
        <p14:creationId xmlns:p14="http://schemas.microsoft.com/office/powerpoint/2010/main" val="2558460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Bookman Old Style" panose="02050604050505020204" pitchFamily="18" charset="0"/>
              <a:cs typeface="Times New Roman" panose="02020603050405020304" pitchFamily="18" charset="0"/>
            </a:endParaRPr>
          </a:p>
        </p:txBody>
      </p:sp>
      <p:sp>
        <p:nvSpPr>
          <p:cNvPr id="10" name="Rectangle 9"/>
          <p:cNvSpPr/>
          <p:nvPr/>
        </p:nvSpPr>
        <p:spPr>
          <a:xfrm>
            <a:off x="0" y="-1"/>
            <a:ext cx="4795838" cy="2072185"/>
          </a:xfrm>
          <a:prstGeom prst="rect">
            <a:avLst/>
          </a:prstGeom>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en-US">
              <a:latin typeface="Bookman Old Style" panose="02050604050505020204" pitchFamily="18" charset="0"/>
            </a:endParaRPr>
          </a:p>
        </p:txBody>
      </p:sp>
      <p:sp>
        <p:nvSpPr>
          <p:cNvPr id="8" name="TextBox 7"/>
          <p:cNvSpPr txBox="1"/>
          <p:nvPr/>
        </p:nvSpPr>
        <p:spPr>
          <a:xfrm>
            <a:off x="41032" y="914400"/>
            <a:ext cx="4795838" cy="521970"/>
          </a:xfrm>
          <a:prstGeom prst="rect">
            <a:avLst/>
          </a:prstGeom>
          <a:noFill/>
        </p:spPr>
        <p:txBody>
          <a:bodyPr>
            <a:spAutoFit/>
          </a:bodyPr>
          <a:lstStyle/>
          <a:p>
            <a:pPr fontAlgn="auto">
              <a:spcBef>
                <a:spcPts val="0"/>
              </a:spcBef>
              <a:spcAft>
                <a:spcPts val="0"/>
              </a:spcAft>
              <a:defRPr/>
            </a:pPr>
            <a:r>
              <a:rPr lang="en-US" altLang="en-GB" sz="2800" b="1" dirty="0">
                <a:solidFill>
                  <a:schemeClr val="tx2">
                    <a:lumMod val="75000"/>
                  </a:schemeClr>
                </a:solidFill>
                <a:latin typeface="Bookman Old Style" panose="02050604050505020204" pitchFamily="18" charset="0"/>
                <a:cs typeface="Times New Roman" panose="02020603050405020304" pitchFamily="18" charset="0"/>
              </a:rPr>
              <a:t>Data Flow Diagram</a:t>
            </a:r>
            <a:endParaRPr lang="en-IN" altLang="en-GB" sz="2800" b="1" dirty="0">
              <a:solidFill>
                <a:schemeClr val="tx2">
                  <a:lumMod val="75000"/>
                </a:schemeClr>
              </a:solidFill>
              <a:latin typeface="Bookman Old Style" panose="02050604050505020204" pitchFamily="18" charset="0"/>
              <a:cs typeface="Times New Roman" panose="02020603050405020304" pitchFamily="18" charset="0"/>
            </a:endParaRPr>
          </a:p>
        </p:txBody>
      </p:sp>
      <p:sp>
        <p:nvSpPr>
          <p:cNvPr id="4103" name="TextBox 2"/>
          <p:cNvSpPr txBox="1">
            <a:spLocks noChangeArrowheads="1"/>
          </p:cNvSpPr>
          <p:nvPr/>
        </p:nvSpPr>
        <p:spPr bwMode="auto">
          <a:xfrm>
            <a:off x="14288" y="6553200"/>
            <a:ext cx="716863" cy="338554"/>
          </a:xfrm>
          <a:prstGeom prst="rect">
            <a:avLst/>
          </a:prstGeom>
          <a:noFill/>
          <a:ln w="9525">
            <a:noFill/>
            <a:miter lim="800000"/>
          </a:ln>
        </p:spPr>
        <p:txBody>
          <a:bodyPr wrap="none">
            <a:spAutoFit/>
          </a:bodyPr>
          <a:lstStyle/>
          <a:p>
            <a:r>
              <a:rPr lang="en-US" sz="1600" b="1">
                <a:solidFill>
                  <a:schemeClr val="bg1"/>
                </a:solidFill>
                <a:latin typeface="Bookman Old Style" panose="02050604050505020204" pitchFamily="18" charset="0"/>
                <a:cs typeface="Times New Roman" panose="02020603050405020304" pitchFamily="18" charset="0"/>
              </a:rPr>
              <a:t>2/10</a:t>
            </a:r>
          </a:p>
        </p:txBody>
      </p:sp>
      <p:sp>
        <p:nvSpPr>
          <p:cNvPr id="4104" name="TextBox 4"/>
          <p:cNvSpPr txBox="1">
            <a:spLocks noChangeArrowheads="1"/>
          </p:cNvSpPr>
          <p:nvPr/>
        </p:nvSpPr>
        <p:spPr bwMode="auto">
          <a:xfrm>
            <a:off x="-41032" y="1981418"/>
            <a:ext cx="9185031" cy="3885982"/>
          </a:xfrm>
          <a:prstGeom prst="rect">
            <a:avLst/>
          </a:prstGeom>
          <a:noFill/>
          <a:ln w="9525">
            <a:noFill/>
            <a:miter lim="800000"/>
          </a:ln>
        </p:spPr>
        <p:txBody>
          <a:bodyPr wrap="square">
            <a:spAutoFit/>
          </a:bodyPr>
          <a:lstStyle/>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14288" y="2010771"/>
            <a:ext cx="9124950" cy="4466230"/>
          </a:xfrm>
        </p:spPr>
        <p:txBody>
          <a:bodyPr/>
          <a:lstStyle/>
          <a:p>
            <a:pPr marL="0" indent="0" algn="just">
              <a:buNone/>
            </a:pPr>
            <a:endParaRPr lang="en-IN" sz="2000" dirty="0">
              <a:effectLst/>
              <a:latin typeface="Book Antiqua" panose="02040602050305030304" pitchFamily="18" charset="0"/>
              <a:ea typeface="Times New Roman" panose="02020603050405020304" pitchFamily="18" charset="0"/>
            </a:endParaRPr>
          </a:p>
          <a:p>
            <a:pPr marL="0" indent="0">
              <a:buFont typeface="Arial" panose="020B0604020202020204" pitchFamily="34" charset="0"/>
              <a:buNone/>
            </a:pPr>
            <a:endParaRPr lang="en-US" sz="2000" dirty="0">
              <a:latin typeface="Bookman Old Style" panose="02050604050505020204" pitchFamily="18" charset="0"/>
            </a:endParaRPr>
          </a:p>
        </p:txBody>
      </p:sp>
      <p:sp>
        <p:nvSpPr>
          <p:cNvPr id="13" name="Rectangle 12"/>
          <p:cNvSpPr/>
          <p:nvPr/>
        </p:nvSpPr>
        <p:spPr>
          <a:xfrm>
            <a:off x="4795838" y="-14785"/>
            <a:ext cx="4343400" cy="2086969"/>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Software/Hardware Requirements</a:t>
            </a:r>
            <a:endParaRPr lang="en-US" b="1"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IN" altLang="en-US" dirty="0">
                <a:solidFill>
                  <a:schemeClr val="tx1">
                    <a:lumMod val="95000"/>
                    <a:lumOff val="5000"/>
                  </a:schemeClr>
                </a:solidFill>
                <a:latin typeface="Bookman Old Style" panose="02050604050505020204" pitchFamily="18" charset="0"/>
              </a:rPr>
              <a:t>Algorithm</a:t>
            </a:r>
          </a:p>
          <a:p>
            <a:pPr fontAlgn="auto">
              <a:spcBef>
                <a:spcPts val="0"/>
              </a:spcBef>
              <a:spcAft>
                <a:spcPts val="0"/>
              </a:spcAft>
              <a:defRPr/>
            </a:pPr>
            <a:r>
              <a:rPr lang="en-IN" b="1" dirty="0">
                <a:solidFill>
                  <a:schemeClr val="tx1">
                    <a:lumMod val="95000"/>
                    <a:lumOff val="5000"/>
                  </a:schemeClr>
                </a:solidFill>
                <a:latin typeface="Bookman Old Style" panose="02050604050505020204" pitchFamily="18" charset="0"/>
              </a:rPr>
              <a:t>Modules</a:t>
            </a:r>
            <a:endParaRPr lang="en-US" b="1"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References</a:t>
            </a:r>
          </a:p>
        </p:txBody>
      </p:sp>
      <p:pic>
        <p:nvPicPr>
          <p:cNvPr id="6" name="Picture 5">
            <a:extLst>
              <a:ext uri="{FF2B5EF4-FFF2-40B4-BE49-F238E27FC236}">
                <a16:creationId xmlns:a16="http://schemas.microsoft.com/office/drawing/2014/main" id="{F13D8040-9531-4323-A090-F126E17BF4FE}"/>
              </a:ext>
            </a:extLst>
          </p:cNvPr>
          <p:cNvPicPr>
            <a:picLocks noChangeAspect="1"/>
          </p:cNvPicPr>
          <p:nvPr/>
        </p:nvPicPr>
        <p:blipFill>
          <a:blip r:embed="rId2"/>
          <a:stretch>
            <a:fillRect/>
          </a:stretch>
        </p:blipFill>
        <p:spPr>
          <a:xfrm>
            <a:off x="745439" y="2148383"/>
            <a:ext cx="7505700" cy="4686300"/>
          </a:xfrm>
          <a:prstGeom prst="rect">
            <a:avLst/>
          </a:prstGeom>
        </p:spPr>
      </p:pic>
    </p:spTree>
    <p:extLst>
      <p:ext uri="{BB962C8B-B14F-4D97-AF65-F5344CB8AC3E}">
        <p14:creationId xmlns:p14="http://schemas.microsoft.com/office/powerpoint/2010/main" val="601868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Bookman Old Style" panose="02050604050505020204" pitchFamily="18" charset="0"/>
              <a:cs typeface="Times New Roman" panose="02020603050405020304" pitchFamily="18" charset="0"/>
            </a:endParaRPr>
          </a:p>
        </p:txBody>
      </p:sp>
      <p:sp>
        <p:nvSpPr>
          <p:cNvPr id="10" name="Rectangle 9"/>
          <p:cNvSpPr/>
          <p:nvPr/>
        </p:nvSpPr>
        <p:spPr>
          <a:xfrm>
            <a:off x="0" y="-1"/>
            <a:ext cx="4795838" cy="2072185"/>
          </a:xfrm>
          <a:prstGeom prst="rect">
            <a:avLst/>
          </a:prstGeom>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en-US">
              <a:latin typeface="Bookman Old Style" panose="02050604050505020204" pitchFamily="18" charset="0"/>
            </a:endParaRPr>
          </a:p>
        </p:txBody>
      </p:sp>
      <p:sp>
        <p:nvSpPr>
          <p:cNvPr id="8" name="TextBox 7"/>
          <p:cNvSpPr txBox="1"/>
          <p:nvPr/>
        </p:nvSpPr>
        <p:spPr>
          <a:xfrm>
            <a:off x="41032" y="914400"/>
            <a:ext cx="4795838" cy="521970"/>
          </a:xfrm>
          <a:prstGeom prst="rect">
            <a:avLst/>
          </a:prstGeom>
          <a:noFill/>
        </p:spPr>
        <p:txBody>
          <a:bodyPr>
            <a:spAutoFit/>
          </a:bodyPr>
          <a:lstStyle/>
          <a:p>
            <a:pPr fontAlgn="auto">
              <a:spcBef>
                <a:spcPts val="0"/>
              </a:spcBef>
              <a:spcAft>
                <a:spcPts val="0"/>
              </a:spcAft>
              <a:defRPr/>
            </a:pPr>
            <a:r>
              <a:rPr lang="en-US" altLang="en-GB" sz="2800" b="1" dirty="0">
                <a:solidFill>
                  <a:schemeClr val="tx2">
                    <a:lumMod val="75000"/>
                  </a:schemeClr>
                </a:solidFill>
                <a:latin typeface="Bookman Old Style" panose="02050604050505020204" pitchFamily="18" charset="0"/>
                <a:cs typeface="Times New Roman" panose="02020603050405020304" pitchFamily="18" charset="0"/>
              </a:rPr>
              <a:t>Class Diagram</a:t>
            </a:r>
            <a:endParaRPr lang="en-IN" altLang="en-GB" sz="2800" b="1" dirty="0">
              <a:solidFill>
                <a:schemeClr val="tx2">
                  <a:lumMod val="75000"/>
                </a:schemeClr>
              </a:solidFill>
              <a:latin typeface="Bookman Old Style" panose="02050604050505020204" pitchFamily="18" charset="0"/>
              <a:cs typeface="Times New Roman" panose="02020603050405020304" pitchFamily="18" charset="0"/>
            </a:endParaRPr>
          </a:p>
        </p:txBody>
      </p:sp>
      <p:sp>
        <p:nvSpPr>
          <p:cNvPr id="4103" name="TextBox 2"/>
          <p:cNvSpPr txBox="1">
            <a:spLocks noChangeArrowheads="1"/>
          </p:cNvSpPr>
          <p:nvPr/>
        </p:nvSpPr>
        <p:spPr bwMode="auto">
          <a:xfrm>
            <a:off x="14288" y="6553200"/>
            <a:ext cx="716863" cy="338554"/>
          </a:xfrm>
          <a:prstGeom prst="rect">
            <a:avLst/>
          </a:prstGeom>
          <a:noFill/>
          <a:ln w="9525">
            <a:noFill/>
            <a:miter lim="800000"/>
          </a:ln>
        </p:spPr>
        <p:txBody>
          <a:bodyPr wrap="none">
            <a:spAutoFit/>
          </a:bodyPr>
          <a:lstStyle/>
          <a:p>
            <a:r>
              <a:rPr lang="en-US" sz="1600" b="1">
                <a:solidFill>
                  <a:schemeClr val="bg1"/>
                </a:solidFill>
                <a:latin typeface="Bookman Old Style" panose="02050604050505020204" pitchFamily="18" charset="0"/>
                <a:cs typeface="Times New Roman" panose="02020603050405020304" pitchFamily="18" charset="0"/>
              </a:rPr>
              <a:t>2/10</a:t>
            </a:r>
          </a:p>
        </p:txBody>
      </p:sp>
      <p:sp>
        <p:nvSpPr>
          <p:cNvPr id="4104" name="TextBox 4"/>
          <p:cNvSpPr txBox="1">
            <a:spLocks noChangeArrowheads="1"/>
          </p:cNvSpPr>
          <p:nvPr/>
        </p:nvSpPr>
        <p:spPr bwMode="auto">
          <a:xfrm>
            <a:off x="-41032" y="1981418"/>
            <a:ext cx="9185031" cy="3885982"/>
          </a:xfrm>
          <a:prstGeom prst="rect">
            <a:avLst/>
          </a:prstGeom>
          <a:noFill/>
          <a:ln w="9525">
            <a:noFill/>
            <a:miter lim="800000"/>
          </a:ln>
        </p:spPr>
        <p:txBody>
          <a:bodyPr wrap="square">
            <a:spAutoFit/>
          </a:bodyPr>
          <a:lstStyle/>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14288" y="2010771"/>
            <a:ext cx="9124950" cy="4466230"/>
          </a:xfrm>
        </p:spPr>
        <p:txBody>
          <a:bodyPr/>
          <a:lstStyle/>
          <a:p>
            <a:pPr marL="0" indent="0" algn="just">
              <a:buNone/>
            </a:pPr>
            <a:endParaRPr lang="en-IN" sz="2000" dirty="0">
              <a:effectLst/>
              <a:latin typeface="Book Antiqua" panose="02040602050305030304" pitchFamily="18" charset="0"/>
              <a:ea typeface="Times New Roman" panose="02020603050405020304" pitchFamily="18" charset="0"/>
            </a:endParaRPr>
          </a:p>
          <a:p>
            <a:pPr marL="0" indent="0">
              <a:buFont typeface="Arial" panose="020B0604020202020204" pitchFamily="34" charset="0"/>
              <a:buNone/>
            </a:pPr>
            <a:endParaRPr lang="en-US" sz="2000" dirty="0">
              <a:latin typeface="Bookman Old Style" panose="02050604050505020204" pitchFamily="18" charset="0"/>
            </a:endParaRPr>
          </a:p>
        </p:txBody>
      </p:sp>
      <p:sp>
        <p:nvSpPr>
          <p:cNvPr id="13" name="Rectangle 12"/>
          <p:cNvSpPr/>
          <p:nvPr/>
        </p:nvSpPr>
        <p:spPr>
          <a:xfrm>
            <a:off x="4795838" y="-14785"/>
            <a:ext cx="4343400" cy="2086969"/>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Software/Hardware Requirements</a:t>
            </a:r>
            <a:endParaRPr lang="en-US" b="1"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IN" altLang="en-US" dirty="0">
                <a:solidFill>
                  <a:schemeClr val="tx1">
                    <a:lumMod val="95000"/>
                    <a:lumOff val="5000"/>
                  </a:schemeClr>
                </a:solidFill>
                <a:latin typeface="Bookman Old Style" panose="02050604050505020204" pitchFamily="18" charset="0"/>
              </a:rPr>
              <a:t>Algorithm</a:t>
            </a:r>
          </a:p>
          <a:p>
            <a:pPr fontAlgn="auto">
              <a:spcBef>
                <a:spcPts val="0"/>
              </a:spcBef>
              <a:spcAft>
                <a:spcPts val="0"/>
              </a:spcAft>
              <a:defRPr/>
            </a:pPr>
            <a:r>
              <a:rPr lang="en-IN" b="1" dirty="0">
                <a:solidFill>
                  <a:schemeClr val="tx1">
                    <a:lumMod val="95000"/>
                    <a:lumOff val="5000"/>
                  </a:schemeClr>
                </a:solidFill>
                <a:latin typeface="Bookman Old Style" panose="02050604050505020204" pitchFamily="18" charset="0"/>
              </a:rPr>
              <a:t>Modules</a:t>
            </a:r>
            <a:endParaRPr lang="en-US" b="1"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References</a:t>
            </a:r>
          </a:p>
        </p:txBody>
      </p:sp>
      <p:pic>
        <p:nvPicPr>
          <p:cNvPr id="4" name="Picture 3">
            <a:extLst>
              <a:ext uri="{FF2B5EF4-FFF2-40B4-BE49-F238E27FC236}">
                <a16:creationId xmlns:a16="http://schemas.microsoft.com/office/drawing/2014/main" id="{F3D686A3-302F-4AF8-9EF2-E333BBCDB403}"/>
              </a:ext>
            </a:extLst>
          </p:cNvPr>
          <p:cNvPicPr>
            <a:picLocks noChangeAspect="1"/>
          </p:cNvPicPr>
          <p:nvPr/>
        </p:nvPicPr>
        <p:blipFill>
          <a:blip r:embed="rId2"/>
          <a:stretch>
            <a:fillRect/>
          </a:stretch>
        </p:blipFill>
        <p:spPr>
          <a:xfrm>
            <a:off x="731151" y="2416993"/>
            <a:ext cx="6848475" cy="4133850"/>
          </a:xfrm>
          <a:prstGeom prst="rect">
            <a:avLst/>
          </a:prstGeom>
        </p:spPr>
      </p:pic>
    </p:spTree>
    <p:extLst>
      <p:ext uri="{BB962C8B-B14F-4D97-AF65-F5344CB8AC3E}">
        <p14:creationId xmlns:p14="http://schemas.microsoft.com/office/powerpoint/2010/main" val="1034849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Bookman Old Style" panose="02050604050505020204" pitchFamily="18" charset="0"/>
              <a:cs typeface="Times New Roman" panose="02020603050405020304" pitchFamily="18" charset="0"/>
            </a:endParaRPr>
          </a:p>
        </p:txBody>
      </p:sp>
      <p:sp>
        <p:nvSpPr>
          <p:cNvPr id="10" name="Rectangle 9"/>
          <p:cNvSpPr/>
          <p:nvPr/>
        </p:nvSpPr>
        <p:spPr>
          <a:xfrm>
            <a:off x="0" y="-1"/>
            <a:ext cx="4795838" cy="2072185"/>
          </a:xfrm>
          <a:prstGeom prst="rect">
            <a:avLst/>
          </a:prstGeom>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en-US">
              <a:latin typeface="Bookman Old Style" panose="02050604050505020204" pitchFamily="18" charset="0"/>
            </a:endParaRPr>
          </a:p>
        </p:txBody>
      </p:sp>
      <p:sp>
        <p:nvSpPr>
          <p:cNvPr id="8" name="TextBox 7"/>
          <p:cNvSpPr txBox="1"/>
          <p:nvPr/>
        </p:nvSpPr>
        <p:spPr>
          <a:xfrm>
            <a:off x="41032" y="914400"/>
            <a:ext cx="4795838" cy="521970"/>
          </a:xfrm>
          <a:prstGeom prst="rect">
            <a:avLst/>
          </a:prstGeom>
          <a:noFill/>
        </p:spPr>
        <p:txBody>
          <a:bodyPr>
            <a:spAutoFit/>
          </a:bodyPr>
          <a:lstStyle/>
          <a:p>
            <a:pPr fontAlgn="auto">
              <a:spcBef>
                <a:spcPts val="0"/>
              </a:spcBef>
              <a:spcAft>
                <a:spcPts val="0"/>
              </a:spcAft>
              <a:defRPr/>
            </a:pPr>
            <a:r>
              <a:rPr lang="en-US" altLang="en-GB" sz="2800" b="1" dirty="0">
                <a:solidFill>
                  <a:schemeClr val="tx2">
                    <a:lumMod val="75000"/>
                  </a:schemeClr>
                </a:solidFill>
                <a:latin typeface="Bookman Old Style" panose="02050604050505020204" pitchFamily="18" charset="0"/>
                <a:cs typeface="Times New Roman" panose="02020603050405020304" pitchFamily="18" charset="0"/>
              </a:rPr>
              <a:t>Sequence Diagram</a:t>
            </a:r>
            <a:endParaRPr lang="en-IN" altLang="en-GB" sz="2800" b="1" dirty="0">
              <a:solidFill>
                <a:schemeClr val="tx2">
                  <a:lumMod val="75000"/>
                </a:schemeClr>
              </a:solidFill>
              <a:latin typeface="Bookman Old Style" panose="02050604050505020204" pitchFamily="18" charset="0"/>
              <a:cs typeface="Times New Roman" panose="02020603050405020304" pitchFamily="18" charset="0"/>
            </a:endParaRPr>
          </a:p>
        </p:txBody>
      </p:sp>
      <p:sp>
        <p:nvSpPr>
          <p:cNvPr id="4103" name="TextBox 2"/>
          <p:cNvSpPr txBox="1">
            <a:spLocks noChangeArrowheads="1"/>
          </p:cNvSpPr>
          <p:nvPr/>
        </p:nvSpPr>
        <p:spPr bwMode="auto">
          <a:xfrm>
            <a:off x="14288" y="6553200"/>
            <a:ext cx="716863" cy="338554"/>
          </a:xfrm>
          <a:prstGeom prst="rect">
            <a:avLst/>
          </a:prstGeom>
          <a:noFill/>
          <a:ln w="9525">
            <a:noFill/>
            <a:miter lim="800000"/>
          </a:ln>
        </p:spPr>
        <p:txBody>
          <a:bodyPr wrap="none">
            <a:spAutoFit/>
          </a:bodyPr>
          <a:lstStyle/>
          <a:p>
            <a:r>
              <a:rPr lang="en-US" sz="1600" b="1">
                <a:solidFill>
                  <a:schemeClr val="bg1"/>
                </a:solidFill>
                <a:latin typeface="Bookman Old Style" panose="02050604050505020204" pitchFamily="18" charset="0"/>
                <a:cs typeface="Times New Roman" panose="02020603050405020304" pitchFamily="18" charset="0"/>
              </a:rPr>
              <a:t>2/10</a:t>
            </a:r>
          </a:p>
        </p:txBody>
      </p:sp>
      <p:sp>
        <p:nvSpPr>
          <p:cNvPr id="4104" name="TextBox 4"/>
          <p:cNvSpPr txBox="1">
            <a:spLocks noChangeArrowheads="1"/>
          </p:cNvSpPr>
          <p:nvPr/>
        </p:nvSpPr>
        <p:spPr bwMode="auto">
          <a:xfrm>
            <a:off x="-41032" y="1981418"/>
            <a:ext cx="9185031" cy="3885982"/>
          </a:xfrm>
          <a:prstGeom prst="rect">
            <a:avLst/>
          </a:prstGeom>
          <a:noFill/>
          <a:ln w="9525">
            <a:noFill/>
            <a:miter lim="800000"/>
          </a:ln>
        </p:spPr>
        <p:txBody>
          <a:bodyPr wrap="square">
            <a:spAutoFit/>
          </a:bodyPr>
          <a:lstStyle/>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14288" y="2010771"/>
            <a:ext cx="9124950" cy="4466230"/>
          </a:xfrm>
        </p:spPr>
        <p:txBody>
          <a:bodyPr/>
          <a:lstStyle/>
          <a:p>
            <a:pPr marL="0" indent="0" algn="just">
              <a:buNone/>
            </a:pPr>
            <a:endParaRPr lang="en-IN" sz="2000" dirty="0">
              <a:effectLst/>
              <a:latin typeface="Book Antiqua" panose="02040602050305030304" pitchFamily="18" charset="0"/>
              <a:ea typeface="Times New Roman" panose="02020603050405020304" pitchFamily="18" charset="0"/>
            </a:endParaRPr>
          </a:p>
          <a:p>
            <a:pPr marL="0" indent="0">
              <a:buFont typeface="Arial" panose="020B0604020202020204" pitchFamily="34" charset="0"/>
              <a:buNone/>
            </a:pPr>
            <a:endParaRPr lang="en-US" sz="2000" dirty="0">
              <a:latin typeface="Bookman Old Style" panose="02050604050505020204" pitchFamily="18" charset="0"/>
            </a:endParaRPr>
          </a:p>
        </p:txBody>
      </p:sp>
      <p:sp>
        <p:nvSpPr>
          <p:cNvPr id="13" name="Rectangle 12"/>
          <p:cNvSpPr/>
          <p:nvPr/>
        </p:nvSpPr>
        <p:spPr>
          <a:xfrm>
            <a:off x="4795838" y="-14785"/>
            <a:ext cx="4343400" cy="2086969"/>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Software/Hardware Requirements</a:t>
            </a:r>
            <a:endParaRPr lang="en-US" b="1"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IN" altLang="en-US" dirty="0">
                <a:solidFill>
                  <a:schemeClr val="tx1">
                    <a:lumMod val="95000"/>
                    <a:lumOff val="5000"/>
                  </a:schemeClr>
                </a:solidFill>
                <a:latin typeface="Bookman Old Style" panose="02050604050505020204" pitchFamily="18" charset="0"/>
              </a:rPr>
              <a:t>Algorithm</a:t>
            </a:r>
          </a:p>
          <a:p>
            <a:pPr fontAlgn="auto">
              <a:spcBef>
                <a:spcPts val="0"/>
              </a:spcBef>
              <a:spcAft>
                <a:spcPts val="0"/>
              </a:spcAft>
              <a:defRPr/>
            </a:pPr>
            <a:r>
              <a:rPr lang="en-IN" b="1" dirty="0">
                <a:solidFill>
                  <a:schemeClr val="tx1">
                    <a:lumMod val="95000"/>
                    <a:lumOff val="5000"/>
                  </a:schemeClr>
                </a:solidFill>
                <a:latin typeface="Bookman Old Style" panose="02050604050505020204" pitchFamily="18" charset="0"/>
              </a:rPr>
              <a:t>Modules</a:t>
            </a:r>
            <a:endParaRPr lang="en-US" b="1"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References</a:t>
            </a:r>
          </a:p>
        </p:txBody>
      </p:sp>
      <p:pic>
        <p:nvPicPr>
          <p:cNvPr id="4" name="Picture 3">
            <a:extLst>
              <a:ext uri="{FF2B5EF4-FFF2-40B4-BE49-F238E27FC236}">
                <a16:creationId xmlns:a16="http://schemas.microsoft.com/office/drawing/2014/main" id="{F56F40AC-3859-495F-BD71-5E41A8B80322}"/>
              </a:ext>
            </a:extLst>
          </p:cNvPr>
          <p:cNvPicPr>
            <a:picLocks noChangeAspect="1"/>
          </p:cNvPicPr>
          <p:nvPr/>
        </p:nvPicPr>
        <p:blipFill>
          <a:blip r:embed="rId2"/>
          <a:stretch>
            <a:fillRect/>
          </a:stretch>
        </p:blipFill>
        <p:spPr>
          <a:xfrm>
            <a:off x="1243013" y="2469098"/>
            <a:ext cx="5724525" cy="3943350"/>
          </a:xfrm>
          <a:prstGeom prst="rect">
            <a:avLst/>
          </a:prstGeom>
        </p:spPr>
      </p:pic>
    </p:spTree>
    <p:extLst>
      <p:ext uri="{BB962C8B-B14F-4D97-AF65-F5344CB8AC3E}">
        <p14:creationId xmlns:p14="http://schemas.microsoft.com/office/powerpoint/2010/main" val="1092538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Bookman Old Style" panose="02050604050505020204" pitchFamily="18" charset="0"/>
              <a:cs typeface="Times New Roman" panose="02020603050405020304" pitchFamily="18" charset="0"/>
            </a:endParaRPr>
          </a:p>
        </p:txBody>
      </p:sp>
      <p:sp>
        <p:nvSpPr>
          <p:cNvPr id="10" name="Rectangle 9"/>
          <p:cNvSpPr/>
          <p:nvPr/>
        </p:nvSpPr>
        <p:spPr>
          <a:xfrm>
            <a:off x="0" y="-1"/>
            <a:ext cx="4795838" cy="2072185"/>
          </a:xfrm>
          <a:prstGeom prst="rect">
            <a:avLst/>
          </a:prstGeom>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en-US">
              <a:latin typeface="Bookman Old Style" panose="02050604050505020204" pitchFamily="18" charset="0"/>
            </a:endParaRPr>
          </a:p>
        </p:txBody>
      </p:sp>
      <p:sp>
        <p:nvSpPr>
          <p:cNvPr id="8" name="TextBox 7"/>
          <p:cNvSpPr txBox="1"/>
          <p:nvPr/>
        </p:nvSpPr>
        <p:spPr>
          <a:xfrm>
            <a:off x="41032" y="914400"/>
            <a:ext cx="4795838" cy="521970"/>
          </a:xfrm>
          <a:prstGeom prst="rect">
            <a:avLst/>
          </a:prstGeom>
          <a:noFill/>
        </p:spPr>
        <p:txBody>
          <a:bodyPr>
            <a:spAutoFit/>
          </a:bodyPr>
          <a:lstStyle/>
          <a:p>
            <a:pPr fontAlgn="auto">
              <a:spcBef>
                <a:spcPts val="0"/>
              </a:spcBef>
              <a:spcAft>
                <a:spcPts val="0"/>
              </a:spcAft>
              <a:defRPr/>
            </a:pPr>
            <a:r>
              <a:rPr lang="en-US" altLang="en-GB" sz="2800" b="1" dirty="0">
                <a:solidFill>
                  <a:schemeClr val="tx2">
                    <a:lumMod val="75000"/>
                  </a:schemeClr>
                </a:solidFill>
                <a:latin typeface="Bookman Old Style" panose="02050604050505020204" pitchFamily="18" charset="0"/>
                <a:cs typeface="Times New Roman" panose="02020603050405020304" pitchFamily="18" charset="0"/>
              </a:rPr>
              <a:t>User Case Diagram</a:t>
            </a:r>
            <a:endParaRPr lang="en-IN" altLang="en-GB" sz="2800" b="1" dirty="0">
              <a:solidFill>
                <a:schemeClr val="tx2">
                  <a:lumMod val="75000"/>
                </a:schemeClr>
              </a:solidFill>
              <a:latin typeface="Bookman Old Style" panose="02050604050505020204" pitchFamily="18" charset="0"/>
              <a:cs typeface="Times New Roman" panose="02020603050405020304" pitchFamily="18" charset="0"/>
            </a:endParaRPr>
          </a:p>
        </p:txBody>
      </p:sp>
      <p:sp>
        <p:nvSpPr>
          <p:cNvPr id="4103" name="TextBox 2"/>
          <p:cNvSpPr txBox="1">
            <a:spLocks noChangeArrowheads="1"/>
          </p:cNvSpPr>
          <p:nvPr/>
        </p:nvSpPr>
        <p:spPr bwMode="auto">
          <a:xfrm>
            <a:off x="14288" y="6553200"/>
            <a:ext cx="716863" cy="338554"/>
          </a:xfrm>
          <a:prstGeom prst="rect">
            <a:avLst/>
          </a:prstGeom>
          <a:noFill/>
          <a:ln w="9525">
            <a:noFill/>
            <a:miter lim="800000"/>
          </a:ln>
        </p:spPr>
        <p:txBody>
          <a:bodyPr wrap="none">
            <a:spAutoFit/>
          </a:bodyPr>
          <a:lstStyle/>
          <a:p>
            <a:r>
              <a:rPr lang="en-US" sz="1600" b="1">
                <a:solidFill>
                  <a:schemeClr val="bg1"/>
                </a:solidFill>
                <a:latin typeface="Bookman Old Style" panose="02050604050505020204" pitchFamily="18" charset="0"/>
                <a:cs typeface="Times New Roman" panose="02020603050405020304" pitchFamily="18" charset="0"/>
              </a:rPr>
              <a:t>2/10</a:t>
            </a:r>
          </a:p>
        </p:txBody>
      </p:sp>
      <p:sp>
        <p:nvSpPr>
          <p:cNvPr id="4104" name="TextBox 4"/>
          <p:cNvSpPr txBox="1">
            <a:spLocks noChangeArrowheads="1"/>
          </p:cNvSpPr>
          <p:nvPr/>
        </p:nvSpPr>
        <p:spPr bwMode="auto">
          <a:xfrm>
            <a:off x="-41032" y="1981418"/>
            <a:ext cx="9185031" cy="3885982"/>
          </a:xfrm>
          <a:prstGeom prst="rect">
            <a:avLst/>
          </a:prstGeom>
          <a:noFill/>
          <a:ln w="9525">
            <a:noFill/>
            <a:miter lim="800000"/>
          </a:ln>
        </p:spPr>
        <p:txBody>
          <a:bodyPr wrap="square">
            <a:spAutoFit/>
          </a:bodyPr>
          <a:lstStyle/>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14288" y="2010771"/>
            <a:ext cx="9124950" cy="4466230"/>
          </a:xfrm>
        </p:spPr>
        <p:txBody>
          <a:bodyPr/>
          <a:lstStyle/>
          <a:p>
            <a:pPr marL="0" indent="0" algn="just">
              <a:buNone/>
            </a:pPr>
            <a:endParaRPr lang="en-IN" sz="2000" dirty="0">
              <a:effectLst/>
              <a:latin typeface="Book Antiqua" panose="02040602050305030304" pitchFamily="18" charset="0"/>
              <a:ea typeface="Times New Roman" panose="02020603050405020304" pitchFamily="18" charset="0"/>
            </a:endParaRPr>
          </a:p>
          <a:p>
            <a:pPr marL="0" indent="0">
              <a:buFont typeface="Arial" panose="020B0604020202020204" pitchFamily="34" charset="0"/>
              <a:buNone/>
            </a:pPr>
            <a:endParaRPr lang="en-US" sz="2000" dirty="0">
              <a:latin typeface="Bookman Old Style" panose="02050604050505020204" pitchFamily="18" charset="0"/>
            </a:endParaRPr>
          </a:p>
        </p:txBody>
      </p:sp>
      <p:sp>
        <p:nvSpPr>
          <p:cNvPr id="13" name="Rectangle 12"/>
          <p:cNvSpPr/>
          <p:nvPr/>
        </p:nvSpPr>
        <p:spPr>
          <a:xfrm>
            <a:off x="4795838" y="-14785"/>
            <a:ext cx="4343400" cy="2086969"/>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Software/Hardware Requirements</a:t>
            </a:r>
            <a:endParaRPr lang="en-US" b="1"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IN" altLang="en-US" dirty="0">
                <a:solidFill>
                  <a:schemeClr val="tx1">
                    <a:lumMod val="95000"/>
                    <a:lumOff val="5000"/>
                  </a:schemeClr>
                </a:solidFill>
                <a:latin typeface="Bookman Old Style" panose="02050604050505020204" pitchFamily="18" charset="0"/>
              </a:rPr>
              <a:t>Algorithm</a:t>
            </a:r>
          </a:p>
          <a:p>
            <a:pPr fontAlgn="auto">
              <a:spcBef>
                <a:spcPts val="0"/>
              </a:spcBef>
              <a:spcAft>
                <a:spcPts val="0"/>
              </a:spcAft>
              <a:defRPr/>
            </a:pPr>
            <a:r>
              <a:rPr lang="en-IN" b="1" dirty="0">
                <a:solidFill>
                  <a:schemeClr val="tx1">
                    <a:lumMod val="95000"/>
                    <a:lumOff val="5000"/>
                  </a:schemeClr>
                </a:solidFill>
                <a:latin typeface="Bookman Old Style" panose="02050604050505020204" pitchFamily="18" charset="0"/>
              </a:rPr>
              <a:t>Modules</a:t>
            </a:r>
            <a:endParaRPr lang="en-US" b="1"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References</a:t>
            </a:r>
          </a:p>
        </p:txBody>
      </p:sp>
      <p:pic>
        <p:nvPicPr>
          <p:cNvPr id="4" name="Picture 3">
            <a:extLst>
              <a:ext uri="{FF2B5EF4-FFF2-40B4-BE49-F238E27FC236}">
                <a16:creationId xmlns:a16="http://schemas.microsoft.com/office/drawing/2014/main" id="{11F668D9-9652-4DBD-850A-CBC350D09103}"/>
              </a:ext>
            </a:extLst>
          </p:cNvPr>
          <p:cNvPicPr>
            <a:picLocks noChangeAspect="1"/>
          </p:cNvPicPr>
          <p:nvPr/>
        </p:nvPicPr>
        <p:blipFill>
          <a:blip r:embed="rId2"/>
          <a:stretch>
            <a:fillRect/>
          </a:stretch>
        </p:blipFill>
        <p:spPr>
          <a:xfrm>
            <a:off x="1295400" y="2241578"/>
            <a:ext cx="6181725" cy="4143375"/>
          </a:xfrm>
          <a:prstGeom prst="rect">
            <a:avLst/>
          </a:prstGeom>
        </p:spPr>
      </p:pic>
    </p:spTree>
    <p:extLst>
      <p:ext uri="{BB962C8B-B14F-4D97-AF65-F5344CB8AC3E}">
        <p14:creationId xmlns:p14="http://schemas.microsoft.com/office/powerpoint/2010/main" val="3660446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Bookman Old Style" panose="02050604050505020204" pitchFamily="18" charset="0"/>
              <a:cs typeface="Times New Roman" panose="02020603050405020304" pitchFamily="18" charset="0"/>
            </a:endParaRPr>
          </a:p>
        </p:txBody>
      </p:sp>
      <p:sp>
        <p:nvSpPr>
          <p:cNvPr id="10" name="Rectangle 9"/>
          <p:cNvSpPr/>
          <p:nvPr/>
        </p:nvSpPr>
        <p:spPr>
          <a:xfrm>
            <a:off x="0" y="-1"/>
            <a:ext cx="4795838" cy="2072185"/>
          </a:xfrm>
          <a:prstGeom prst="rect">
            <a:avLst/>
          </a:prstGeom>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en-US">
              <a:latin typeface="Bookman Old Style" panose="02050604050505020204" pitchFamily="18" charset="0"/>
            </a:endParaRPr>
          </a:p>
        </p:txBody>
      </p:sp>
      <p:sp>
        <p:nvSpPr>
          <p:cNvPr id="8" name="TextBox 7"/>
          <p:cNvSpPr txBox="1"/>
          <p:nvPr/>
        </p:nvSpPr>
        <p:spPr>
          <a:xfrm>
            <a:off x="41032" y="914400"/>
            <a:ext cx="4795838" cy="521970"/>
          </a:xfrm>
          <a:prstGeom prst="rect">
            <a:avLst/>
          </a:prstGeom>
          <a:noFill/>
        </p:spPr>
        <p:txBody>
          <a:bodyPr>
            <a:spAutoFit/>
          </a:bodyPr>
          <a:lstStyle/>
          <a:p>
            <a:pPr fontAlgn="auto">
              <a:spcBef>
                <a:spcPts val="0"/>
              </a:spcBef>
              <a:spcAft>
                <a:spcPts val="0"/>
              </a:spcAft>
              <a:defRPr/>
            </a:pPr>
            <a:r>
              <a:rPr lang="en-US" altLang="en-GB" sz="2800" b="1" dirty="0">
                <a:solidFill>
                  <a:schemeClr val="tx2">
                    <a:lumMod val="75000"/>
                  </a:schemeClr>
                </a:solidFill>
                <a:latin typeface="Bookman Old Style" panose="02050604050505020204" pitchFamily="18" charset="0"/>
                <a:cs typeface="Times New Roman" panose="02020603050405020304" pitchFamily="18" charset="0"/>
              </a:rPr>
              <a:t>Activity Diagram</a:t>
            </a:r>
            <a:endParaRPr lang="en-IN" altLang="en-GB" sz="2800" b="1" dirty="0">
              <a:solidFill>
                <a:schemeClr val="tx2">
                  <a:lumMod val="75000"/>
                </a:schemeClr>
              </a:solidFill>
              <a:latin typeface="Bookman Old Style" panose="02050604050505020204" pitchFamily="18" charset="0"/>
              <a:cs typeface="Times New Roman" panose="02020603050405020304" pitchFamily="18" charset="0"/>
            </a:endParaRPr>
          </a:p>
        </p:txBody>
      </p:sp>
      <p:sp>
        <p:nvSpPr>
          <p:cNvPr id="4103" name="TextBox 2"/>
          <p:cNvSpPr txBox="1">
            <a:spLocks noChangeArrowheads="1"/>
          </p:cNvSpPr>
          <p:nvPr/>
        </p:nvSpPr>
        <p:spPr bwMode="auto">
          <a:xfrm>
            <a:off x="14288" y="6553200"/>
            <a:ext cx="716863" cy="338554"/>
          </a:xfrm>
          <a:prstGeom prst="rect">
            <a:avLst/>
          </a:prstGeom>
          <a:noFill/>
          <a:ln w="9525">
            <a:noFill/>
            <a:miter lim="800000"/>
          </a:ln>
        </p:spPr>
        <p:txBody>
          <a:bodyPr wrap="none">
            <a:spAutoFit/>
          </a:bodyPr>
          <a:lstStyle/>
          <a:p>
            <a:r>
              <a:rPr lang="en-US" sz="1600" b="1">
                <a:solidFill>
                  <a:schemeClr val="bg1"/>
                </a:solidFill>
                <a:latin typeface="Bookman Old Style" panose="02050604050505020204" pitchFamily="18" charset="0"/>
                <a:cs typeface="Times New Roman" panose="02020603050405020304" pitchFamily="18" charset="0"/>
              </a:rPr>
              <a:t>2/10</a:t>
            </a:r>
          </a:p>
        </p:txBody>
      </p:sp>
      <p:sp>
        <p:nvSpPr>
          <p:cNvPr id="4104" name="TextBox 4"/>
          <p:cNvSpPr txBox="1">
            <a:spLocks noChangeArrowheads="1"/>
          </p:cNvSpPr>
          <p:nvPr/>
        </p:nvSpPr>
        <p:spPr bwMode="auto">
          <a:xfrm>
            <a:off x="-41032" y="1981418"/>
            <a:ext cx="9185031" cy="3885982"/>
          </a:xfrm>
          <a:prstGeom prst="rect">
            <a:avLst/>
          </a:prstGeom>
          <a:noFill/>
          <a:ln w="9525">
            <a:noFill/>
            <a:miter lim="800000"/>
          </a:ln>
        </p:spPr>
        <p:txBody>
          <a:bodyPr wrap="square">
            <a:spAutoFit/>
          </a:bodyPr>
          <a:lstStyle/>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14288" y="2010771"/>
            <a:ext cx="9124950" cy="4466230"/>
          </a:xfrm>
        </p:spPr>
        <p:txBody>
          <a:bodyPr/>
          <a:lstStyle/>
          <a:p>
            <a:pPr marL="0" indent="0" algn="just">
              <a:buNone/>
            </a:pPr>
            <a:endParaRPr lang="en-IN" sz="2000" dirty="0">
              <a:effectLst/>
              <a:latin typeface="Book Antiqua" panose="02040602050305030304" pitchFamily="18" charset="0"/>
              <a:ea typeface="Times New Roman" panose="02020603050405020304" pitchFamily="18" charset="0"/>
            </a:endParaRPr>
          </a:p>
          <a:p>
            <a:pPr marL="0" indent="0">
              <a:buFont typeface="Arial" panose="020B0604020202020204" pitchFamily="34" charset="0"/>
              <a:buNone/>
            </a:pPr>
            <a:endParaRPr lang="en-US" sz="2000" dirty="0">
              <a:latin typeface="Bookman Old Style" panose="02050604050505020204" pitchFamily="18" charset="0"/>
            </a:endParaRPr>
          </a:p>
        </p:txBody>
      </p:sp>
      <p:sp>
        <p:nvSpPr>
          <p:cNvPr id="13" name="Rectangle 12"/>
          <p:cNvSpPr/>
          <p:nvPr/>
        </p:nvSpPr>
        <p:spPr>
          <a:xfrm>
            <a:off x="4795838" y="-14785"/>
            <a:ext cx="4343400" cy="2086969"/>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Software/Hardware Requirements</a:t>
            </a:r>
            <a:endParaRPr lang="en-US" b="1"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IN" altLang="en-US" dirty="0">
                <a:solidFill>
                  <a:schemeClr val="tx1">
                    <a:lumMod val="95000"/>
                    <a:lumOff val="5000"/>
                  </a:schemeClr>
                </a:solidFill>
                <a:latin typeface="Bookman Old Style" panose="02050604050505020204" pitchFamily="18" charset="0"/>
              </a:rPr>
              <a:t>Algorithm</a:t>
            </a:r>
          </a:p>
          <a:p>
            <a:pPr fontAlgn="auto">
              <a:spcBef>
                <a:spcPts val="0"/>
              </a:spcBef>
              <a:spcAft>
                <a:spcPts val="0"/>
              </a:spcAft>
              <a:defRPr/>
            </a:pPr>
            <a:r>
              <a:rPr lang="en-IN" b="1" dirty="0">
                <a:solidFill>
                  <a:schemeClr val="tx1">
                    <a:lumMod val="95000"/>
                    <a:lumOff val="5000"/>
                  </a:schemeClr>
                </a:solidFill>
                <a:latin typeface="Bookman Old Style" panose="02050604050505020204" pitchFamily="18" charset="0"/>
              </a:rPr>
              <a:t>Modules</a:t>
            </a:r>
            <a:endParaRPr lang="en-US" b="1"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References</a:t>
            </a:r>
          </a:p>
        </p:txBody>
      </p:sp>
      <p:pic>
        <p:nvPicPr>
          <p:cNvPr id="5" name="Picture 4">
            <a:extLst>
              <a:ext uri="{FF2B5EF4-FFF2-40B4-BE49-F238E27FC236}">
                <a16:creationId xmlns:a16="http://schemas.microsoft.com/office/drawing/2014/main" id="{918D347D-672A-43F1-B548-7BB83DCD97CB}"/>
              </a:ext>
            </a:extLst>
          </p:cNvPr>
          <p:cNvPicPr>
            <a:picLocks noChangeAspect="1"/>
          </p:cNvPicPr>
          <p:nvPr/>
        </p:nvPicPr>
        <p:blipFill>
          <a:blip r:embed="rId2"/>
          <a:stretch>
            <a:fillRect/>
          </a:stretch>
        </p:blipFill>
        <p:spPr>
          <a:xfrm>
            <a:off x="990600" y="2278537"/>
            <a:ext cx="6762750" cy="4305300"/>
          </a:xfrm>
          <a:prstGeom prst="rect">
            <a:avLst/>
          </a:prstGeom>
        </p:spPr>
      </p:pic>
    </p:spTree>
    <p:extLst>
      <p:ext uri="{BB962C8B-B14F-4D97-AF65-F5344CB8AC3E}">
        <p14:creationId xmlns:p14="http://schemas.microsoft.com/office/powerpoint/2010/main" val="1812242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Bookman Old Style" panose="02050604050505020204" pitchFamily="18" charset="0"/>
              <a:cs typeface="Times New Roman" panose="02020603050405020304" pitchFamily="18" charset="0"/>
            </a:endParaRPr>
          </a:p>
        </p:txBody>
      </p:sp>
      <p:sp>
        <p:nvSpPr>
          <p:cNvPr id="10" name="Rectangle 9"/>
          <p:cNvSpPr/>
          <p:nvPr/>
        </p:nvSpPr>
        <p:spPr>
          <a:xfrm>
            <a:off x="0" y="-1"/>
            <a:ext cx="4795838" cy="2072185"/>
          </a:xfrm>
          <a:prstGeom prst="rect">
            <a:avLst/>
          </a:prstGeom>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en-US">
              <a:latin typeface="Bookman Old Style" panose="02050604050505020204" pitchFamily="18" charset="0"/>
            </a:endParaRPr>
          </a:p>
        </p:txBody>
      </p:sp>
      <p:sp>
        <p:nvSpPr>
          <p:cNvPr id="8" name="TextBox 7"/>
          <p:cNvSpPr txBox="1"/>
          <p:nvPr/>
        </p:nvSpPr>
        <p:spPr>
          <a:xfrm>
            <a:off x="41032" y="914400"/>
            <a:ext cx="4795838" cy="521970"/>
          </a:xfrm>
          <a:prstGeom prst="rect">
            <a:avLst/>
          </a:prstGeom>
          <a:noFill/>
        </p:spPr>
        <p:txBody>
          <a:bodyPr>
            <a:spAutoFit/>
          </a:bodyPr>
          <a:lstStyle/>
          <a:p>
            <a:pPr fontAlgn="auto">
              <a:spcBef>
                <a:spcPts val="0"/>
              </a:spcBef>
              <a:spcAft>
                <a:spcPts val="0"/>
              </a:spcAft>
              <a:defRPr/>
            </a:pPr>
            <a:r>
              <a:rPr lang="en-US" altLang="en-GB" sz="2800" b="1" dirty="0">
                <a:solidFill>
                  <a:schemeClr val="tx2">
                    <a:lumMod val="75000"/>
                  </a:schemeClr>
                </a:solidFill>
                <a:latin typeface="Bookman Old Style" panose="02050604050505020204" pitchFamily="18" charset="0"/>
                <a:cs typeface="Times New Roman" panose="02020603050405020304" pitchFamily="18" charset="0"/>
              </a:rPr>
              <a:t>Component Diagram</a:t>
            </a:r>
            <a:endParaRPr lang="en-IN" altLang="en-GB" sz="2800" b="1" dirty="0">
              <a:solidFill>
                <a:schemeClr val="tx2">
                  <a:lumMod val="75000"/>
                </a:schemeClr>
              </a:solidFill>
              <a:latin typeface="Bookman Old Style" panose="02050604050505020204" pitchFamily="18" charset="0"/>
              <a:cs typeface="Times New Roman" panose="02020603050405020304" pitchFamily="18" charset="0"/>
            </a:endParaRPr>
          </a:p>
        </p:txBody>
      </p:sp>
      <p:sp>
        <p:nvSpPr>
          <p:cNvPr id="4103" name="TextBox 2"/>
          <p:cNvSpPr txBox="1">
            <a:spLocks noChangeArrowheads="1"/>
          </p:cNvSpPr>
          <p:nvPr/>
        </p:nvSpPr>
        <p:spPr bwMode="auto">
          <a:xfrm>
            <a:off x="14288" y="6553200"/>
            <a:ext cx="716863" cy="338554"/>
          </a:xfrm>
          <a:prstGeom prst="rect">
            <a:avLst/>
          </a:prstGeom>
          <a:noFill/>
          <a:ln w="9525">
            <a:noFill/>
            <a:miter lim="800000"/>
          </a:ln>
        </p:spPr>
        <p:txBody>
          <a:bodyPr wrap="none">
            <a:spAutoFit/>
          </a:bodyPr>
          <a:lstStyle/>
          <a:p>
            <a:r>
              <a:rPr lang="en-US" sz="1600" b="1">
                <a:solidFill>
                  <a:schemeClr val="bg1"/>
                </a:solidFill>
                <a:latin typeface="Bookman Old Style" panose="02050604050505020204" pitchFamily="18" charset="0"/>
                <a:cs typeface="Times New Roman" panose="02020603050405020304" pitchFamily="18" charset="0"/>
              </a:rPr>
              <a:t>2/10</a:t>
            </a:r>
          </a:p>
        </p:txBody>
      </p:sp>
      <p:sp>
        <p:nvSpPr>
          <p:cNvPr id="4104" name="TextBox 4"/>
          <p:cNvSpPr txBox="1">
            <a:spLocks noChangeArrowheads="1"/>
          </p:cNvSpPr>
          <p:nvPr/>
        </p:nvSpPr>
        <p:spPr bwMode="auto">
          <a:xfrm>
            <a:off x="-41032" y="1981418"/>
            <a:ext cx="9185031" cy="3885982"/>
          </a:xfrm>
          <a:prstGeom prst="rect">
            <a:avLst/>
          </a:prstGeom>
          <a:noFill/>
          <a:ln w="9525">
            <a:noFill/>
            <a:miter lim="800000"/>
          </a:ln>
        </p:spPr>
        <p:txBody>
          <a:bodyPr wrap="square">
            <a:spAutoFit/>
          </a:bodyPr>
          <a:lstStyle/>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14288" y="2010771"/>
            <a:ext cx="9124950" cy="4466230"/>
          </a:xfrm>
        </p:spPr>
        <p:txBody>
          <a:bodyPr/>
          <a:lstStyle/>
          <a:p>
            <a:pPr marL="0" indent="0" algn="just">
              <a:buNone/>
            </a:pPr>
            <a:endParaRPr lang="en-IN" sz="2000" dirty="0">
              <a:effectLst/>
              <a:latin typeface="Book Antiqua" panose="02040602050305030304" pitchFamily="18" charset="0"/>
              <a:ea typeface="Times New Roman" panose="02020603050405020304" pitchFamily="18" charset="0"/>
            </a:endParaRPr>
          </a:p>
          <a:p>
            <a:pPr marL="0" indent="0">
              <a:buFont typeface="Arial" panose="020B0604020202020204" pitchFamily="34" charset="0"/>
              <a:buNone/>
            </a:pPr>
            <a:endParaRPr lang="en-US" sz="2000" dirty="0">
              <a:latin typeface="Bookman Old Style" panose="02050604050505020204" pitchFamily="18" charset="0"/>
            </a:endParaRPr>
          </a:p>
        </p:txBody>
      </p:sp>
      <p:sp>
        <p:nvSpPr>
          <p:cNvPr id="13" name="Rectangle 12"/>
          <p:cNvSpPr/>
          <p:nvPr/>
        </p:nvSpPr>
        <p:spPr>
          <a:xfrm>
            <a:off x="4795838" y="-14785"/>
            <a:ext cx="4343400" cy="2086969"/>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Software/Hardware Requirements</a:t>
            </a:r>
            <a:endParaRPr lang="en-US" b="1"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IN" altLang="en-US" dirty="0">
                <a:solidFill>
                  <a:schemeClr val="tx1">
                    <a:lumMod val="95000"/>
                    <a:lumOff val="5000"/>
                  </a:schemeClr>
                </a:solidFill>
                <a:latin typeface="Bookman Old Style" panose="02050604050505020204" pitchFamily="18" charset="0"/>
              </a:rPr>
              <a:t>Algorithm</a:t>
            </a:r>
          </a:p>
          <a:p>
            <a:pPr fontAlgn="auto">
              <a:spcBef>
                <a:spcPts val="0"/>
              </a:spcBef>
              <a:spcAft>
                <a:spcPts val="0"/>
              </a:spcAft>
              <a:defRPr/>
            </a:pPr>
            <a:r>
              <a:rPr lang="en-IN" b="1" dirty="0">
                <a:solidFill>
                  <a:schemeClr val="tx1">
                    <a:lumMod val="95000"/>
                    <a:lumOff val="5000"/>
                  </a:schemeClr>
                </a:solidFill>
                <a:latin typeface="Bookman Old Style" panose="02050604050505020204" pitchFamily="18" charset="0"/>
              </a:rPr>
              <a:t>Modules</a:t>
            </a:r>
            <a:endParaRPr lang="en-US" b="1"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References</a:t>
            </a:r>
          </a:p>
        </p:txBody>
      </p:sp>
      <p:pic>
        <p:nvPicPr>
          <p:cNvPr id="4" name="Picture 3">
            <a:extLst>
              <a:ext uri="{FF2B5EF4-FFF2-40B4-BE49-F238E27FC236}">
                <a16:creationId xmlns:a16="http://schemas.microsoft.com/office/drawing/2014/main" id="{130D5465-86BB-4918-A754-D1C616A74E0B}"/>
              </a:ext>
            </a:extLst>
          </p:cNvPr>
          <p:cNvPicPr>
            <a:picLocks noChangeAspect="1"/>
          </p:cNvPicPr>
          <p:nvPr/>
        </p:nvPicPr>
        <p:blipFill>
          <a:blip r:embed="rId2"/>
          <a:stretch>
            <a:fillRect/>
          </a:stretch>
        </p:blipFill>
        <p:spPr>
          <a:xfrm>
            <a:off x="990600" y="2680863"/>
            <a:ext cx="6934200" cy="3333750"/>
          </a:xfrm>
          <a:prstGeom prst="rect">
            <a:avLst/>
          </a:prstGeom>
        </p:spPr>
      </p:pic>
    </p:spTree>
    <p:extLst>
      <p:ext uri="{BB962C8B-B14F-4D97-AF65-F5344CB8AC3E}">
        <p14:creationId xmlns:p14="http://schemas.microsoft.com/office/powerpoint/2010/main" val="1642949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Bookman Old Style" panose="02050604050505020204" pitchFamily="18" charset="0"/>
              <a:cs typeface="Times New Roman" panose="02020603050405020304" pitchFamily="18" charset="0"/>
            </a:endParaRPr>
          </a:p>
        </p:txBody>
      </p:sp>
      <p:sp>
        <p:nvSpPr>
          <p:cNvPr id="10" name="Rectangle 9"/>
          <p:cNvSpPr/>
          <p:nvPr/>
        </p:nvSpPr>
        <p:spPr>
          <a:xfrm>
            <a:off x="0" y="0"/>
            <a:ext cx="4795838" cy="2093558"/>
          </a:xfrm>
          <a:prstGeom prst="rect">
            <a:avLst/>
          </a:prstGeom>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en-US">
              <a:latin typeface="Bookman Old Style" panose="02050604050505020204" pitchFamily="18" charset="0"/>
            </a:endParaRPr>
          </a:p>
        </p:txBody>
      </p:sp>
      <p:sp>
        <p:nvSpPr>
          <p:cNvPr id="8" name="TextBox 7"/>
          <p:cNvSpPr txBox="1"/>
          <p:nvPr/>
        </p:nvSpPr>
        <p:spPr>
          <a:xfrm>
            <a:off x="0" y="1364440"/>
            <a:ext cx="4795838" cy="523220"/>
          </a:xfrm>
          <a:prstGeom prst="rect">
            <a:avLst/>
          </a:prstGeom>
          <a:noFill/>
        </p:spPr>
        <p:txBody>
          <a:bodyPr>
            <a:spAutoFit/>
          </a:bodyPr>
          <a:lstStyle/>
          <a:p>
            <a:pPr fontAlgn="auto">
              <a:spcBef>
                <a:spcPts val="0"/>
              </a:spcBef>
              <a:spcAft>
                <a:spcPts val="0"/>
              </a:spcAft>
              <a:defRPr/>
            </a:pPr>
            <a:r>
              <a:rPr lang="en-GB" sz="2800" dirty="0">
                <a:solidFill>
                  <a:schemeClr val="tx2">
                    <a:lumMod val="75000"/>
                  </a:schemeClr>
                </a:solidFill>
                <a:latin typeface="Bookman Old Style" panose="02050604050505020204" pitchFamily="18" charset="0"/>
                <a:cs typeface="Times New Roman" panose="02020603050405020304" pitchFamily="18" charset="0"/>
              </a:rPr>
              <a:t>References</a:t>
            </a: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ln>
        </p:spPr>
        <p:txBody>
          <a:bodyPr wrap="square">
            <a:spAutoFit/>
          </a:bodyPr>
          <a:lstStyle/>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0" y="2209800"/>
            <a:ext cx="8437634" cy="4414897"/>
          </a:xfrm>
        </p:spPr>
        <p:txBody>
          <a:bodyPr/>
          <a:lstStyle/>
          <a:p>
            <a:r>
              <a:rPr lang="en-IN" sz="2000" dirty="0" err="1">
                <a:latin typeface="Book Antiqua" panose="02040602050305030304" pitchFamily="18" charset="0"/>
              </a:rPr>
              <a:t>Huijie</a:t>
            </a:r>
            <a:r>
              <a:rPr lang="en-IN" sz="2000" dirty="0">
                <a:latin typeface="Book Antiqua" panose="02040602050305030304" pitchFamily="18" charset="0"/>
              </a:rPr>
              <a:t> Lin, Jia </a:t>
            </a:r>
            <a:r>
              <a:rPr lang="en-IN" sz="2000" dirty="0" err="1">
                <a:latin typeface="Book Antiqua" panose="02040602050305030304" pitchFamily="18" charset="0"/>
              </a:rPr>
              <a:t>Jia</a:t>
            </a:r>
            <a:r>
              <a:rPr lang="en-IN" sz="2000" dirty="0">
                <a:latin typeface="Book Antiqua" panose="02040602050305030304" pitchFamily="18" charset="0"/>
              </a:rPr>
              <a:t>, </a:t>
            </a:r>
            <a:r>
              <a:rPr lang="en-IN" sz="2000" dirty="0" err="1">
                <a:latin typeface="Book Antiqua" panose="02040602050305030304" pitchFamily="18" charset="0"/>
              </a:rPr>
              <a:t>JiezhonQiu</a:t>
            </a:r>
            <a:r>
              <a:rPr lang="en-IN" sz="2000" dirty="0">
                <a:latin typeface="Book Antiqua" panose="02040602050305030304" pitchFamily="18" charset="0"/>
              </a:rPr>
              <a:t>, “ Detecting stress based on social interactions in social networks”, IEEE Transactions on Knowledge and Data Engineering, 2017. </a:t>
            </a:r>
          </a:p>
          <a:p>
            <a:r>
              <a:rPr lang="en-IN" sz="2000" dirty="0">
                <a:latin typeface="Book Antiqua" panose="02040602050305030304" pitchFamily="18" charset="0"/>
              </a:rPr>
              <a:t>Mike </a:t>
            </a:r>
            <a:r>
              <a:rPr lang="en-IN" sz="2000" dirty="0" err="1">
                <a:latin typeface="Book Antiqua" panose="02040602050305030304" pitchFamily="18" charset="0"/>
              </a:rPr>
              <a:t>Thelwall</a:t>
            </a:r>
            <a:r>
              <a:rPr lang="en-IN" sz="2000" dirty="0">
                <a:latin typeface="Book Antiqua" panose="02040602050305030304" pitchFamily="18" charset="0"/>
              </a:rPr>
              <a:t> </a:t>
            </a:r>
            <a:r>
              <a:rPr lang="en-IN" sz="2000" dirty="0" err="1">
                <a:latin typeface="Book Antiqua" panose="02040602050305030304" pitchFamily="18" charset="0"/>
              </a:rPr>
              <a:t>TensiStrength</a:t>
            </a:r>
            <a:r>
              <a:rPr lang="en-IN" sz="2000" dirty="0">
                <a:latin typeface="Book Antiqua" panose="02040602050305030304" pitchFamily="18" charset="0"/>
              </a:rPr>
              <a:t>, “Stress and relaxation magnitude detection for social media texts”, Information Processing &amp; Management Science direct, 2017.</a:t>
            </a:r>
          </a:p>
          <a:p>
            <a:r>
              <a:rPr lang="en-US" sz="2000" dirty="0" err="1">
                <a:latin typeface="Book Antiqua" panose="02040602050305030304" pitchFamily="18" charset="0"/>
              </a:rPr>
              <a:t>Huayang</a:t>
            </a:r>
            <a:r>
              <a:rPr lang="en-US" sz="2000" dirty="0">
                <a:latin typeface="Book Antiqua" panose="02040602050305030304" pitchFamily="18" charset="0"/>
              </a:rPr>
              <a:t> </a:t>
            </a:r>
            <a:r>
              <a:rPr lang="en-US" sz="2000" dirty="0" err="1">
                <a:latin typeface="Book Antiqua" panose="02040602050305030304" pitchFamily="18" charset="0"/>
              </a:rPr>
              <a:t>Xie</a:t>
            </a:r>
            <a:r>
              <a:rPr lang="en-US" sz="2000" dirty="0">
                <a:latin typeface="Book Antiqua" panose="02040602050305030304" pitchFamily="18" charset="0"/>
              </a:rPr>
              <a:t>, Peter </a:t>
            </a:r>
            <a:r>
              <a:rPr lang="en-US" sz="2000" dirty="0" err="1">
                <a:latin typeface="Book Antiqua" panose="02040602050305030304" pitchFamily="18" charset="0"/>
              </a:rPr>
              <a:t>Andreae</a:t>
            </a:r>
            <a:r>
              <a:rPr lang="en-US" sz="2000" dirty="0">
                <a:latin typeface="Book Antiqua" panose="02040602050305030304" pitchFamily="18" charset="0"/>
              </a:rPr>
              <a:t>, </a:t>
            </a:r>
            <a:r>
              <a:rPr lang="en-US" sz="2000" dirty="0" err="1">
                <a:latin typeface="Book Antiqua" panose="02040602050305030304" pitchFamily="18" charset="0"/>
              </a:rPr>
              <a:t>Mengjie</a:t>
            </a:r>
            <a:r>
              <a:rPr lang="en-US" sz="2000" dirty="0">
                <a:latin typeface="Book Antiqua" panose="02040602050305030304" pitchFamily="18" charset="0"/>
              </a:rPr>
              <a:t> Zhang, Paul Warren, “Detecting Stress in Spoken English using Decision Trees and Support Vector Machines”, The New Economy Research Fund, New Zealand, 2004 </a:t>
            </a:r>
          </a:p>
          <a:p>
            <a:r>
              <a:rPr lang="en-IN" sz="2000" dirty="0" err="1">
                <a:latin typeface="Book Antiqua" panose="02040602050305030304" pitchFamily="18" charset="0"/>
              </a:rPr>
              <a:t>Munmun</a:t>
            </a:r>
            <a:r>
              <a:rPr lang="en-IN" sz="2000" dirty="0">
                <a:latin typeface="Book Antiqua" panose="02040602050305030304" pitchFamily="18" charset="0"/>
              </a:rPr>
              <a:t> De Choudhury, Michael </a:t>
            </a:r>
            <a:r>
              <a:rPr lang="en-IN" sz="2000" dirty="0" err="1">
                <a:latin typeface="Book Antiqua" panose="02040602050305030304" pitchFamily="18" charset="0"/>
              </a:rPr>
              <a:t>Gamon</a:t>
            </a:r>
            <a:r>
              <a:rPr lang="en-IN" sz="2000" dirty="0">
                <a:latin typeface="Book Antiqua" panose="02040602050305030304" pitchFamily="18" charset="0"/>
              </a:rPr>
              <a:t>, Scott Counts, Eric Horvitz, “Predicting Depression via Social Media”, Seventh </a:t>
            </a:r>
            <a:r>
              <a:rPr lang="en-US" sz="2000" dirty="0">
                <a:latin typeface="Book Antiqua" panose="02040602050305030304" pitchFamily="18" charset="0"/>
              </a:rPr>
              <a:t>International AAAI Conference on Weblogs and Social Media, 2013.</a:t>
            </a:r>
          </a:p>
        </p:txBody>
      </p:sp>
      <p:sp>
        <p:nvSpPr>
          <p:cNvPr id="13" name="Rectangle 12"/>
          <p:cNvSpPr/>
          <p:nvPr/>
        </p:nvSpPr>
        <p:spPr>
          <a:xfrm>
            <a:off x="4795838" y="-14785"/>
            <a:ext cx="4343400" cy="2108343"/>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Software/Hardware Requirements</a:t>
            </a:r>
          </a:p>
          <a:p>
            <a:pPr fontAlgn="auto">
              <a:spcBef>
                <a:spcPts val="0"/>
              </a:spcBef>
              <a:spcAft>
                <a:spcPts val="0"/>
              </a:spcAft>
              <a:defRPr/>
            </a:pPr>
            <a:r>
              <a:rPr lang="en-IN" altLang="en-US" dirty="0">
                <a:solidFill>
                  <a:schemeClr val="tx1">
                    <a:lumMod val="95000"/>
                    <a:lumOff val="5000"/>
                  </a:schemeClr>
                </a:solidFill>
                <a:latin typeface="Bookman Old Style" panose="02050604050505020204" pitchFamily="18" charset="0"/>
                <a:sym typeface="+mn-ea"/>
              </a:rPr>
              <a:t>Algorithm</a:t>
            </a:r>
            <a:endParaRPr lang="en-IN" altLang="en-US"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IN" altLang="en-US" dirty="0">
                <a:solidFill>
                  <a:schemeClr val="tx1">
                    <a:lumMod val="95000"/>
                    <a:lumOff val="5000"/>
                  </a:schemeClr>
                </a:solidFill>
                <a:latin typeface="Bookman Old Style" panose="02050604050505020204" pitchFamily="18" charset="0"/>
                <a:sym typeface="+mn-ea"/>
              </a:rPr>
              <a:t>Datasets</a:t>
            </a:r>
            <a:endParaRPr lang="en-US"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b="1" dirty="0">
                <a:solidFill>
                  <a:schemeClr val="tx1">
                    <a:lumMod val="95000"/>
                    <a:lumOff val="5000"/>
                  </a:schemeClr>
                </a:solidFill>
                <a:latin typeface="Bookman Old Style" panose="02050604050505020204" pitchFamily="18" charset="0"/>
              </a:rPr>
              <a:t>References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Bookman Old Style" panose="02050604050505020204" pitchFamily="18" charset="0"/>
              <a:cs typeface="Times New Roman" panose="02020603050405020304" pitchFamily="18" charset="0"/>
            </a:endParaRPr>
          </a:p>
        </p:txBody>
      </p:sp>
      <p:sp>
        <p:nvSpPr>
          <p:cNvPr id="10" name="Rectangle 9"/>
          <p:cNvSpPr/>
          <p:nvPr/>
        </p:nvSpPr>
        <p:spPr>
          <a:xfrm>
            <a:off x="0" y="0"/>
            <a:ext cx="4795838" cy="2093558"/>
          </a:xfrm>
          <a:prstGeom prst="rect">
            <a:avLst/>
          </a:prstGeom>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en-US">
              <a:latin typeface="Bookman Old Style" panose="02050604050505020204" pitchFamily="18" charset="0"/>
            </a:endParaRPr>
          </a:p>
        </p:txBody>
      </p:sp>
      <p:sp>
        <p:nvSpPr>
          <p:cNvPr id="8" name="TextBox 7"/>
          <p:cNvSpPr txBox="1"/>
          <p:nvPr/>
        </p:nvSpPr>
        <p:spPr>
          <a:xfrm>
            <a:off x="0" y="1364440"/>
            <a:ext cx="4795838" cy="523220"/>
          </a:xfrm>
          <a:prstGeom prst="rect">
            <a:avLst/>
          </a:prstGeom>
          <a:noFill/>
        </p:spPr>
        <p:txBody>
          <a:bodyPr>
            <a:spAutoFit/>
          </a:bodyPr>
          <a:lstStyle/>
          <a:p>
            <a:pPr fontAlgn="auto">
              <a:spcBef>
                <a:spcPts val="0"/>
              </a:spcBef>
              <a:spcAft>
                <a:spcPts val="0"/>
              </a:spcAft>
              <a:defRPr/>
            </a:pPr>
            <a:r>
              <a:rPr lang="en-GB" sz="2800" dirty="0">
                <a:solidFill>
                  <a:schemeClr val="tx2">
                    <a:lumMod val="75000"/>
                  </a:schemeClr>
                </a:solidFill>
                <a:latin typeface="Bookman Old Style" panose="02050604050505020204" pitchFamily="18" charset="0"/>
                <a:cs typeface="Times New Roman" panose="02020603050405020304" pitchFamily="18" charset="0"/>
              </a:rPr>
              <a:t>References</a:t>
            </a: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ln>
        </p:spPr>
        <p:txBody>
          <a:bodyPr wrap="square">
            <a:spAutoFit/>
          </a:bodyPr>
          <a:lstStyle/>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0" y="2209800"/>
            <a:ext cx="8437634" cy="4414897"/>
          </a:xfrm>
        </p:spPr>
        <p:txBody>
          <a:bodyPr/>
          <a:lstStyle/>
          <a:p>
            <a:r>
              <a:rPr lang="en-IN" sz="2000" dirty="0" err="1">
                <a:latin typeface="Book Antiqua" panose="02040602050305030304" pitchFamily="18" charset="0"/>
              </a:rPr>
              <a:t>Huijie</a:t>
            </a:r>
            <a:r>
              <a:rPr lang="en-IN" sz="2000" dirty="0">
                <a:latin typeface="Book Antiqua" panose="02040602050305030304" pitchFamily="18" charset="0"/>
              </a:rPr>
              <a:t> Lin, Jia </a:t>
            </a:r>
            <a:r>
              <a:rPr lang="en-IN" sz="2000" dirty="0" err="1">
                <a:latin typeface="Book Antiqua" panose="02040602050305030304" pitchFamily="18" charset="0"/>
              </a:rPr>
              <a:t>Jia</a:t>
            </a:r>
            <a:r>
              <a:rPr lang="en-IN" sz="2000" dirty="0">
                <a:latin typeface="Book Antiqua" panose="02040602050305030304" pitchFamily="18" charset="0"/>
              </a:rPr>
              <a:t>, </a:t>
            </a:r>
            <a:r>
              <a:rPr lang="en-IN" sz="2000" dirty="0" err="1">
                <a:latin typeface="Book Antiqua" panose="02040602050305030304" pitchFamily="18" charset="0"/>
              </a:rPr>
              <a:t>JiezhonQiu</a:t>
            </a:r>
            <a:r>
              <a:rPr lang="en-IN" sz="2000" dirty="0">
                <a:latin typeface="Book Antiqua" panose="02040602050305030304" pitchFamily="18" charset="0"/>
              </a:rPr>
              <a:t>, “ Detecting stress based on social interactions in social networks”, IEEE Transactions on Knowledge and Data Engineering, 2017. </a:t>
            </a:r>
          </a:p>
          <a:p>
            <a:r>
              <a:rPr lang="en-IN" sz="2000" dirty="0">
                <a:latin typeface="Book Antiqua" panose="02040602050305030304" pitchFamily="18" charset="0"/>
              </a:rPr>
              <a:t>Mike </a:t>
            </a:r>
            <a:r>
              <a:rPr lang="en-IN" sz="2000" dirty="0" err="1">
                <a:latin typeface="Book Antiqua" panose="02040602050305030304" pitchFamily="18" charset="0"/>
              </a:rPr>
              <a:t>Thelwall</a:t>
            </a:r>
            <a:r>
              <a:rPr lang="en-IN" sz="2000" dirty="0">
                <a:latin typeface="Book Antiqua" panose="02040602050305030304" pitchFamily="18" charset="0"/>
              </a:rPr>
              <a:t> </a:t>
            </a:r>
            <a:r>
              <a:rPr lang="en-IN" sz="2000" dirty="0" err="1">
                <a:latin typeface="Book Antiqua" panose="02040602050305030304" pitchFamily="18" charset="0"/>
              </a:rPr>
              <a:t>TensiStrength</a:t>
            </a:r>
            <a:r>
              <a:rPr lang="en-IN" sz="2000" dirty="0">
                <a:latin typeface="Book Antiqua" panose="02040602050305030304" pitchFamily="18" charset="0"/>
              </a:rPr>
              <a:t>, “Stress and relaxation magnitude detection for social media texts”, Information Processing &amp; Management Science direct, 2017.</a:t>
            </a:r>
          </a:p>
          <a:p>
            <a:r>
              <a:rPr lang="en-US" sz="2000" dirty="0" err="1">
                <a:latin typeface="Book Antiqua" panose="02040602050305030304" pitchFamily="18" charset="0"/>
              </a:rPr>
              <a:t>Huayang</a:t>
            </a:r>
            <a:r>
              <a:rPr lang="en-US" sz="2000" dirty="0">
                <a:latin typeface="Book Antiqua" panose="02040602050305030304" pitchFamily="18" charset="0"/>
              </a:rPr>
              <a:t> </a:t>
            </a:r>
            <a:r>
              <a:rPr lang="en-US" sz="2000" dirty="0" err="1">
                <a:latin typeface="Book Antiqua" panose="02040602050305030304" pitchFamily="18" charset="0"/>
              </a:rPr>
              <a:t>Xie</a:t>
            </a:r>
            <a:r>
              <a:rPr lang="en-US" sz="2000" dirty="0">
                <a:latin typeface="Book Antiqua" panose="02040602050305030304" pitchFamily="18" charset="0"/>
              </a:rPr>
              <a:t>, Peter </a:t>
            </a:r>
            <a:r>
              <a:rPr lang="en-US" sz="2000" dirty="0" err="1">
                <a:latin typeface="Book Antiqua" panose="02040602050305030304" pitchFamily="18" charset="0"/>
              </a:rPr>
              <a:t>Andreae</a:t>
            </a:r>
            <a:r>
              <a:rPr lang="en-US" sz="2000" dirty="0">
                <a:latin typeface="Book Antiqua" panose="02040602050305030304" pitchFamily="18" charset="0"/>
              </a:rPr>
              <a:t>, </a:t>
            </a:r>
            <a:r>
              <a:rPr lang="en-US" sz="2000" dirty="0" err="1">
                <a:latin typeface="Book Antiqua" panose="02040602050305030304" pitchFamily="18" charset="0"/>
              </a:rPr>
              <a:t>Mengjie</a:t>
            </a:r>
            <a:r>
              <a:rPr lang="en-US" sz="2000" dirty="0">
                <a:latin typeface="Book Antiqua" panose="02040602050305030304" pitchFamily="18" charset="0"/>
              </a:rPr>
              <a:t> Zhang, Paul Warren, “Detecting Stress in Spoken English using Decision Trees and Support Vector Machines”, The New Economy Research Fund, New Zealand, 2004 </a:t>
            </a:r>
          </a:p>
          <a:p>
            <a:r>
              <a:rPr lang="en-IN" sz="2000" dirty="0" err="1">
                <a:latin typeface="Book Antiqua" panose="02040602050305030304" pitchFamily="18" charset="0"/>
              </a:rPr>
              <a:t>Munmun</a:t>
            </a:r>
            <a:r>
              <a:rPr lang="en-IN" sz="2000" dirty="0">
                <a:latin typeface="Book Antiqua" panose="02040602050305030304" pitchFamily="18" charset="0"/>
              </a:rPr>
              <a:t> De Choudhury, Michael </a:t>
            </a:r>
            <a:r>
              <a:rPr lang="en-IN" sz="2000" dirty="0" err="1">
                <a:latin typeface="Book Antiqua" panose="02040602050305030304" pitchFamily="18" charset="0"/>
              </a:rPr>
              <a:t>Gamon</a:t>
            </a:r>
            <a:r>
              <a:rPr lang="en-IN" sz="2000" dirty="0">
                <a:latin typeface="Book Antiqua" panose="02040602050305030304" pitchFamily="18" charset="0"/>
              </a:rPr>
              <a:t>, Scott Counts, Eric Horvitz, “Predicting Depression via Social Media”, Seventh </a:t>
            </a:r>
            <a:r>
              <a:rPr lang="en-US" sz="2000" dirty="0">
                <a:latin typeface="Book Antiqua" panose="02040602050305030304" pitchFamily="18" charset="0"/>
              </a:rPr>
              <a:t>International AAAI Conference on Weblogs and Social Media, 2013.</a:t>
            </a:r>
          </a:p>
        </p:txBody>
      </p:sp>
      <p:sp>
        <p:nvSpPr>
          <p:cNvPr id="13" name="Rectangle 12"/>
          <p:cNvSpPr/>
          <p:nvPr/>
        </p:nvSpPr>
        <p:spPr>
          <a:xfrm>
            <a:off x="4795838" y="-14785"/>
            <a:ext cx="4343400" cy="2108343"/>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Software/Hardware Requirements</a:t>
            </a:r>
          </a:p>
          <a:p>
            <a:pPr fontAlgn="auto">
              <a:spcBef>
                <a:spcPts val="0"/>
              </a:spcBef>
              <a:spcAft>
                <a:spcPts val="0"/>
              </a:spcAft>
              <a:defRPr/>
            </a:pPr>
            <a:r>
              <a:rPr lang="en-IN" altLang="en-US" dirty="0">
                <a:solidFill>
                  <a:schemeClr val="tx1">
                    <a:lumMod val="95000"/>
                    <a:lumOff val="5000"/>
                  </a:schemeClr>
                </a:solidFill>
                <a:latin typeface="Bookman Old Style" panose="02050604050505020204" pitchFamily="18" charset="0"/>
                <a:sym typeface="+mn-ea"/>
              </a:rPr>
              <a:t>Algorithm</a:t>
            </a:r>
            <a:endParaRPr lang="en-IN" altLang="en-US"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IN" altLang="en-US" dirty="0">
                <a:solidFill>
                  <a:schemeClr val="tx1">
                    <a:lumMod val="95000"/>
                    <a:lumOff val="5000"/>
                  </a:schemeClr>
                </a:solidFill>
                <a:latin typeface="Bookman Old Style" panose="02050604050505020204" pitchFamily="18" charset="0"/>
                <a:sym typeface="+mn-ea"/>
              </a:rPr>
              <a:t>Datasets</a:t>
            </a:r>
            <a:endParaRPr lang="en-US"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b="1" dirty="0">
                <a:solidFill>
                  <a:schemeClr val="tx1">
                    <a:lumMod val="95000"/>
                    <a:lumOff val="5000"/>
                  </a:schemeClr>
                </a:solidFill>
                <a:latin typeface="Bookman Old Style" panose="02050604050505020204" pitchFamily="18" charset="0"/>
              </a:rPr>
              <a:t>References</a:t>
            </a:r>
          </a:p>
        </p:txBody>
      </p:sp>
    </p:spTree>
    <p:extLst>
      <p:ext uri="{BB962C8B-B14F-4D97-AF65-F5344CB8AC3E}">
        <p14:creationId xmlns:p14="http://schemas.microsoft.com/office/powerpoint/2010/main" val="1068868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ookman Old Style" panose="02050604050505020204" pitchFamily="18" charset="0"/>
              </a:rPr>
              <a:t>*</a:t>
            </a:r>
          </a:p>
        </p:txBody>
      </p:sp>
      <p:sp>
        <p:nvSpPr>
          <p:cNvPr id="4" name="Rectangle 3"/>
          <p:cNvSpPr/>
          <p:nvPr/>
        </p:nvSpPr>
        <p:spPr>
          <a:xfrm>
            <a:off x="4795838" y="0"/>
            <a:ext cx="4343400" cy="2133600"/>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r>
              <a:rPr lang="en-US" b="1"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Software/Hardware Requirements</a:t>
            </a:r>
          </a:p>
          <a:p>
            <a:pPr fontAlgn="auto">
              <a:spcBef>
                <a:spcPts val="0"/>
              </a:spcBef>
              <a:spcAft>
                <a:spcPts val="0"/>
              </a:spcAft>
              <a:defRPr/>
            </a:pPr>
            <a:r>
              <a:rPr lang="en-IN" altLang="en-US" dirty="0">
                <a:solidFill>
                  <a:schemeClr val="tx1">
                    <a:lumMod val="95000"/>
                    <a:lumOff val="5000"/>
                  </a:schemeClr>
                </a:solidFill>
                <a:latin typeface="Bookman Old Style" panose="02050604050505020204" pitchFamily="18" charset="0"/>
                <a:sym typeface="+mn-ea"/>
              </a:rPr>
              <a:t>Algorithm</a:t>
            </a:r>
            <a:endParaRPr lang="en-IN" altLang="en-US"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IN" altLang="en-US" dirty="0">
                <a:solidFill>
                  <a:schemeClr val="tx1">
                    <a:lumMod val="95000"/>
                    <a:lumOff val="5000"/>
                  </a:schemeClr>
                </a:solidFill>
                <a:latin typeface="Bookman Old Style" panose="02050604050505020204" pitchFamily="18" charset="0"/>
                <a:sym typeface="+mn-ea"/>
              </a:rPr>
              <a:t>Datasets</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References</a:t>
            </a:r>
          </a:p>
        </p:txBody>
      </p:sp>
      <p:sp>
        <p:nvSpPr>
          <p:cNvPr id="5" name="Rectangle 4"/>
          <p:cNvSpPr/>
          <p:nvPr/>
        </p:nvSpPr>
        <p:spPr>
          <a:xfrm>
            <a:off x="0" y="0"/>
            <a:ext cx="4795838" cy="2133600"/>
          </a:xfrm>
          <a:prstGeom prst="rect">
            <a:avLst/>
          </a:prstGeom>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r>
              <a:rPr lang="en-US" sz="3200" b="1" dirty="0">
                <a:solidFill>
                  <a:schemeClr val="tx1"/>
                </a:solidFill>
                <a:latin typeface="Bookman Old Style" panose="02050604050505020204" pitchFamily="18" charset="0"/>
                <a:cs typeface="Times New Roman" panose="02020603050405020304" pitchFamily="18" charset="0"/>
              </a:rPr>
              <a:t>Abstract</a:t>
            </a:r>
          </a:p>
        </p:txBody>
      </p:sp>
      <p:sp>
        <p:nvSpPr>
          <p:cNvPr id="6" name="Content Placeholder 2"/>
          <p:cNvSpPr txBox="1"/>
          <p:nvPr/>
        </p:nvSpPr>
        <p:spPr bwMode="auto">
          <a:xfrm>
            <a:off x="0" y="2057399"/>
            <a:ext cx="9139238" cy="4800601"/>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endParaRPr lang="en-US" sz="2000" dirty="0">
              <a:effectLst/>
              <a:latin typeface="Book Antiqua" panose="02040602050305030304" pitchFamily="18" charset="0"/>
              <a:ea typeface="Times New Roman" panose="02020603050405020304" pitchFamily="18" charset="0"/>
            </a:endParaRPr>
          </a:p>
          <a:p>
            <a:pPr algn="just"/>
            <a:r>
              <a:rPr lang="en-US" sz="2000" dirty="0">
                <a:effectLst/>
                <a:latin typeface="Book Antiqua" panose="02040602050305030304" pitchFamily="18" charset="0"/>
                <a:ea typeface="Times New Roman" panose="02020603050405020304" pitchFamily="18" charset="0"/>
              </a:rPr>
              <a:t>Stress is commonly defined as a feeling of strain and pressure which occurs from any event or thought that makes you feel frustrated, angry, or nervous. In the present situation, many people have succumbed to stress especially the adolescent and the working people. Stress increase nowadays leads to many problems like depression, suicide, heart attack, and stroke. The current technology, using Galvanic skin response (GSR), Heart rate variability (HRV), and Skin temperature are being used individually to detect stress.</a:t>
            </a:r>
            <a:endParaRPr lang="en-IN" sz="2000" dirty="0">
              <a:effectLst/>
              <a:latin typeface="Book Antiqua" panose="02040602050305030304" pitchFamily="18" charset="0"/>
              <a:ea typeface="Times New Roman" panose="02020603050405020304" pitchFamily="18" charset="0"/>
            </a:endParaRPr>
          </a:p>
          <a:p>
            <a:pPr algn="just"/>
            <a:r>
              <a:rPr lang="en-US" sz="2000" dirty="0">
                <a:effectLst/>
                <a:latin typeface="Book Antiqua" panose="02040602050305030304" pitchFamily="18" charset="0"/>
                <a:ea typeface="Times New Roman" panose="02020603050405020304" pitchFamily="18" charset="0"/>
              </a:rPr>
              <a:t>In this project data set is created using five features age, gender, body temperature, heartbeat, and blood pressure, and four stages of labels are used for detecting the level of stress. </a:t>
            </a:r>
            <a:endParaRPr lang="en-IN" sz="2000" dirty="0">
              <a:effectLst/>
              <a:latin typeface="Book Antiqua" panose="02040602050305030304" pitchFamily="18" charset="0"/>
              <a:ea typeface="Times New Roman" panose="02020603050405020304" pitchFamily="18" charset="0"/>
            </a:endParaRPr>
          </a:p>
          <a:p>
            <a:pPr algn="just"/>
            <a:endParaRPr lang="en-US" sz="2000" dirty="0">
              <a:latin typeface="Bookman Old Style" panose="02050604050505020204" pitchFamily="18" charset="0"/>
              <a:cs typeface="Times New Roman" panose="02020603050405020304" pitchFamily="18" charset="0"/>
            </a:endParaRPr>
          </a:p>
          <a:p>
            <a:pPr marL="0" indent="0" algn="just">
              <a:buNone/>
            </a:pPr>
            <a:endParaRPr lang="en-US" sz="2000" dirty="0">
              <a:latin typeface="Bookman Old Style" panose="020506040505050202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800600" y="0"/>
            <a:ext cx="4343400" cy="1570038"/>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endParaRPr lang="en-US"/>
          </a:p>
        </p:txBody>
      </p:sp>
      <p:sp>
        <p:nvSpPr>
          <p:cNvPr id="8" name="Rectangle 7"/>
          <p:cNvSpPr/>
          <p:nvPr/>
        </p:nvSpPr>
        <p:spPr>
          <a:xfrm>
            <a:off x="0" y="0"/>
            <a:ext cx="4795838" cy="1570038"/>
          </a:xfrm>
          <a:prstGeom prst="rect">
            <a:avLst/>
          </a:prstGeom>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en-US"/>
          </a:p>
        </p:txBody>
      </p:sp>
      <p:sp>
        <p:nvSpPr>
          <p:cNvPr id="6" name="TextBox 5"/>
          <p:cNvSpPr txBox="1"/>
          <p:nvPr/>
        </p:nvSpPr>
        <p:spPr>
          <a:xfrm>
            <a:off x="0" y="3100388"/>
            <a:ext cx="9144000" cy="862012"/>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fontAlgn="auto">
              <a:spcBef>
                <a:spcPts val="0"/>
              </a:spcBef>
              <a:spcAft>
                <a:spcPts val="0"/>
              </a:spcAft>
              <a:defRPr/>
            </a:pPr>
            <a:endParaRPr lang="en-IN" sz="50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0245" name="TextBox 1"/>
          <p:cNvSpPr txBox="1">
            <a:spLocks noChangeArrowheads="1"/>
          </p:cNvSpPr>
          <p:nvPr/>
        </p:nvSpPr>
        <p:spPr bwMode="auto">
          <a:xfrm>
            <a:off x="4343400" y="2667000"/>
            <a:ext cx="990600" cy="1631950"/>
          </a:xfrm>
          <a:prstGeom prst="rect">
            <a:avLst/>
          </a:prstGeom>
          <a:noFill/>
          <a:ln w="9525">
            <a:noFill/>
            <a:miter lim="800000"/>
          </a:ln>
        </p:spPr>
        <p:txBody>
          <a:bodyPr>
            <a:spAutoFit/>
          </a:bodyPr>
          <a:lstStyle/>
          <a:p>
            <a:r>
              <a:rPr lang="en-US" sz="10000">
                <a:latin typeface="Times New Roman" panose="02020603050405020304" pitchFamily="18" charset="0"/>
                <a:cs typeface="Times New Roman" panose="02020603050405020304" pitchFamily="18" charset="0"/>
              </a:rPr>
              <a:t>?</a:t>
            </a:r>
          </a:p>
        </p:txBody>
      </p:sp>
      <p:sp>
        <p:nvSpPr>
          <p:cNvPr id="10246" name="TextBox 1"/>
          <p:cNvSpPr txBox="1">
            <a:spLocks noChangeArrowheads="1"/>
          </p:cNvSpPr>
          <p:nvPr/>
        </p:nvSpPr>
        <p:spPr bwMode="auto">
          <a:xfrm>
            <a:off x="2895600" y="123825"/>
            <a:ext cx="4343400" cy="1400175"/>
          </a:xfrm>
          <a:prstGeom prst="rect">
            <a:avLst/>
          </a:prstGeom>
          <a:noFill/>
          <a:ln w="9525">
            <a:noFill/>
            <a:miter lim="800000"/>
          </a:ln>
        </p:spPr>
        <p:txBody>
          <a:bodyPr>
            <a:spAutoFit/>
          </a:bodyPr>
          <a:lstStyle/>
          <a:p>
            <a:r>
              <a:rPr lang="en-US" sz="8500" dirty="0">
                <a:latin typeface="Times New Roman" panose="02020603050405020304" pitchFamily="18" charset="0"/>
                <a:cs typeface="Times New Roman" panose="02020603050405020304" pitchFamily="18" charset="0"/>
              </a:rPr>
              <a:t>Q and A?</a:t>
            </a:r>
          </a:p>
        </p:txBody>
      </p:sp>
      <p:sp>
        <p:nvSpPr>
          <p:cNvPr id="10" name="TextBox 9"/>
          <p:cNvSpPr txBox="1"/>
          <p:nvPr/>
        </p:nvSpPr>
        <p:spPr>
          <a:xfrm>
            <a:off x="0" y="6553200"/>
            <a:ext cx="9144000" cy="307975"/>
          </a:xfrm>
          <a:prstGeom prst="rect">
            <a:avLst/>
          </a:prstGeom>
          <a:solidFill>
            <a:srgbClr val="04064C"/>
          </a:solidFill>
        </p:spPr>
        <p:txBody>
          <a:bodyPr>
            <a:spAutoFit/>
          </a:bodyPr>
          <a:lstStyle/>
          <a:p>
            <a:pPr algn="r" fontAlgn="auto">
              <a:spcBef>
                <a:spcPts val="0"/>
              </a:spcBef>
              <a:spcAft>
                <a:spcPts val="0"/>
              </a:spcAft>
              <a:defRPr/>
            </a:pPr>
            <a:endParaRPr lang="en-US" sz="1350" b="1"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95838" y="1"/>
            <a:ext cx="4343400" cy="2133598"/>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b="1"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Software/Hardware Requirements</a:t>
            </a:r>
          </a:p>
          <a:p>
            <a:pPr fontAlgn="auto">
              <a:spcBef>
                <a:spcPts val="0"/>
              </a:spcBef>
              <a:spcAft>
                <a:spcPts val="0"/>
              </a:spcAft>
              <a:defRPr/>
            </a:pPr>
            <a:r>
              <a:rPr lang="en-IN" altLang="en-US" dirty="0">
                <a:solidFill>
                  <a:schemeClr val="tx1">
                    <a:lumMod val="95000"/>
                    <a:lumOff val="5000"/>
                  </a:schemeClr>
                </a:solidFill>
                <a:latin typeface="Bookman Old Style" panose="02050604050505020204" pitchFamily="18" charset="0"/>
                <a:sym typeface="+mn-ea"/>
              </a:rPr>
              <a:t>Algorithm</a:t>
            </a:r>
            <a:endParaRPr lang="en-IN" altLang="en-US"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IN" altLang="en-US" dirty="0">
                <a:solidFill>
                  <a:schemeClr val="tx1">
                    <a:lumMod val="95000"/>
                    <a:lumOff val="5000"/>
                  </a:schemeClr>
                </a:solidFill>
                <a:latin typeface="Bookman Old Style" panose="02050604050505020204" pitchFamily="18" charset="0"/>
                <a:sym typeface="+mn-ea"/>
              </a:rPr>
              <a:t>Datasets</a:t>
            </a:r>
            <a:endParaRPr lang="en-US"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References</a:t>
            </a:r>
          </a:p>
        </p:txBody>
      </p:sp>
      <p:sp>
        <p:nvSpPr>
          <p:cNvPr id="11" name="Rectangle 10"/>
          <p:cNvSpPr/>
          <p:nvPr/>
        </p:nvSpPr>
        <p:spPr>
          <a:xfrm>
            <a:off x="0" y="0"/>
            <a:ext cx="4795838" cy="2133599"/>
          </a:xfrm>
          <a:prstGeom prst="rect">
            <a:avLst/>
          </a:prstGeom>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en-US">
              <a:latin typeface="Bookman Old Style" panose="02050604050505020204" pitchFamily="18" charset="0"/>
            </a:endParaRPr>
          </a:p>
        </p:txBody>
      </p:sp>
      <p:sp>
        <p:nvSpPr>
          <p:cNvPr id="8" name="TextBox 7"/>
          <p:cNvSpPr txBox="1"/>
          <p:nvPr/>
        </p:nvSpPr>
        <p:spPr>
          <a:xfrm>
            <a:off x="0" y="1335087"/>
            <a:ext cx="4795838" cy="646113"/>
          </a:xfrm>
          <a:prstGeom prst="rect">
            <a:avLst/>
          </a:prstGeom>
          <a:noFill/>
        </p:spPr>
        <p:txBody>
          <a:bodyPr>
            <a:spAutoFit/>
          </a:bodyPr>
          <a:lstStyle/>
          <a:p>
            <a:pPr fontAlgn="auto">
              <a:spcBef>
                <a:spcPts val="0"/>
              </a:spcBef>
              <a:spcAft>
                <a:spcPts val="0"/>
              </a:spcAft>
              <a:defRPr/>
            </a:pPr>
            <a:r>
              <a:rPr lang="en-US" sz="3600" b="1" dirty="0">
                <a:solidFill>
                  <a:schemeClr val="tx2">
                    <a:lumMod val="75000"/>
                  </a:schemeClr>
                </a:solidFill>
                <a:latin typeface="Bookman Old Style" panose="02050604050505020204" pitchFamily="18" charset="0"/>
                <a:cs typeface="Times New Roman" panose="02020603050405020304" pitchFamily="18" charset="0"/>
              </a:rPr>
              <a:t>Introduction</a:t>
            </a:r>
            <a:endParaRPr lang="en-GB" sz="3600" dirty="0">
              <a:solidFill>
                <a:schemeClr val="tx2">
                  <a:lumMod val="75000"/>
                </a:schemeClr>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0" y="1981200"/>
            <a:ext cx="9139238" cy="4876799"/>
          </a:xfrm>
        </p:spPr>
        <p:txBody>
          <a:bodyPr/>
          <a:lstStyle/>
          <a:p>
            <a:pPr algn="just"/>
            <a:endParaRPr lang="en-US" sz="2000" dirty="0">
              <a:latin typeface="Book Antiqua" panose="02040602050305030304" pitchFamily="18" charset="0"/>
            </a:endParaRPr>
          </a:p>
          <a:p>
            <a:pPr algn="just"/>
            <a:r>
              <a:rPr lang="en-US" sz="2000" dirty="0">
                <a:latin typeface="Book Antiqua" panose="02040602050305030304" pitchFamily="18" charset="0"/>
              </a:rPr>
              <a:t>A person’s standard of living is significantly affected by his emotional states such as stress and anxiety. </a:t>
            </a:r>
          </a:p>
          <a:p>
            <a:pPr algn="just"/>
            <a:r>
              <a:rPr lang="en-US" sz="2000" dirty="0">
                <a:latin typeface="Book Antiqua" panose="02040602050305030304" pitchFamily="18" charset="0"/>
              </a:rPr>
              <a:t>According to S. Palmer, ”Stress is often described as a complex psychological and behavioral state resulting from the perception of a significant imbalance between the demands placed on the individual and their perceived ability to meet these demands”. </a:t>
            </a:r>
          </a:p>
          <a:p>
            <a:pPr algn="just"/>
            <a:r>
              <a:rPr lang="en-US" sz="2000" dirty="0">
                <a:latin typeface="Book Antiqua" panose="02040602050305030304" pitchFamily="18" charset="0"/>
              </a:rPr>
              <a:t>Stress affects both mental and physical health by causing problems such as abnormalities in the cardiac rhythm i.e. arrhythmia and depression. </a:t>
            </a:r>
          </a:p>
          <a:p>
            <a:pPr algn="just"/>
            <a:r>
              <a:rPr lang="en-US" sz="2000" dirty="0">
                <a:latin typeface="Book Antiqua" panose="02040602050305030304" pitchFamily="18" charset="0"/>
              </a:rPr>
              <a:t>Many research were undertaken to elicit and detect stress, based on a person’s physiological parameters. A situation can be stressful when something psychological, such as persistent worry about losing a job, approaching work deadline, etc., happens.</a:t>
            </a:r>
          </a:p>
          <a:p>
            <a:pPr marL="0" indent="0" algn="just">
              <a:buNone/>
            </a:pPr>
            <a:endParaRPr lang="en-US" sz="2000" dirty="0">
              <a:latin typeface="Book Antiqua" panose="0204060205030503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95838" y="0"/>
            <a:ext cx="4343400" cy="2133599"/>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b="1"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Software/Hardware Requirements</a:t>
            </a:r>
          </a:p>
          <a:p>
            <a:pPr fontAlgn="auto">
              <a:spcBef>
                <a:spcPts val="0"/>
              </a:spcBef>
              <a:spcAft>
                <a:spcPts val="0"/>
              </a:spcAft>
              <a:defRPr/>
            </a:pPr>
            <a:r>
              <a:rPr lang="en-IN" altLang="en-US" dirty="0">
                <a:solidFill>
                  <a:schemeClr val="tx1">
                    <a:lumMod val="95000"/>
                    <a:lumOff val="5000"/>
                  </a:schemeClr>
                </a:solidFill>
                <a:latin typeface="Bookman Old Style" panose="02050604050505020204" pitchFamily="18" charset="0"/>
                <a:sym typeface="+mn-ea"/>
              </a:rPr>
              <a:t>Algorithm</a:t>
            </a:r>
            <a:endParaRPr lang="en-IN" altLang="en-US"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IN" altLang="en-US" dirty="0">
                <a:solidFill>
                  <a:schemeClr val="tx1">
                    <a:lumMod val="95000"/>
                    <a:lumOff val="5000"/>
                  </a:schemeClr>
                </a:solidFill>
                <a:latin typeface="Bookman Old Style" panose="02050604050505020204" pitchFamily="18" charset="0"/>
                <a:sym typeface="+mn-ea"/>
              </a:rPr>
              <a:t>Datasets</a:t>
            </a:r>
            <a:endParaRPr lang="en-US"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References</a:t>
            </a:r>
          </a:p>
        </p:txBody>
      </p:sp>
      <p:sp>
        <p:nvSpPr>
          <p:cNvPr id="11" name="Rectangle 10"/>
          <p:cNvSpPr/>
          <p:nvPr/>
        </p:nvSpPr>
        <p:spPr>
          <a:xfrm>
            <a:off x="0" y="0"/>
            <a:ext cx="4795838" cy="2133599"/>
          </a:xfrm>
          <a:prstGeom prst="rect">
            <a:avLst/>
          </a:prstGeom>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en-US">
              <a:latin typeface="Bookman Old Style" panose="02050604050505020204" pitchFamily="18" charset="0"/>
            </a:endParaRPr>
          </a:p>
        </p:txBody>
      </p:sp>
      <p:sp>
        <p:nvSpPr>
          <p:cNvPr id="8" name="TextBox 7"/>
          <p:cNvSpPr txBox="1"/>
          <p:nvPr/>
        </p:nvSpPr>
        <p:spPr>
          <a:xfrm>
            <a:off x="0" y="1335087"/>
            <a:ext cx="4795838" cy="646113"/>
          </a:xfrm>
          <a:prstGeom prst="rect">
            <a:avLst/>
          </a:prstGeom>
          <a:noFill/>
        </p:spPr>
        <p:txBody>
          <a:bodyPr>
            <a:spAutoFit/>
          </a:bodyPr>
          <a:lstStyle/>
          <a:p>
            <a:pPr fontAlgn="auto">
              <a:spcBef>
                <a:spcPts val="0"/>
              </a:spcBef>
              <a:spcAft>
                <a:spcPts val="0"/>
              </a:spcAft>
              <a:defRPr/>
            </a:pPr>
            <a:r>
              <a:rPr lang="en-US" sz="3600" b="1" dirty="0">
                <a:solidFill>
                  <a:schemeClr val="tx2">
                    <a:lumMod val="75000"/>
                  </a:schemeClr>
                </a:solidFill>
                <a:latin typeface="Bookman Old Style" panose="02050604050505020204" pitchFamily="18" charset="0"/>
                <a:cs typeface="Times New Roman" panose="02020603050405020304" pitchFamily="18" charset="0"/>
              </a:rPr>
              <a:t>Introduction</a:t>
            </a:r>
            <a:endParaRPr lang="en-GB" sz="3600" dirty="0">
              <a:solidFill>
                <a:schemeClr val="tx2">
                  <a:lumMod val="75000"/>
                </a:schemeClr>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0" y="1981200"/>
            <a:ext cx="9139238" cy="4876799"/>
          </a:xfrm>
        </p:spPr>
        <p:txBody>
          <a:bodyPr/>
          <a:lstStyle/>
          <a:p>
            <a:pPr algn="just"/>
            <a:endParaRPr lang="en-US" sz="2000" dirty="0">
              <a:latin typeface="Book Antiqua" panose="02040602050305030304" pitchFamily="18" charset="0"/>
            </a:endParaRPr>
          </a:p>
          <a:p>
            <a:pPr algn="just"/>
            <a:r>
              <a:rPr lang="en-US" sz="2000" dirty="0">
                <a:latin typeface="Book Antiqua" panose="02040602050305030304" pitchFamily="18" charset="0"/>
              </a:rPr>
              <a:t>The objective of the proposed work is to automatically detect the stress condition of an individual by using the physiological data recorded. Such a detection can help in monitoring stress to prevent dangerous stress-related diseases.</a:t>
            </a:r>
            <a:endParaRPr lang="en-US" sz="2000" dirty="0">
              <a:latin typeface="Book Antiqua" panose="02040602050305030304" pitchFamily="18" charset="0"/>
              <a:cs typeface="Times New Roman" panose="02020603050405020304" pitchFamily="18" charset="0"/>
            </a:endParaRPr>
          </a:p>
        </p:txBody>
      </p:sp>
    </p:spTree>
    <p:extLst>
      <p:ext uri="{BB962C8B-B14F-4D97-AF65-F5344CB8AC3E}">
        <p14:creationId xmlns:p14="http://schemas.microsoft.com/office/powerpoint/2010/main" val="1060798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0"/>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Bookman Old Style" panose="02050604050505020204" pitchFamily="18" charset="0"/>
              <a:cs typeface="Times New Roman" panose="02020603050405020304" pitchFamily="18" charset="0"/>
            </a:endParaRPr>
          </a:p>
        </p:txBody>
      </p:sp>
      <p:sp>
        <p:nvSpPr>
          <p:cNvPr id="10" name="Rectangle 9"/>
          <p:cNvSpPr/>
          <p:nvPr/>
        </p:nvSpPr>
        <p:spPr>
          <a:xfrm>
            <a:off x="0" y="0"/>
            <a:ext cx="4795838" cy="2051560"/>
          </a:xfrm>
          <a:prstGeom prst="rect">
            <a:avLst/>
          </a:prstGeom>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en-US">
              <a:latin typeface="Bookman Old Style" panose="02050604050505020204" pitchFamily="18" charset="0"/>
            </a:endParaRPr>
          </a:p>
        </p:txBody>
      </p:sp>
      <p:sp>
        <p:nvSpPr>
          <p:cNvPr id="8" name="TextBox 7"/>
          <p:cNvSpPr txBox="1"/>
          <p:nvPr/>
        </p:nvSpPr>
        <p:spPr>
          <a:xfrm>
            <a:off x="152400" y="1278562"/>
            <a:ext cx="4795838" cy="646331"/>
          </a:xfrm>
          <a:prstGeom prst="rect">
            <a:avLst/>
          </a:prstGeom>
          <a:noFill/>
        </p:spPr>
        <p:txBody>
          <a:bodyPr>
            <a:spAutoFit/>
          </a:bodyPr>
          <a:lstStyle/>
          <a:p>
            <a:pPr fontAlgn="auto">
              <a:spcBef>
                <a:spcPts val="0"/>
              </a:spcBef>
              <a:spcAft>
                <a:spcPts val="0"/>
              </a:spcAft>
              <a:defRPr/>
            </a:pPr>
            <a:r>
              <a:rPr lang="en-US" sz="3600" b="1" dirty="0">
                <a:solidFill>
                  <a:schemeClr val="tx2">
                    <a:lumMod val="75000"/>
                  </a:schemeClr>
                </a:solidFill>
                <a:latin typeface="Bookman Old Style" panose="02050604050505020204" pitchFamily="18" charset="0"/>
                <a:cs typeface="Times New Roman" panose="02020603050405020304" pitchFamily="18" charset="0"/>
              </a:rPr>
              <a:t>Existing System</a:t>
            </a:r>
            <a:endParaRPr lang="en-GB" sz="3600" dirty="0">
              <a:solidFill>
                <a:schemeClr val="tx2">
                  <a:lumMod val="75000"/>
                </a:schemeClr>
              </a:solidFill>
              <a:latin typeface="Bookman Old Style" panose="02050604050505020204" pitchFamily="18" charset="0"/>
              <a:cs typeface="Times New Roman" panose="02020603050405020304" pitchFamily="18" charset="0"/>
            </a:endParaRPr>
          </a:p>
        </p:txBody>
      </p:sp>
      <p:sp>
        <p:nvSpPr>
          <p:cNvPr id="4104" name="TextBox 4"/>
          <p:cNvSpPr txBox="1">
            <a:spLocks noChangeArrowheads="1"/>
          </p:cNvSpPr>
          <p:nvPr/>
        </p:nvSpPr>
        <p:spPr bwMode="auto">
          <a:xfrm>
            <a:off x="0" y="2010770"/>
            <a:ext cx="9144000" cy="3785652"/>
          </a:xfrm>
          <a:prstGeom prst="rect">
            <a:avLst/>
          </a:prstGeom>
          <a:noFill/>
          <a:ln w="9525">
            <a:noFill/>
            <a:miter lim="800000"/>
          </a:ln>
        </p:spPr>
        <p:txBody>
          <a:bodyPr wrap="square">
            <a:spAutoFit/>
          </a:bodyPr>
          <a:lstStyle/>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0" y="1980467"/>
            <a:ext cx="9139238" cy="4877533"/>
          </a:xfrm>
        </p:spPr>
        <p:txBody>
          <a:bodyPr/>
          <a:lstStyle/>
          <a:p>
            <a:pPr algn="just"/>
            <a:endParaRPr lang="en-US" sz="2000" dirty="0">
              <a:effectLst/>
              <a:latin typeface="Book Antiqua" panose="02040602050305030304" pitchFamily="18" charset="0"/>
              <a:ea typeface="Times New Roman" panose="02020603050405020304" pitchFamily="18" charset="0"/>
            </a:endParaRPr>
          </a:p>
          <a:p>
            <a:pPr algn="just"/>
            <a:r>
              <a:rPr lang="en-US" sz="2000" dirty="0">
                <a:effectLst/>
                <a:latin typeface="Book Antiqua" panose="02040602050305030304" pitchFamily="18" charset="0"/>
                <a:ea typeface="Times New Roman" panose="02020603050405020304" pitchFamily="18" charset="0"/>
              </a:rPr>
              <a:t>Existing systems were designed to detect stress by taking tweets as input from the Twitter or Facebook data set and machine learning algorithms are applied to detect stress from tweets.</a:t>
            </a:r>
            <a:endParaRPr lang="en-IN" sz="2000" dirty="0">
              <a:effectLst/>
              <a:latin typeface="Book Antiqua" panose="02040602050305030304" pitchFamily="18" charset="0"/>
              <a:ea typeface="Times New Roman" panose="02020603050405020304" pitchFamily="18" charset="0"/>
            </a:endParaRPr>
          </a:p>
          <a:p>
            <a:pPr marL="0" indent="0" algn="just">
              <a:buNone/>
            </a:pPr>
            <a:br>
              <a:rPr lang="en-US" sz="2000" dirty="0">
                <a:solidFill>
                  <a:srgbClr val="111111"/>
                </a:solidFill>
                <a:effectLst/>
                <a:latin typeface="Book Antiqua" panose="02040602050305030304" pitchFamily="18" charset="0"/>
                <a:ea typeface="Times New Roman" panose="02020603050405020304" pitchFamily="18" charset="0"/>
              </a:rPr>
            </a:br>
            <a:r>
              <a:rPr lang="en-US" sz="2000" dirty="0">
                <a:solidFill>
                  <a:srgbClr val="111111"/>
                </a:solidFill>
                <a:effectLst/>
                <a:latin typeface="Book Antiqua" panose="02040602050305030304" pitchFamily="18" charset="0"/>
                <a:ea typeface="Times New Roman" panose="02020603050405020304" pitchFamily="18" charset="0"/>
              </a:rPr>
              <a:t>     </a:t>
            </a:r>
            <a:r>
              <a:rPr lang="en-US" sz="2000" u="sng" dirty="0">
                <a:solidFill>
                  <a:srgbClr val="111111"/>
                </a:solidFill>
                <a:effectLst/>
                <a:latin typeface="Book Antiqua" panose="02040602050305030304" pitchFamily="18" charset="0"/>
                <a:ea typeface="Times New Roman" panose="02020603050405020304" pitchFamily="18" charset="0"/>
              </a:rPr>
              <a:t>Disadvantages:</a:t>
            </a:r>
            <a:endParaRPr lang="en-IN" sz="2000" dirty="0">
              <a:effectLst/>
              <a:latin typeface="Book Antiqua" panose="02040602050305030304" pitchFamily="18" charset="0"/>
              <a:ea typeface="Times New Roman" panose="02020603050405020304" pitchFamily="18" charset="0"/>
            </a:endParaRPr>
          </a:p>
          <a:p>
            <a:pPr marL="342900" lvl="0" indent="-342900" algn="just">
              <a:lnSpc>
                <a:spcPct val="115000"/>
              </a:lnSpc>
              <a:spcAft>
                <a:spcPts val="1000"/>
              </a:spcAft>
              <a:buSzPts val="1000"/>
              <a:buFont typeface="Symbol" panose="05050102010706020507" pitchFamily="18" charset="2"/>
              <a:buChar char=""/>
              <a:tabLst>
                <a:tab pos="457200" algn="l"/>
              </a:tabLst>
            </a:pPr>
            <a:r>
              <a:rPr lang="en-US" sz="2000" dirty="0">
                <a:effectLst/>
                <a:latin typeface="Book Antiqua" panose="02040602050305030304" pitchFamily="18" charset="0"/>
                <a:ea typeface="Calibri" panose="020F0502020204030204" pitchFamily="34" charset="0"/>
                <a:cs typeface="Mangal" panose="02040503050203030202" pitchFamily="18" charset="0"/>
              </a:rPr>
              <a:t>Most of the existing system works were on social networking stress data not on body-based sensor data.</a:t>
            </a:r>
            <a:endParaRPr lang="en-IN" sz="2000" dirty="0">
              <a:effectLst/>
              <a:latin typeface="Book Antiqua" panose="02040602050305030304" pitchFamily="18" charset="0"/>
              <a:ea typeface="Calibri" panose="020F0502020204030204" pitchFamily="34" charset="0"/>
              <a:cs typeface="Mangal" panose="02040503050203030202" pitchFamily="18" charset="0"/>
            </a:endParaRPr>
          </a:p>
          <a:p>
            <a:pPr marL="342900" lvl="0" indent="-342900" algn="just">
              <a:lnSpc>
                <a:spcPct val="115000"/>
              </a:lnSpc>
              <a:spcAft>
                <a:spcPts val="1000"/>
              </a:spcAft>
              <a:buSzPts val="1000"/>
              <a:buFont typeface="Symbol" panose="05050102010706020507" pitchFamily="18" charset="2"/>
              <a:buChar char=""/>
              <a:tabLst>
                <a:tab pos="457200" algn="l"/>
              </a:tabLst>
            </a:pPr>
            <a:r>
              <a:rPr lang="en-US" sz="2000" dirty="0">
                <a:effectLst/>
                <a:latin typeface="Book Antiqua" panose="02040602050305030304" pitchFamily="18" charset="0"/>
                <a:ea typeface="Calibri" panose="020F0502020204030204" pitchFamily="34" charset="0"/>
                <a:cs typeface="Mangal" panose="02040503050203030202" pitchFamily="18" charset="0"/>
              </a:rPr>
              <a:t>Stress level is calculated based on tweets posted by users.</a:t>
            </a:r>
            <a:endParaRPr lang="en-IN" sz="2000" dirty="0">
              <a:effectLst/>
              <a:latin typeface="Book Antiqua" panose="02040602050305030304" pitchFamily="18" charset="0"/>
              <a:ea typeface="Calibri" panose="020F0502020204030204" pitchFamily="34" charset="0"/>
              <a:cs typeface="Mangal" panose="02040503050203030202" pitchFamily="18" charset="0"/>
            </a:endParaRPr>
          </a:p>
        </p:txBody>
      </p:sp>
      <p:sp>
        <p:nvSpPr>
          <p:cNvPr id="13" name="Rectangle 12"/>
          <p:cNvSpPr/>
          <p:nvPr/>
        </p:nvSpPr>
        <p:spPr>
          <a:xfrm>
            <a:off x="4795838" y="-14785"/>
            <a:ext cx="4343400" cy="2066345"/>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b="1"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Software/Hardware Requirements</a:t>
            </a:r>
          </a:p>
          <a:p>
            <a:pPr fontAlgn="auto">
              <a:spcBef>
                <a:spcPts val="0"/>
              </a:spcBef>
              <a:spcAft>
                <a:spcPts val="0"/>
              </a:spcAft>
              <a:defRPr/>
            </a:pPr>
            <a:r>
              <a:rPr lang="en-IN" altLang="en-US" dirty="0">
                <a:solidFill>
                  <a:schemeClr val="tx1">
                    <a:lumMod val="95000"/>
                    <a:lumOff val="5000"/>
                  </a:schemeClr>
                </a:solidFill>
                <a:latin typeface="Bookman Old Style" panose="02050604050505020204" pitchFamily="18" charset="0"/>
                <a:sym typeface="+mn-ea"/>
              </a:rPr>
              <a:t>Algorithm</a:t>
            </a:r>
            <a:endParaRPr lang="en-IN" altLang="en-US"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IN" altLang="en-US" dirty="0">
                <a:solidFill>
                  <a:schemeClr val="tx1">
                    <a:lumMod val="95000"/>
                    <a:lumOff val="5000"/>
                  </a:schemeClr>
                </a:solidFill>
                <a:latin typeface="Bookman Old Style" panose="02050604050505020204" pitchFamily="18" charset="0"/>
                <a:sym typeface="+mn-ea"/>
              </a:rPr>
              <a:t>Datasets</a:t>
            </a:r>
            <a:endParaRPr lang="en-US"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References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Bookman Old Style" panose="02050604050505020204" pitchFamily="18" charset="0"/>
              <a:cs typeface="Times New Roman" panose="02020603050405020304" pitchFamily="18" charset="0"/>
            </a:endParaRPr>
          </a:p>
        </p:txBody>
      </p:sp>
      <p:sp>
        <p:nvSpPr>
          <p:cNvPr id="10" name="Rectangle 9"/>
          <p:cNvSpPr/>
          <p:nvPr/>
        </p:nvSpPr>
        <p:spPr>
          <a:xfrm>
            <a:off x="0" y="-1"/>
            <a:ext cx="4795838" cy="2201601"/>
          </a:xfrm>
          <a:prstGeom prst="rect">
            <a:avLst/>
          </a:prstGeom>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en-US">
              <a:latin typeface="Bookman Old Style" panose="02050604050505020204" pitchFamily="18" charset="0"/>
            </a:endParaRPr>
          </a:p>
        </p:txBody>
      </p:sp>
      <p:sp>
        <p:nvSpPr>
          <p:cNvPr id="8" name="TextBox 7"/>
          <p:cNvSpPr txBox="1"/>
          <p:nvPr/>
        </p:nvSpPr>
        <p:spPr>
          <a:xfrm>
            <a:off x="0" y="1364440"/>
            <a:ext cx="4795838" cy="646331"/>
          </a:xfrm>
          <a:prstGeom prst="rect">
            <a:avLst/>
          </a:prstGeom>
          <a:noFill/>
        </p:spPr>
        <p:txBody>
          <a:bodyPr>
            <a:spAutoFit/>
          </a:bodyPr>
          <a:lstStyle/>
          <a:p>
            <a:pPr fontAlgn="auto">
              <a:spcBef>
                <a:spcPts val="0"/>
              </a:spcBef>
              <a:spcAft>
                <a:spcPts val="0"/>
              </a:spcAft>
              <a:defRPr/>
            </a:pPr>
            <a:r>
              <a:rPr lang="en-GB" sz="3600" b="1" dirty="0">
                <a:solidFill>
                  <a:schemeClr val="tx2">
                    <a:lumMod val="75000"/>
                  </a:schemeClr>
                </a:solidFill>
                <a:latin typeface="Bookman Old Style" panose="02050604050505020204" pitchFamily="18" charset="0"/>
                <a:cs typeface="Times New Roman" panose="02020603050405020304" pitchFamily="18" charset="0"/>
              </a:rPr>
              <a:t>Proposed System</a:t>
            </a: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ln>
        </p:spPr>
        <p:txBody>
          <a:bodyPr wrap="square">
            <a:spAutoFit/>
          </a:bodyPr>
          <a:lstStyle/>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0" y="2010771"/>
            <a:ext cx="9139238" cy="4846278"/>
          </a:xfrm>
        </p:spPr>
        <p:txBody>
          <a:bodyPr/>
          <a:lstStyle/>
          <a:p>
            <a:pPr algn="just"/>
            <a:endParaRPr lang="en-US" sz="2000" dirty="0">
              <a:effectLst/>
              <a:latin typeface="Book Antiqua" panose="02040602050305030304" pitchFamily="18" charset="0"/>
              <a:ea typeface="Times New Roman" panose="02020603050405020304" pitchFamily="18" charset="0"/>
            </a:endParaRPr>
          </a:p>
          <a:p>
            <a:pPr algn="just"/>
            <a:r>
              <a:rPr lang="en-US" sz="2000" dirty="0">
                <a:effectLst/>
                <a:latin typeface="Book Antiqua" panose="02040602050305030304" pitchFamily="18" charset="0"/>
                <a:ea typeface="Times New Roman" panose="02020603050405020304" pitchFamily="18" charset="0"/>
              </a:rPr>
              <a:t>The proposed system is designed by collecting and preparing data set on five features (temperature, heartbeat, age, male or female). Using this data set machine learning </a:t>
            </a:r>
            <a:endParaRPr lang="en-IN" sz="2000" dirty="0">
              <a:effectLst/>
              <a:latin typeface="Book Antiqua" panose="02040602050305030304" pitchFamily="18" charset="0"/>
              <a:ea typeface="Times New Roman" panose="02020603050405020304" pitchFamily="18" charset="0"/>
            </a:endParaRPr>
          </a:p>
          <a:p>
            <a:pPr algn="just"/>
            <a:r>
              <a:rPr lang="en-US" sz="2000" dirty="0">
                <a:effectLst/>
                <a:latin typeface="Book Antiqua" panose="02040602050305030304" pitchFamily="18" charset="0"/>
                <a:ea typeface="Times New Roman" panose="02020603050405020304" pitchFamily="18" charset="0"/>
              </a:rPr>
              <a:t>Techniques like Logistic Regression, K-Nearest </a:t>
            </a:r>
            <a:r>
              <a:rPr lang="en-US" sz="2000" dirty="0" err="1">
                <a:effectLst/>
                <a:latin typeface="Book Antiqua" panose="02040602050305030304" pitchFamily="18" charset="0"/>
                <a:ea typeface="Times New Roman" panose="02020603050405020304" pitchFamily="18" charset="0"/>
              </a:rPr>
              <a:t>Neighbour</a:t>
            </a:r>
            <a:r>
              <a:rPr lang="en-US" sz="2000" dirty="0">
                <a:effectLst/>
                <a:latin typeface="Book Antiqua" panose="02040602050305030304" pitchFamily="18" charset="0"/>
                <a:ea typeface="Times New Roman" panose="02020603050405020304" pitchFamily="18" charset="0"/>
              </a:rPr>
              <a:t>(KNN), </a:t>
            </a:r>
            <a:r>
              <a:rPr lang="en-US" sz="2000" dirty="0">
                <a:latin typeface="Bookman Old Style" panose="02050604050505020204" pitchFamily="18" charset="0"/>
              </a:rPr>
              <a:t>Support Vector Machine</a:t>
            </a:r>
            <a:r>
              <a:rPr lang="en-US" sz="2000" dirty="0">
                <a:effectLst/>
                <a:latin typeface="Book Antiqua" panose="02040602050305030304" pitchFamily="18" charset="0"/>
                <a:ea typeface="Times New Roman" panose="02020603050405020304" pitchFamily="18" charset="0"/>
              </a:rPr>
              <a:t>, Random Forest algorithm is applied using and the model is saved. Front end web application is designed to collect new user features and passed them to the model to predict stress stages.  </a:t>
            </a:r>
            <a:endParaRPr lang="en-IN" sz="2000" dirty="0">
              <a:effectLst/>
              <a:latin typeface="Book Antiqua" panose="02040602050305030304" pitchFamily="18" charset="0"/>
              <a:ea typeface="Times New Roman" panose="02020603050405020304" pitchFamily="18" charset="0"/>
            </a:endParaRPr>
          </a:p>
          <a:p>
            <a:pPr marL="0" indent="0">
              <a:lnSpc>
                <a:spcPct val="115000"/>
              </a:lnSpc>
              <a:spcAft>
                <a:spcPts val="1000"/>
              </a:spcAft>
              <a:buNone/>
            </a:pPr>
            <a:r>
              <a:rPr lang="en-US" sz="2000" dirty="0">
                <a:solidFill>
                  <a:srgbClr val="000000"/>
                </a:solidFill>
                <a:effectLst/>
                <a:latin typeface="Book Antiqua" panose="02040602050305030304" pitchFamily="18" charset="0"/>
                <a:ea typeface="Times New Roman" panose="02020603050405020304" pitchFamily="18" charset="0"/>
                <a:cs typeface="Mangal" panose="02040503050203030202" pitchFamily="18" charset="0"/>
              </a:rPr>
              <a:t>     </a:t>
            </a:r>
            <a:r>
              <a:rPr lang="en-US" sz="2000" u="sng" dirty="0">
                <a:solidFill>
                  <a:srgbClr val="000000"/>
                </a:solidFill>
                <a:effectLst/>
                <a:latin typeface="Book Antiqua" panose="02040602050305030304" pitchFamily="18" charset="0"/>
                <a:ea typeface="Times New Roman" panose="02020603050405020304" pitchFamily="18" charset="0"/>
                <a:cs typeface="Mangal" panose="02040503050203030202" pitchFamily="18" charset="0"/>
              </a:rPr>
              <a:t>Advantages</a:t>
            </a:r>
            <a:r>
              <a:rPr lang="en-US" sz="2000" dirty="0">
                <a:solidFill>
                  <a:srgbClr val="000000"/>
                </a:solidFill>
                <a:effectLst/>
                <a:latin typeface="Book Antiqua" panose="02040602050305030304" pitchFamily="18" charset="0"/>
                <a:ea typeface="Times New Roman" panose="02020603050405020304" pitchFamily="18" charset="0"/>
                <a:cs typeface="Mangal" panose="02040503050203030202" pitchFamily="18" charset="0"/>
              </a:rPr>
              <a:t>:</a:t>
            </a:r>
            <a:endParaRPr lang="en-IN" sz="2000" dirty="0">
              <a:effectLst/>
              <a:latin typeface="Book Antiqua" panose="02040602050305030304" pitchFamily="18" charset="0"/>
              <a:ea typeface="Calibri" panose="020F0502020204030204" pitchFamily="34" charset="0"/>
              <a:cs typeface="Mangal" panose="02040503050203030202" pitchFamily="18" charset="0"/>
            </a:endParaRPr>
          </a:p>
          <a:p>
            <a:pPr marL="342900" lvl="0" indent="-342900" algn="just">
              <a:lnSpc>
                <a:spcPct val="115000"/>
              </a:lnSpc>
              <a:spcAft>
                <a:spcPts val="1000"/>
              </a:spcAft>
              <a:buSzPts val="1000"/>
              <a:buFont typeface="Symbol" panose="05050102010706020507" pitchFamily="18" charset="2"/>
              <a:buChar char=""/>
              <a:tabLst>
                <a:tab pos="457200" algn="l"/>
              </a:tabLst>
            </a:pPr>
            <a:r>
              <a:rPr lang="en-US" sz="2000" dirty="0">
                <a:effectLst/>
                <a:latin typeface="Book Antiqua" panose="02040602050305030304" pitchFamily="18" charset="0"/>
                <a:ea typeface="Calibri" panose="020F0502020204030204" pitchFamily="34" charset="0"/>
                <a:cs typeface="Mangal" panose="02040503050203030202" pitchFamily="18" charset="0"/>
              </a:rPr>
              <a:t>Data is trained using machine learning which helps automate the process of stress detection.</a:t>
            </a:r>
            <a:endParaRPr lang="en-IN" sz="2000" dirty="0">
              <a:effectLst/>
              <a:latin typeface="Book Antiqua" panose="02040602050305030304" pitchFamily="18" charset="0"/>
              <a:ea typeface="Calibri" panose="020F0502020204030204" pitchFamily="34" charset="0"/>
              <a:cs typeface="Mangal" panose="02040503050203030202" pitchFamily="18" charset="0"/>
            </a:endParaRPr>
          </a:p>
          <a:p>
            <a:pPr marL="342900" lvl="0" indent="-342900" algn="just">
              <a:lnSpc>
                <a:spcPct val="115000"/>
              </a:lnSpc>
              <a:spcAft>
                <a:spcPts val="1000"/>
              </a:spcAft>
              <a:buSzPts val="1000"/>
              <a:buFont typeface="Symbol" panose="05050102010706020507" pitchFamily="18" charset="2"/>
              <a:buChar char=""/>
              <a:tabLst>
                <a:tab pos="457200" algn="l"/>
              </a:tabLst>
            </a:pPr>
            <a:r>
              <a:rPr lang="en-US" sz="2000" dirty="0">
                <a:effectLst/>
                <a:latin typeface="Book Antiqua" panose="02040602050305030304" pitchFamily="18" charset="0"/>
                <a:ea typeface="Calibri" panose="020F0502020204030204" pitchFamily="34" charset="0"/>
                <a:cs typeface="Mangal" panose="02040503050203030202" pitchFamily="18" charset="0"/>
              </a:rPr>
              <a:t>The web applications can help users to easily check their stress state based on their features.</a:t>
            </a:r>
            <a:endParaRPr lang="en-IN" sz="2000" dirty="0">
              <a:effectLst/>
              <a:latin typeface="Book Antiqua" panose="02040602050305030304" pitchFamily="18" charset="0"/>
              <a:ea typeface="Calibri" panose="020F0502020204030204" pitchFamily="34" charset="0"/>
              <a:cs typeface="Mangal" panose="02040503050203030202" pitchFamily="18" charset="0"/>
            </a:endParaRPr>
          </a:p>
        </p:txBody>
      </p:sp>
      <p:sp>
        <p:nvSpPr>
          <p:cNvPr id="13" name="Rectangle 12"/>
          <p:cNvSpPr/>
          <p:nvPr/>
        </p:nvSpPr>
        <p:spPr>
          <a:xfrm>
            <a:off x="4795838" y="-14785"/>
            <a:ext cx="4343400" cy="2216385"/>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b="1"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Software/Hardware Requirements</a:t>
            </a:r>
          </a:p>
          <a:p>
            <a:pPr fontAlgn="auto">
              <a:spcBef>
                <a:spcPts val="0"/>
              </a:spcBef>
              <a:spcAft>
                <a:spcPts val="0"/>
              </a:spcAft>
              <a:defRPr/>
            </a:pPr>
            <a:r>
              <a:rPr lang="en-IN" altLang="en-US" dirty="0">
                <a:solidFill>
                  <a:schemeClr val="tx1">
                    <a:lumMod val="95000"/>
                    <a:lumOff val="5000"/>
                  </a:schemeClr>
                </a:solidFill>
                <a:latin typeface="Bookman Old Style" panose="02050604050505020204" pitchFamily="18" charset="0"/>
                <a:sym typeface="+mn-ea"/>
              </a:rPr>
              <a:t>Algorithm</a:t>
            </a:r>
            <a:endParaRPr lang="en-IN" altLang="en-US"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IN" altLang="en-US" dirty="0">
                <a:solidFill>
                  <a:schemeClr val="tx1">
                    <a:lumMod val="95000"/>
                    <a:lumOff val="5000"/>
                  </a:schemeClr>
                </a:solidFill>
                <a:latin typeface="Bookman Old Style" panose="02050604050505020204" pitchFamily="18" charset="0"/>
                <a:sym typeface="+mn-ea"/>
              </a:rPr>
              <a:t>Datasets</a:t>
            </a:r>
            <a:endParaRPr lang="en-US"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References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Bookman Old Style" panose="02050604050505020204" pitchFamily="18" charset="0"/>
              <a:cs typeface="Times New Roman" panose="02020603050405020304" pitchFamily="18" charset="0"/>
            </a:endParaRPr>
          </a:p>
        </p:txBody>
      </p:sp>
      <p:sp>
        <p:nvSpPr>
          <p:cNvPr id="10" name="Rectangle 9"/>
          <p:cNvSpPr/>
          <p:nvPr/>
        </p:nvSpPr>
        <p:spPr>
          <a:xfrm>
            <a:off x="0" y="0"/>
            <a:ext cx="4795838" cy="2133600"/>
          </a:xfrm>
          <a:prstGeom prst="rect">
            <a:avLst/>
          </a:prstGeom>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en-US">
              <a:latin typeface="Bookman Old Style" panose="02050604050505020204" pitchFamily="18" charset="0"/>
            </a:endParaRPr>
          </a:p>
        </p:txBody>
      </p:sp>
      <p:sp>
        <p:nvSpPr>
          <p:cNvPr id="8" name="TextBox 7"/>
          <p:cNvSpPr txBox="1"/>
          <p:nvPr/>
        </p:nvSpPr>
        <p:spPr>
          <a:xfrm>
            <a:off x="0" y="990600"/>
            <a:ext cx="4795838" cy="954107"/>
          </a:xfrm>
          <a:prstGeom prst="rect">
            <a:avLst/>
          </a:prstGeom>
          <a:noFill/>
        </p:spPr>
        <p:txBody>
          <a:bodyPr>
            <a:spAutoFit/>
          </a:bodyPr>
          <a:lstStyle/>
          <a:p>
            <a:pPr fontAlgn="auto">
              <a:spcBef>
                <a:spcPts val="0"/>
              </a:spcBef>
              <a:spcAft>
                <a:spcPts val="0"/>
              </a:spcAft>
              <a:defRPr/>
            </a:pPr>
            <a:r>
              <a:rPr lang="en-GB" sz="2800" b="1" dirty="0">
                <a:solidFill>
                  <a:schemeClr val="tx2">
                    <a:lumMod val="75000"/>
                  </a:schemeClr>
                </a:solidFill>
                <a:latin typeface="Bookman Old Style" panose="02050604050505020204" pitchFamily="18" charset="0"/>
                <a:cs typeface="Times New Roman" panose="02020603050405020304" pitchFamily="18" charset="0"/>
              </a:rPr>
              <a:t>Software/Hardware Requirements</a:t>
            </a:r>
          </a:p>
        </p:txBody>
      </p:sp>
      <p:sp>
        <p:nvSpPr>
          <p:cNvPr id="4103" name="TextBox 2"/>
          <p:cNvSpPr txBox="1">
            <a:spLocks noChangeArrowheads="1"/>
          </p:cNvSpPr>
          <p:nvPr/>
        </p:nvSpPr>
        <p:spPr bwMode="auto">
          <a:xfrm>
            <a:off x="14288" y="6553200"/>
            <a:ext cx="716863" cy="338554"/>
          </a:xfrm>
          <a:prstGeom prst="rect">
            <a:avLst/>
          </a:prstGeom>
          <a:noFill/>
          <a:ln w="9525">
            <a:noFill/>
            <a:miter lim="800000"/>
          </a:ln>
        </p:spPr>
        <p:txBody>
          <a:bodyPr wrap="none">
            <a:spAutoFit/>
          </a:bodyPr>
          <a:lstStyle/>
          <a:p>
            <a:r>
              <a:rPr lang="en-US" sz="1600" b="1">
                <a:solidFill>
                  <a:schemeClr val="bg1"/>
                </a:solidFill>
                <a:latin typeface="Bookman Old Style" panose="02050604050505020204" pitchFamily="18" charset="0"/>
                <a:cs typeface="Times New Roman" panose="02020603050405020304" pitchFamily="18" charset="0"/>
              </a:rPr>
              <a:t>2/10</a:t>
            </a:r>
          </a:p>
        </p:txBody>
      </p:sp>
      <p:sp>
        <p:nvSpPr>
          <p:cNvPr id="4104" name="TextBox 4"/>
          <p:cNvSpPr txBox="1">
            <a:spLocks noChangeArrowheads="1"/>
          </p:cNvSpPr>
          <p:nvPr/>
        </p:nvSpPr>
        <p:spPr bwMode="auto">
          <a:xfrm>
            <a:off x="-41032" y="1981418"/>
            <a:ext cx="9185031" cy="3885982"/>
          </a:xfrm>
          <a:prstGeom prst="rect">
            <a:avLst/>
          </a:prstGeom>
          <a:noFill/>
          <a:ln w="9525">
            <a:noFill/>
            <a:miter lim="800000"/>
          </a:ln>
        </p:spPr>
        <p:txBody>
          <a:bodyPr wrap="square">
            <a:spAutoFit/>
          </a:bodyPr>
          <a:lstStyle/>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14288" y="2010771"/>
            <a:ext cx="9124950" cy="4466230"/>
          </a:xfrm>
        </p:spPr>
        <p:txBody>
          <a:bodyPr/>
          <a:lstStyle/>
          <a:p>
            <a:endParaRPr lang="en-US" sz="2000" dirty="0">
              <a:effectLst/>
              <a:latin typeface="Book Antiqua" panose="02040602050305030304" pitchFamily="18" charset="0"/>
              <a:ea typeface="Calibri" panose="020F0502020204030204" pitchFamily="34" charset="0"/>
              <a:cs typeface="Mangal" panose="02040503050203030202" pitchFamily="18" charset="0"/>
            </a:endParaRPr>
          </a:p>
          <a:p>
            <a:r>
              <a:rPr lang="en-US" sz="2000" dirty="0">
                <a:effectLst/>
                <a:latin typeface="Book Antiqua" panose="02040602050305030304" pitchFamily="18" charset="0"/>
                <a:ea typeface="Calibri" panose="020F0502020204030204" pitchFamily="34" charset="0"/>
                <a:cs typeface="Mangal" panose="02040503050203030202" pitchFamily="18" charset="0"/>
              </a:rPr>
              <a:t>Operating system:          Windows XP/7/10</a:t>
            </a:r>
            <a:endParaRPr lang="en-IN" sz="2000" dirty="0">
              <a:effectLst/>
              <a:latin typeface="Book Antiqua" panose="02040602050305030304" pitchFamily="18" charset="0"/>
              <a:ea typeface="Calibri" panose="020F0502020204030204" pitchFamily="34" charset="0"/>
              <a:cs typeface="Mangal" panose="02040503050203030202" pitchFamily="18" charset="0"/>
            </a:endParaRPr>
          </a:p>
          <a:p>
            <a:r>
              <a:rPr lang="en-US" sz="2000" dirty="0">
                <a:effectLst/>
                <a:latin typeface="Book Antiqua" panose="02040602050305030304" pitchFamily="18" charset="0"/>
                <a:ea typeface="Calibri" panose="020F0502020204030204" pitchFamily="34" charset="0"/>
                <a:cs typeface="Mangal" panose="02040503050203030202" pitchFamily="18" charset="0"/>
              </a:rPr>
              <a:t>Coding Language:         Html, JavaScript, Python   </a:t>
            </a:r>
            <a:endParaRPr lang="en-IN" sz="2000" dirty="0">
              <a:effectLst/>
              <a:latin typeface="Book Antiqua" panose="02040602050305030304" pitchFamily="18" charset="0"/>
              <a:ea typeface="Calibri" panose="020F0502020204030204" pitchFamily="34" charset="0"/>
              <a:cs typeface="Mangal" panose="02040503050203030202" pitchFamily="18" charset="0"/>
            </a:endParaRPr>
          </a:p>
          <a:p>
            <a:r>
              <a:rPr lang="en-US" sz="2000" dirty="0">
                <a:effectLst/>
                <a:latin typeface="Book Antiqua" panose="02040602050305030304" pitchFamily="18" charset="0"/>
                <a:ea typeface="Calibri" panose="020F0502020204030204" pitchFamily="34" charset="0"/>
                <a:cs typeface="Mangal" panose="02040503050203030202" pitchFamily="18" charset="0"/>
              </a:rPr>
              <a:t>Development Kit:          Flask Framework</a:t>
            </a:r>
            <a:endParaRPr lang="en-IN" sz="2000" dirty="0">
              <a:effectLst/>
              <a:latin typeface="Book Antiqua" panose="02040602050305030304" pitchFamily="18" charset="0"/>
              <a:ea typeface="Calibri" panose="020F0502020204030204" pitchFamily="34" charset="0"/>
              <a:cs typeface="Mangal" panose="02040503050203030202" pitchFamily="18" charset="0"/>
            </a:endParaRPr>
          </a:p>
          <a:p>
            <a:r>
              <a:rPr lang="en-US" sz="2000" dirty="0">
                <a:effectLst/>
                <a:latin typeface="Book Antiqua" panose="02040602050305030304" pitchFamily="18" charset="0"/>
                <a:ea typeface="Calibri" panose="020F0502020204030204" pitchFamily="34" charset="0"/>
                <a:cs typeface="Mangal" panose="02040503050203030202" pitchFamily="18" charset="0"/>
              </a:rPr>
              <a:t>IDE:                              Anaconda prompt</a:t>
            </a:r>
            <a:endParaRPr lang="en-IN" sz="2000" dirty="0">
              <a:effectLst/>
              <a:latin typeface="Book Antiqua" panose="02040602050305030304" pitchFamily="18" charset="0"/>
              <a:ea typeface="Calibri" panose="020F0502020204030204" pitchFamily="34" charset="0"/>
              <a:cs typeface="Mangal" panose="02040503050203030202" pitchFamily="18" charset="0"/>
            </a:endParaRPr>
          </a:p>
          <a:p>
            <a:r>
              <a:rPr lang="en-US" sz="2000" dirty="0">
                <a:effectLst/>
                <a:latin typeface="Book Antiqua" panose="02040602050305030304" pitchFamily="18" charset="0"/>
                <a:ea typeface="Calibri" panose="020F0502020204030204" pitchFamily="34" charset="0"/>
                <a:cs typeface="Mangal" panose="02040503050203030202" pitchFamily="18" charset="0"/>
              </a:rPr>
              <a:t>Dataset:                         Stress dataset</a:t>
            </a:r>
            <a:endParaRPr lang="en-IN" sz="2000" dirty="0">
              <a:effectLst/>
              <a:latin typeface="Book Antiqua" panose="02040602050305030304" pitchFamily="18" charset="0"/>
              <a:ea typeface="Calibri" panose="020F0502020204030204" pitchFamily="34" charset="0"/>
              <a:cs typeface="Mangal" panose="02040503050203030202" pitchFamily="18" charset="0"/>
            </a:endParaRPr>
          </a:p>
        </p:txBody>
      </p:sp>
      <p:sp>
        <p:nvSpPr>
          <p:cNvPr id="13" name="Rectangle 12"/>
          <p:cNvSpPr/>
          <p:nvPr/>
        </p:nvSpPr>
        <p:spPr>
          <a:xfrm>
            <a:off x="4795838" y="-14785"/>
            <a:ext cx="4343400" cy="2133600"/>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b="1" dirty="0">
                <a:solidFill>
                  <a:schemeClr val="tx1">
                    <a:lumMod val="95000"/>
                    <a:lumOff val="5000"/>
                  </a:schemeClr>
                </a:solidFill>
                <a:latin typeface="Bookman Old Style" panose="02050604050505020204" pitchFamily="18" charset="0"/>
              </a:rPr>
              <a:t>Software/Hardware Requirements</a:t>
            </a:r>
          </a:p>
          <a:p>
            <a:pPr fontAlgn="auto">
              <a:spcBef>
                <a:spcPts val="0"/>
              </a:spcBef>
              <a:spcAft>
                <a:spcPts val="0"/>
              </a:spcAft>
              <a:defRPr/>
            </a:pPr>
            <a:r>
              <a:rPr lang="en-IN" altLang="en-US" dirty="0">
                <a:solidFill>
                  <a:schemeClr val="tx1">
                    <a:lumMod val="95000"/>
                    <a:lumOff val="5000"/>
                  </a:schemeClr>
                </a:solidFill>
                <a:latin typeface="Bookman Old Style" panose="02050604050505020204" pitchFamily="18" charset="0"/>
                <a:sym typeface="+mn-ea"/>
              </a:rPr>
              <a:t>Algorithm</a:t>
            </a:r>
            <a:endParaRPr lang="en-IN" altLang="en-US"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IN" altLang="en-US" dirty="0">
                <a:solidFill>
                  <a:schemeClr val="tx1">
                    <a:lumMod val="95000"/>
                    <a:lumOff val="5000"/>
                  </a:schemeClr>
                </a:solidFill>
                <a:latin typeface="Bookman Old Style" panose="02050604050505020204" pitchFamily="18" charset="0"/>
                <a:sym typeface="+mn-ea"/>
              </a:rPr>
              <a:t>Datasets</a:t>
            </a:r>
            <a:endParaRPr lang="en-US" b="1"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References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Bookman Old Style" panose="02050604050505020204" pitchFamily="18" charset="0"/>
              <a:cs typeface="Times New Roman" panose="02020603050405020304" pitchFamily="18" charset="0"/>
            </a:endParaRPr>
          </a:p>
        </p:txBody>
      </p:sp>
      <p:sp>
        <p:nvSpPr>
          <p:cNvPr id="10" name="Rectangle 9"/>
          <p:cNvSpPr/>
          <p:nvPr/>
        </p:nvSpPr>
        <p:spPr>
          <a:xfrm>
            <a:off x="0" y="0"/>
            <a:ext cx="4795838" cy="2010772"/>
          </a:xfrm>
          <a:prstGeom prst="rect">
            <a:avLst/>
          </a:prstGeom>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en-US">
              <a:latin typeface="Bookman Old Style" panose="02050604050505020204" pitchFamily="18" charset="0"/>
            </a:endParaRPr>
          </a:p>
        </p:txBody>
      </p:sp>
      <p:sp>
        <p:nvSpPr>
          <p:cNvPr id="8" name="TextBox 7"/>
          <p:cNvSpPr txBox="1"/>
          <p:nvPr/>
        </p:nvSpPr>
        <p:spPr>
          <a:xfrm>
            <a:off x="0" y="990600"/>
            <a:ext cx="4795838" cy="521970"/>
          </a:xfrm>
          <a:prstGeom prst="rect">
            <a:avLst/>
          </a:prstGeom>
          <a:noFill/>
        </p:spPr>
        <p:txBody>
          <a:bodyPr>
            <a:spAutoFit/>
          </a:bodyPr>
          <a:lstStyle/>
          <a:p>
            <a:pPr fontAlgn="auto">
              <a:spcBef>
                <a:spcPts val="0"/>
              </a:spcBef>
              <a:spcAft>
                <a:spcPts val="0"/>
              </a:spcAft>
              <a:defRPr/>
            </a:pPr>
            <a:r>
              <a:rPr lang="en-IN" altLang="en-GB" sz="2800" b="1" dirty="0">
                <a:solidFill>
                  <a:schemeClr val="tx2">
                    <a:lumMod val="75000"/>
                  </a:schemeClr>
                </a:solidFill>
                <a:latin typeface="Bookman Old Style" panose="02050604050505020204" pitchFamily="18" charset="0"/>
                <a:cs typeface="Times New Roman" panose="02020603050405020304" pitchFamily="18" charset="0"/>
              </a:rPr>
              <a:t>Algorithm</a:t>
            </a:r>
          </a:p>
        </p:txBody>
      </p:sp>
      <p:sp>
        <p:nvSpPr>
          <p:cNvPr id="4103" name="TextBox 2"/>
          <p:cNvSpPr txBox="1">
            <a:spLocks noChangeArrowheads="1"/>
          </p:cNvSpPr>
          <p:nvPr/>
        </p:nvSpPr>
        <p:spPr bwMode="auto">
          <a:xfrm>
            <a:off x="14288" y="6553200"/>
            <a:ext cx="716863" cy="338554"/>
          </a:xfrm>
          <a:prstGeom prst="rect">
            <a:avLst/>
          </a:prstGeom>
          <a:noFill/>
          <a:ln w="9525">
            <a:noFill/>
            <a:miter lim="800000"/>
          </a:ln>
        </p:spPr>
        <p:txBody>
          <a:bodyPr wrap="none">
            <a:spAutoFit/>
          </a:bodyPr>
          <a:lstStyle/>
          <a:p>
            <a:r>
              <a:rPr lang="en-US" sz="1600" b="1">
                <a:solidFill>
                  <a:schemeClr val="bg1"/>
                </a:solidFill>
                <a:latin typeface="Bookman Old Style" panose="02050604050505020204" pitchFamily="18" charset="0"/>
                <a:cs typeface="Times New Roman" panose="02020603050405020304" pitchFamily="18" charset="0"/>
              </a:rPr>
              <a:t>2/10</a:t>
            </a:r>
          </a:p>
        </p:txBody>
      </p:sp>
      <p:sp>
        <p:nvSpPr>
          <p:cNvPr id="4104" name="TextBox 4"/>
          <p:cNvSpPr txBox="1">
            <a:spLocks noChangeArrowheads="1"/>
          </p:cNvSpPr>
          <p:nvPr/>
        </p:nvSpPr>
        <p:spPr bwMode="auto">
          <a:xfrm>
            <a:off x="1676400" y="1828800"/>
            <a:ext cx="9185031" cy="3885982"/>
          </a:xfrm>
          <a:prstGeom prst="rect">
            <a:avLst/>
          </a:prstGeom>
          <a:noFill/>
          <a:ln w="9525">
            <a:noFill/>
            <a:miter lim="800000"/>
          </a:ln>
        </p:spPr>
        <p:txBody>
          <a:bodyPr wrap="square">
            <a:spAutoFit/>
          </a:bodyPr>
          <a:lstStyle/>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14288" y="2010771"/>
            <a:ext cx="9124950" cy="4846278"/>
          </a:xfrm>
        </p:spPr>
        <p:txBody>
          <a:bodyPr/>
          <a:lstStyle/>
          <a:p>
            <a:r>
              <a:rPr lang="en-US" sz="2000" dirty="0">
                <a:latin typeface="Bookman Old Style" panose="02050604050505020204" pitchFamily="18" charset="0"/>
              </a:rPr>
              <a:t>SVM is a Support Vector Machine:</a:t>
            </a:r>
          </a:p>
          <a:p>
            <a:pPr marL="0" indent="0">
              <a:buFont typeface="Arial" panose="020B0604020202020204" pitchFamily="34" charset="0"/>
              <a:buNone/>
            </a:pPr>
            <a:r>
              <a:rPr lang="en-US" sz="1800" dirty="0">
                <a:latin typeface="Bookman Old Style" panose="02050604050505020204" pitchFamily="18" charset="0"/>
              </a:rPr>
              <a:t>In SVM, each data point is plotted in an n-dimensional space (n is the number of features) with the value of each feature being the value of a particular coordinate. The classification is done by finding a hyper-plane that differentiates the classes the best.</a:t>
            </a:r>
          </a:p>
          <a:p>
            <a:r>
              <a:rPr lang="en-US" sz="2000" dirty="0">
                <a:latin typeface="Bookman Old Style" panose="02050604050505020204" pitchFamily="18" charset="0"/>
              </a:rPr>
              <a:t>k-NN (k-Nearest Neighbors)</a:t>
            </a:r>
          </a:p>
          <a:p>
            <a:pPr marL="0" indent="0">
              <a:buNone/>
            </a:pPr>
            <a:r>
              <a:rPr lang="en-US" sz="1800" dirty="0">
                <a:latin typeface="Bookman Old Style" panose="02050604050505020204" pitchFamily="18" charset="0"/>
              </a:rPr>
              <a:t>In k-NN classification, an object is classified by a majority vote of its neighbours, with object assigned to the class that is the most common among its k-nearest neighbors, where k is a positive integer, typically small. The output of the algorithm is a class membership.</a:t>
            </a:r>
          </a:p>
          <a:p>
            <a:r>
              <a:rPr lang="en-US" sz="2000" dirty="0">
                <a:latin typeface="Bookman Old Style" panose="02050604050505020204" pitchFamily="18" charset="0"/>
              </a:rPr>
              <a:t>Logistic Regression</a:t>
            </a:r>
          </a:p>
          <a:p>
            <a:pPr marL="0" indent="0">
              <a:buNone/>
            </a:pPr>
            <a:r>
              <a:rPr lang="en-US" sz="2000" b="0" dirty="0">
                <a:solidFill>
                  <a:srgbClr val="000000"/>
                </a:solidFill>
                <a:effectLst/>
                <a:latin typeface="Book Antiqua" panose="02040602050305030304" pitchFamily="18" charset="0"/>
              </a:rPr>
              <a:t>It predicts the output of a categorical dependent variable. Therefore the outcome must be a categorical or discrete value. It can be either Yes or No, 0 or 1, true or False, etc. but instead of giving the exact value as 0 and 1, </a:t>
            </a:r>
            <a:r>
              <a:rPr lang="en-US" sz="2000" dirty="0">
                <a:solidFill>
                  <a:srgbClr val="000000"/>
                </a:solidFill>
                <a:effectLst/>
                <a:latin typeface="Book Antiqua" panose="02040602050305030304" pitchFamily="18" charset="0"/>
              </a:rPr>
              <a:t>it gives the probabilistic values which lie between 0 and 1.</a:t>
            </a:r>
          </a:p>
          <a:p>
            <a:pPr marL="0" indent="0">
              <a:buNone/>
            </a:pPr>
            <a:endParaRPr lang="en-US" sz="1800" dirty="0">
              <a:latin typeface="Bookman Old Style" panose="02050604050505020204" pitchFamily="18" charset="0"/>
            </a:endParaRPr>
          </a:p>
        </p:txBody>
      </p:sp>
      <p:sp>
        <p:nvSpPr>
          <p:cNvPr id="13" name="Rectangle 12"/>
          <p:cNvSpPr/>
          <p:nvPr/>
        </p:nvSpPr>
        <p:spPr>
          <a:xfrm>
            <a:off x="4795838" y="-14785"/>
            <a:ext cx="4343400" cy="2148385"/>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Software/Hardware Requirements</a:t>
            </a:r>
          </a:p>
          <a:p>
            <a:pPr fontAlgn="auto">
              <a:spcBef>
                <a:spcPts val="0"/>
              </a:spcBef>
              <a:spcAft>
                <a:spcPts val="0"/>
              </a:spcAft>
              <a:defRPr/>
            </a:pPr>
            <a:r>
              <a:rPr lang="en-IN" altLang="en-US" b="1" dirty="0">
                <a:solidFill>
                  <a:schemeClr val="tx1">
                    <a:lumMod val="95000"/>
                    <a:lumOff val="5000"/>
                  </a:schemeClr>
                </a:solidFill>
                <a:latin typeface="Bookman Old Style" panose="02050604050505020204" pitchFamily="18" charset="0"/>
              </a:rPr>
              <a:t>Algorithm</a:t>
            </a:r>
            <a:endParaRPr lang="en-IN" altLang="en-US"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IN" altLang="en-US" dirty="0">
                <a:solidFill>
                  <a:schemeClr val="tx1">
                    <a:lumMod val="95000"/>
                    <a:lumOff val="5000"/>
                  </a:schemeClr>
                </a:solidFill>
                <a:latin typeface="Bookman Old Style" panose="02050604050505020204" pitchFamily="18" charset="0"/>
                <a:sym typeface="+mn-ea"/>
              </a:rPr>
              <a:t>Datasets</a:t>
            </a:r>
            <a:endParaRPr lang="en-US" b="1"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References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Bookman Old Style" panose="02050604050505020204" pitchFamily="18" charset="0"/>
              <a:cs typeface="Times New Roman" panose="02020603050405020304" pitchFamily="18" charset="0"/>
            </a:endParaRPr>
          </a:p>
        </p:txBody>
      </p:sp>
      <p:sp>
        <p:nvSpPr>
          <p:cNvPr id="10" name="Rectangle 9"/>
          <p:cNvSpPr/>
          <p:nvPr/>
        </p:nvSpPr>
        <p:spPr>
          <a:xfrm>
            <a:off x="0" y="0"/>
            <a:ext cx="4795838" cy="2133600"/>
          </a:xfrm>
          <a:prstGeom prst="rect">
            <a:avLst/>
          </a:prstGeom>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en-US">
              <a:latin typeface="Bookman Old Style" panose="02050604050505020204" pitchFamily="18" charset="0"/>
            </a:endParaRPr>
          </a:p>
        </p:txBody>
      </p:sp>
      <p:sp>
        <p:nvSpPr>
          <p:cNvPr id="8" name="TextBox 7"/>
          <p:cNvSpPr txBox="1"/>
          <p:nvPr/>
        </p:nvSpPr>
        <p:spPr>
          <a:xfrm>
            <a:off x="0" y="990600"/>
            <a:ext cx="4795838" cy="521970"/>
          </a:xfrm>
          <a:prstGeom prst="rect">
            <a:avLst/>
          </a:prstGeom>
          <a:noFill/>
        </p:spPr>
        <p:txBody>
          <a:bodyPr>
            <a:spAutoFit/>
          </a:bodyPr>
          <a:lstStyle/>
          <a:p>
            <a:pPr fontAlgn="auto">
              <a:spcBef>
                <a:spcPts val="0"/>
              </a:spcBef>
              <a:spcAft>
                <a:spcPts val="0"/>
              </a:spcAft>
              <a:defRPr/>
            </a:pPr>
            <a:r>
              <a:rPr lang="en-IN" altLang="en-GB" sz="2800" b="1" dirty="0">
                <a:solidFill>
                  <a:schemeClr val="tx2">
                    <a:lumMod val="75000"/>
                  </a:schemeClr>
                </a:solidFill>
                <a:latin typeface="Bookman Old Style" panose="02050604050505020204" pitchFamily="18" charset="0"/>
                <a:cs typeface="Times New Roman" panose="02020603050405020304" pitchFamily="18" charset="0"/>
              </a:rPr>
              <a:t>Algorithm</a:t>
            </a:r>
          </a:p>
        </p:txBody>
      </p:sp>
      <p:sp>
        <p:nvSpPr>
          <p:cNvPr id="4103" name="TextBox 2"/>
          <p:cNvSpPr txBox="1">
            <a:spLocks noChangeArrowheads="1"/>
          </p:cNvSpPr>
          <p:nvPr/>
        </p:nvSpPr>
        <p:spPr bwMode="auto">
          <a:xfrm>
            <a:off x="14288" y="6553200"/>
            <a:ext cx="716863" cy="338554"/>
          </a:xfrm>
          <a:prstGeom prst="rect">
            <a:avLst/>
          </a:prstGeom>
          <a:noFill/>
          <a:ln w="9525">
            <a:noFill/>
            <a:miter lim="800000"/>
          </a:ln>
        </p:spPr>
        <p:txBody>
          <a:bodyPr wrap="none">
            <a:spAutoFit/>
          </a:bodyPr>
          <a:lstStyle/>
          <a:p>
            <a:r>
              <a:rPr lang="en-US" sz="1600" b="1">
                <a:solidFill>
                  <a:schemeClr val="bg1"/>
                </a:solidFill>
                <a:latin typeface="Bookman Old Style" panose="02050604050505020204" pitchFamily="18" charset="0"/>
                <a:cs typeface="Times New Roman" panose="02020603050405020304" pitchFamily="18" charset="0"/>
              </a:rPr>
              <a:t>2/10</a:t>
            </a:r>
          </a:p>
        </p:txBody>
      </p:sp>
      <p:sp>
        <p:nvSpPr>
          <p:cNvPr id="4104" name="TextBox 4"/>
          <p:cNvSpPr txBox="1">
            <a:spLocks noChangeArrowheads="1"/>
          </p:cNvSpPr>
          <p:nvPr/>
        </p:nvSpPr>
        <p:spPr bwMode="auto">
          <a:xfrm>
            <a:off x="1676400" y="1828800"/>
            <a:ext cx="9185031" cy="3885982"/>
          </a:xfrm>
          <a:prstGeom prst="rect">
            <a:avLst/>
          </a:prstGeom>
          <a:noFill/>
          <a:ln w="9525">
            <a:noFill/>
            <a:miter lim="800000"/>
          </a:ln>
        </p:spPr>
        <p:txBody>
          <a:bodyPr wrap="square">
            <a:spAutoFit/>
          </a:bodyPr>
          <a:lstStyle/>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14288" y="2010771"/>
            <a:ext cx="9124950" cy="4846278"/>
          </a:xfrm>
        </p:spPr>
        <p:txBody>
          <a:bodyPr/>
          <a:lstStyle/>
          <a:p>
            <a:pPr marL="0" indent="0">
              <a:buNone/>
            </a:pPr>
            <a:endParaRPr lang="en-US" sz="1800" dirty="0">
              <a:latin typeface="Bookman Old Style" panose="02050604050505020204" pitchFamily="18" charset="0"/>
            </a:endParaRPr>
          </a:p>
          <a:p>
            <a:r>
              <a:rPr lang="en-US" sz="2000" dirty="0">
                <a:latin typeface="Bookman Old Style" panose="02050604050505020204" pitchFamily="18" charset="0"/>
              </a:rPr>
              <a:t>Random Forest</a:t>
            </a:r>
          </a:p>
          <a:p>
            <a:pPr marL="0" indent="0">
              <a:buNone/>
            </a:pPr>
            <a:r>
              <a:rPr lang="en-US" sz="2000" dirty="0">
                <a:solidFill>
                  <a:srgbClr val="000000"/>
                </a:solidFill>
                <a:effectLst/>
                <a:latin typeface="Book Antiqua" panose="02040602050305030304" pitchFamily="18" charset="0"/>
              </a:rPr>
              <a:t>Random Forest is a classifier that contains a number of decision trees on various subsets of the given dataset and takes the average to improve the predictive accuracy of that dataset.</a:t>
            </a:r>
            <a:endParaRPr lang="en-US" sz="2000" dirty="0">
              <a:latin typeface="Book Antiqua" panose="02040602050305030304" pitchFamily="18" charset="0"/>
            </a:endParaRPr>
          </a:p>
        </p:txBody>
      </p:sp>
      <p:sp>
        <p:nvSpPr>
          <p:cNvPr id="13" name="Rectangle 12"/>
          <p:cNvSpPr/>
          <p:nvPr/>
        </p:nvSpPr>
        <p:spPr>
          <a:xfrm>
            <a:off x="4795838" y="-14785"/>
            <a:ext cx="4343400" cy="2148385"/>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Software/Hardware Requirements</a:t>
            </a:r>
          </a:p>
          <a:p>
            <a:pPr fontAlgn="auto">
              <a:spcBef>
                <a:spcPts val="0"/>
              </a:spcBef>
              <a:spcAft>
                <a:spcPts val="0"/>
              </a:spcAft>
              <a:defRPr/>
            </a:pPr>
            <a:r>
              <a:rPr lang="en-IN" altLang="en-US" b="1" dirty="0">
                <a:solidFill>
                  <a:schemeClr val="tx1">
                    <a:lumMod val="95000"/>
                    <a:lumOff val="5000"/>
                  </a:schemeClr>
                </a:solidFill>
                <a:latin typeface="Bookman Old Style" panose="02050604050505020204" pitchFamily="18" charset="0"/>
              </a:rPr>
              <a:t>Algorithm</a:t>
            </a:r>
            <a:endParaRPr lang="en-IN" altLang="en-US"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IN" altLang="en-US" dirty="0">
                <a:solidFill>
                  <a:schemeClr val="tx1">
                    <a:lumMod val="95000"/>
                    <a:lumOff val="5000"/>
                  </a:schemeClr>
                </a:solidFill>
                <a:latin typeface="Bookman Old Style" panose="02050604050505020204" pitchFamily="18" charset="0"/>
                <a:sym typeface="+mn-ea"/>
              </a:rPr>
              <a:t>Datasets</a:t>
            </a:r>
            <a:endParaRPr lang="en-US" b="1" dirty="0">
              <a:solidFill>
                <a:schemeClr val="tx1">
                  <a:lumMod val="95000"/>
                  <a:lumOff val="5000"/>
                </a:schemeClr>
              </a:solidFill>
              <a:latin typeface="Bookman Old Style" panose="02050604050505020204" pitchFamily="18" charset="0"/>
            </a:endParaRPr>
          </a:p>
          <a:p>
            <a:pPr fontAlgn="auto">
              <a:spcBef>
                <a:spcPts val="0"/>
              </a:spcBef>
              <a:spcAft>
                <a:spcPts val="0"/>
              </a:spcAft>
              <a:defRPr/>
            </a:pPr>
            <a:r>
              <a:rPr lang="en-US" dirty="0">
                <a:solidFill>
                  <a:schemeClr val="tx1">
                    <a:lumMod val="95000"/>
                    <a:lumOff val="5000"/>
                  </a:schemeClr>
                </a:solidFill>
                <a:latin typeface="Bookman Old Style" panose="02050604050505020204" pitchFamily="18" charset="0"/>
              </a:rPr>
              <a:t>References</a:t>
            </a:r>
          </a:p>
        </p:txBody>
      </p:sp>
    </p:spTree>
    <p:extLst>
      <p:ext uri="{BB962C8B-B14F-4D97-AF65-F5344CB8AC3E}">
        <p14:creationId xmlns:p14="http://schemas.microsoft.com/office/powerpoint/2010/main" val="1172259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1416</Words>
  <Application>Microsoft Office PowerPoint</Application>
  <PresentationFormat>On-screen Show (4:3)</PresentationFormat>
  <Paragraphs>386</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Book Antiqua</vt:lpstr>
      <vt:lpstr>Bookman Old Style</vt:lpstr>
      <vt:lpstr>Calibri</vt:lpstr>
      <vt:lpstr>Symbol</vt:lpstr>
      <vt:lpstr>Times New Roman</vt:lpstr>
      <vt:lpstr>Office Theme</vt:lpstr>
      <vt:lpstr>Body Stress Detection Using Machine Learning Techniques</vt:lpstr>
      <vt:lpst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Sambit</dc:creator>
  <cp:lastModifiedBy>kasarla shanthan</cp:lastModifiedBy>
  <cp:revision>194</cp:revision>
  <dcterms:created xsi:type="dcterms:W3CDTF">2013-05-08T19:42:00Z</dcterms:created>
  <dcterms:modified xsi:type="dcterms:W3CDTF">2021-04-17T13:10:14Z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1033-11.2.0.9984</vt:lpwstr>
  </property>
</Properties>
</file>