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4B059E-C815-4820-A8D8-3CBD31D5A122}">
  <a:tblStyle styleId="{734B059E-C815-4820-A8D8-3CBD31D5A122}"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EDE9"/>
          </a:solidFill>
        </a:fill>
      </a:tcStyle>
    </a:wholeTbl>
    <a:band1H>
      <a:tcTxStyle/>
      <a:tcStyle>
        <a:fill>
          <a:solidFill>
            <a:srgbClr val="DBD8D0"/>
          </a:solidFill>
        </a:fill>
      </a:tcStyle>
    </a:band1H>
    <a:band2H>
      <a:tcTxStyle/>
    </a:band2H>
    <a:band1V>
      <a:tcTxStyle/>
      <a:tcStyle>
        <a:fill>
          <a:solidFill>
            <a:srgbClr val="DBD8D0"/>
          </a:solidFill>
        </a:fill>
      </a:tcStyle>
    </a:band1V>
    <a:band2V>
      <a:tcTxStyle/>
    </a:band2V>
    <a:lastCol>
      <a:tcTxStyle b="on" i="off">
        <a:font>
          <a:latin typeface="Trebuchet MS"/>
          <a:ea typeface="Trebuchet MS"/>
          <a:cs typeface="Trebuchet MS"/>
        </a:font>
        <a:schemeClr val="lt1"/>
      </a:tcTxStyle>
      <a:tcStyle>
        <a:fill>
          <a:solidFill>
            <a:schemeClr val="accent6"/>
          </a:solidFill>
        </a:fill>
      </a:tcStyle>
    </a:lastCol>
    <a:firstCol>
      <a:tcTxStyle b="on" i="off">
        <a:font>
          <a:latin typeface="Trebuchet MS"/>
          <a:ea typeface="Trebuchet MS"/>
          <a:cs typeface="Trebuchet MS"/>
        </a:font>
        <a:schemeClr val="lt1"/>
      </a:tcTxStyle>
      <a:tcStyle>
        <a:fill>
          <a:solidFill>
            <a:schemeClr val="accent6"/>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2: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4: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7: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obj">
  <p:cSld name="OBJECT">
    <p:spTree>
      <p:nvGrpSpPr>
        <p:cNvPr id="26" name="Shape 26"/>
        <p:cNvGrpSpPr/>
        <p:nvPr/>
      </p:nvGrpSpPr>
      <p:grpSpPr>
        <a:xfrm>
          <a:off x="0" y="0"/>
          <a:ext cx="0" cy="0"/>
          <a:chOff x="0" y="0"/>
          <a:chExt cx="0" cy="0"/>
        </a:xfrm>
      </p:grpSpPr>
      <p:sp>
        <p:nvSpPr>
          <p:cNvPr id="27" name="Google Shape;27;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Clr>
                <a:schemeClr val="dk1"/>
              </a:buClr>
              <a:buSzPts val="3200"/>
              <a:buFont typeface="Trebuchet MS"/>
              <a:buNone/>
              <a:defRPr b="0" i="0" sz="32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1000"/>
              </a:spcBef>
              <a:spcAft>
                <a:spcPts val="0"/>
              </a:spcAft>
              <a:buSzPts val="1440"/>
              <a:buChar char="►"/>
              <a:defRPr/>
            </a:lvl1pPr>
            <a:lvl2pPr lvl="1" algn="l">
              <a:spcBef>
                <a:spcPts val="1000"/>
              </a:spcBef>
              <a:spcAft>
                <a:spcPts val="0"/>
              </a:spcAft>
              <a:buSzPts val="1440"/>
              <a:buChar char="►"/>
              <a:defRPr/>
            </a:lvl2pPr>
            <a:lvl3pPr lvl="2" algn="l">
              <a:spcBef>
                <a:spcPts val="1000"/>
              </a:spcBef>
              <a:spcAft>
                <a:spcPts val="0"/>
              </a:spcAft>
              <a:buSzPts val="1440"/>
              <a:buChar char="►"/>
              <a:defRPr/>
            </a:lvl3pPr>
            <a:lvl4pPr lvl="3" algn="l">
              <a:spcBef>
                <a:spcPts val="1000"/>
              </a:spcBef>
              <a:spcAft>
                <a:spcPts val="0"/>
              </a:spcAft>
              <a:buSzPts val="1440"/>
              <a:buChar char="►"/>
              <a:defRPr/>
            </a:lvl4pPr>
            <a:lvl5pPr lvl="4" algn="l">
              <a:spcBef>
                <a:spcPts val="1000"/>
              </a:spcBef>
              <a:spcAft>
                <a:spcPts val="0"/>
              </a:spcAft>
              <a:buSzPts val="1440"/>
              <a:buChar char="►"/>
              <a:defRPr/>
            </a:lvl5pPr>
            <a:lvl6pPr lvl="5" algn="l">
              <a:spcBef>
                <a:spcPts val="1000"/>
              </a:spcBef>
              <a:spcAft>
                <a:spcPts val="0"/>
              </a:spcAft>
              <a:buSzPts val="1440"/>
              <a:buChar char="►"/>
              <a:defRPr/>
            </a:lvl6pPr>
            <a:lvl7pPr lvl="6" algn="l">
              <a:spcBef>
                <a:spcPts val="1000"/>
              </a:spcBef>
              <a:spcAft>
                <a:spcPts val="0"/>
              </a:spcAft>
              <a:buSzPts val="1440"/>
              <a:buChar char="►"/>
              <a:defRPr/>
            </a:lvl7pPr>
            <a:lvl8pPr lvl="7" algn="l">
              <a:spcBef>
                <a:spcPts val="1000"/>
              </a:spcBef>
              <a:spcAft>
                <a:spcPts val="0"/>
              </a:spcAft>
              <a:buSzPts val="1440"/>
              <a:buChar char="►"/>
              <a:defRPr/>
            </a:lvl8pPr>
            <a:lvl9pPr lvl="8" algn="l">
              <a:spcBef>
                <a:spcPts val="1000"/>
              </a:spcBef>
              <a:spcAft>
                <a:spcPts val="0"/>
              </a:spcAft>
              <a:buSzPts val="1440"/>
              <a:buChar char="►"/>
              <a:defRPr/>
            </a:lvl9pPr>
          </a:lstStyle>
          <a:p/>
        </p:txBody>
      </p:sp>
      <p:sp>
        <p:nvSpPr>
          <p:cNvPr id="29" name="Google Shape;29;p2"/>
          <p:cNvSpPr txBox="1"/>
          <p:nvPr>
            <p:ph idx="11" type="ftr"/>
          </p:nvPr>
        </p:nvSpPr>
        <p:spPr>
          <a:xfrm>
            <a:off x="677334" y="6041362"/>
            <a:ext cx="6297612"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0" type="dt"/>
          </p:nvPr>
        </p:nvSpPr>
        <p:spPr>
          <a:xfrm>
            <a:off x="7205133" y="6041362"/>
            <a:ext cx="91193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2" type="sldNum"/>
          </p:nvPr>
        </p:nvSpPr>
        <p:spPr>
          <a:xfrm>
            <a:off x="8590663" y="6041362"/>
            <a:ext cx="683339" cy="365125"/>
          </a:xfrm>
          <a:prstGeom prst="rect">
            <a:avLst/>
          </a:prstGeom>
          <a:noFill/>
          <a:ln>
            <a:noFill/>
          </a:ln>
        </p:spPr>
        <p:txBody>
          <a:bodyPr anchorCtr="0" anchor="ctr" bIns="0" lIns="0" spcFirstLastPara="1" rIns="0" wrap="square" tIns="0">
            <a:noAutofit/>
          </a:bodyPr>
          <a:lstStyle>
            <a:lvl1pPr indent="0" lvl="0" marL="38100" marR="0" algn="r">
              <a:lnSpc>
                <a:spcPct val="100000"/>
              </a:lnSpc>
              <a:spcBef>
                <a:spcPts val="0"/>
              </a:spcBef>
              <a:buNone/>
              <a:defRPr b="0" i="0" sz="1100" u="none" cap="none" strike="noStrike">
                <a:solidFill>
                  <a:srgbClr val="2D936B"/>
                </a:solidFill>
                <a:latin typeface="Trebuchet MS"/>
                <a:ea typeface="Trebuchet MS"/>
                <a:cs typeface="Trebuchet MS"/>
                <a:sym typeface="Trebuchet MS"/>
              </a:defRPr>
            </a:lvl1pPr>
            <a:lvl2pPr indent="0" lvl="1" marL="38100" marR="0" algn="r">
              <a:lnSpc>
                <a:spcPct val="100000"/>
              </a:lnSpc>
              <a:spcBef>
                <a:spcPts val="0"/>
              </a:spcBef>
              <a:buNone/>
              <a:defRPr b="0" i="0" sz="1100" u="none" cap="none" strike="noStrike">
                <a:solidFill>
                  <a:srgbClr val="2D936B"/>
                </a:solidFill>
                <a:latin typeface="Trebuchet MS"/>
                <a:ea typeface="Trebuchet MS"/>
                <a:cs typeface="Trebuchet MS"/>
                <a:sym typeface="Trebuchet MS"/>
              </a:defRPr>
            </a:lvl2pPr>
            <a:lvl3pPr indent="0" lvl="2" marL="38100" marR="0" algn="r">
              <a:lnSpc>
                <a:spcPct val="100000"/>
              </a:lnSpc>
              <a:spcBef>
                <a:spcPts val="0"/>
              </a:spcBef>
              <a:buNone/>
              <a:defRPr b="0" i="0" sz="1100" u="none" cap="none" strike="noStrike">
                <a:solidFill>
                  <a:srgbClr val="2D936B"/>
                </a:solidFill>
                <a:latin typeface="Trebuchet MS"/>
                <a:ea typeface="Trebuchet MS"/>
                <a:cs typeface="Trebuchet MS"/>
                <a:sym typeface="Trebuchet MS"/>
              </a:defRPr>
            </a:lvl3pPr>
            <a:lvl4pPr indent="0" lvl="3" marL="38100" marR="0" algn="r">
              <a:lnSpc>
                <a:spcPct val="100000"/>
              </a:lnSpc>
              <a:spcBef>
                <a:spcPts val="0"/>
              </a:spcBef>
              <a:buNone/>
              <a:defRPr b="0" i="0" sz="1100" u="none" cap="none" strike="noStrike">
                <a:solidFill>
                  <a:srgbClr val="2D936B"/>
                </a:solidFill>
                <a:latin typeface="Trebuchet MS"/>
                <a:ea typeface="Trebuchet MS"/>
                <a:cs typeface="Trebuchet MS"/>
                <a:sym typeface="Trebuchet MS"/>
              </a:defRPr>
            </a:lvl4pPr>
            <a:lvl5pPr indent="0" lvl="4" marL="38100" marR="0" algn="r">
              <a:lnSpc>
                <a:spcPct val="100000"/>
              </a:lnSpc>
              <a:spcBef>
                <a:spcPts val="0"/>
              </a:spcBef>
              <a:buNone/>
              <a:defRPr b="0" i="0" sz="1100" u="none" cap="none" strike="noStrike">
                <a:solidFill>
                  <a:srgbClr val="2D936B"/>
                </a:solidFill>
                <a:latin typeface="Trebuchet MS"/>
                <a:ea typeface="Trebuchet MS"/>
                <a:cs typeface="Trebuchet MS"/>
                <a:sym typeface="Trebuchet MS"/>
              </a:defRPr>
            </a:lvl5pPr>
            <a:lvl6pPr indent="0" lvl="5" marL="38100" marR="0" algn="r">
              <a:lnSpc>
                <a:spcPct val="100000"/>
              </a:lnSpc>
              <a:spcBef>
                <a:spcPts val="0"/>
              </a:spcBef>
              <a:buNone/>
              <a:defRPr b="0" i="0" sz="1100" u="none" cap="none" strike="noStrike">
                <a:solidFill>
                  <a:srgbClr val="2D936B"/>
                </a:solidFill>
                <a:latin typeface="Trebuchet MS"/>
                <a:ea typeface="Trebuchet MS"/>
                <a:cs typeface="Trebuchet MS"/>
                <a:sym typeface="Trebuchet MS"/>
              </a:defRPr>
            </a:lvl6pPr>
            <a:lvl7pPr indent="0" lvl="6" marL="38100" marR="0" algn="r">
              <a:lnSpc>
                <a:spcPct val="100000"/>
              </a:lnSpc>
              <a:spcBef>
                <a:spcPts val="0"/>
              </a:spcBef>
              <a:buNone/>
              <a:defRPr b="0" i="0" sz="1100" u="none" cap="none" strike="noStrike">
                <a:solidFill>
                  <a:srgbClr val="2D936B"/>
                </a:solidFill>
                <a:latin typeface="Trebuchet MS"/>
                <a:ea typeface="Trebuchet MS"/>
                <a:cs typeface="Trebuchet MS"/>
                <a:sym typeface="Trebuchet MS"/>
              </a:defRPr>
            </a:lvl7pPr>
            <a:lvl8pPr indent="0" lvl="7" marL="38100" marR="0" algn="r">
              <a:lnSpc>
                <a:spcPct val="100000"/>
              </a:lnSpc>
              <a:spcBef>
                <a:spcPts val="0"/>
              </a:spcBef>
              <a:buNone/>
              <a:defRPr b="0" i="0" sz="1100" u="none" cap="none" strike="noStrike">
                <a:solidFill>
                  <a:srgbClr val="2D936B"/>
                </a:solidFill>
                <a:latin typeface="Trebuchet MS"/>
                <a:ea typeface="Trebuchet MS"/>
                <a:cs typeface="Trebuchet MS"/>
                <a:sym typeface="Trebuchet MS"/>
              </a:defRPr>
            </a:lvl8pPr>
            <a:lvl9pPr indent="0" lvl="8" marL="38100" marR="0" algn="r">
              <a:lnSpc>
                <a:spcPct val="100000"/>
              </a:lnSpc>
              <a:spcBef>
                <a:spcPts val="0"/>
              </a:spcBef>
              <a:buNone/>
              <a:defRPr b="0" i="0" sz="1100" u="none" cap="none" strike="noStrike">
                <a:solidFill>
                  <a:srgbClr val="2D936B"/>
                </a:solidFill>
                <a:latin typeface="Trebuchet MS"/>
                <a:ea typeface="Trebuchet MS"/>
                <a:cs typeface="Trebuchet MS"/>
                <a:sym typeface="Trebuchet MS"/>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11"/>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p:nvPr>
            <p:ph idx="2" type="pic"/>
          </p:nvPr>
        </p:nvSpPr>
        <p:spPr>
          <a:xfrm>
            <a:off x="677334" y="609600"/>
            <a:ext cx="8596668" cy="3845718"/>
          </a:xfrm>
          <a:prstGeom prst="rect">
            <a:avLst/>
          </a:prstGeom>
          <a:noFill/>
          <a:ln>
            <a:noFill/>
          </a:ln>
        </p:spPr>
      </p:sp>
      <p:sp>
        <p:nvSpPr>
          <p:cNvPr id="96" name="Google Shape;96;p11"/>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3" name="Google Shape;103;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6" name="Shape 106"/>
        <p:cNvGrpSpPr/>
        <p:nvPr/>
      </p:nvGrpSpPr>
      <p:grpSpPr>
        <a:xfrm>
          <a:off x="0" y="0"/>
          <a:ext cx="0" cy="0"/>
          <a:chOff x="0" y="0"/>
          <a:chExt cx="0" cy="0"/>
        </a:xfrm>
      </p:grpSpPr>
      <p:sp>
        <p:nvSpPr>
          <p:cNvPr id="107" name="Google Shape;107;p1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3"/>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9" name="Google Shape;109;p13"/>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0" name="Google Shape;110;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
        <p:nvSpPr>
          <p:cNvPr id="113" name="Google Shape;113;p1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
        <p:nvSpPr>
          <p:cNvPr id="114" name="Google Shape;114;p1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8" name="Google Shape;118;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1" name="Shape 121"/>
        <p:cNvGrpSpPr/>
        <p:nvPr/>
      </p:nvGrpSpPr>
      <p:grpSpPr>
        <a:xfrm>
          <a:off x="0" y="0"/>
          <a:ext cx="0" cy="0"/>
          <a:chOff x="0" y="0"/>
          <a:chExt cx="0" cy="0"/>
        </a:xfrm>
      </p:grpSpPr>
      <p:sp>
        <p:nvSpPr>
          <p:cNvPr id="122" name="Google Shape;122;p1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4" name="Google Shape;124;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5" name="Google Shape;125;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
        <p:nvSpPr>
          <p:cNvPr id="128" name="Google Shape;128;p1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
        <p:nvSpPr>
          <p:cNvPr id="129" name="Google Shape;129;p1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0" name="Shape 130"/>
        <p:cNvGrpSpPr/>
        <p:nvPr/>
      </p:nvGrpSpPr>
      <p:grpSpPr>
        <a:xfrm>
          <a:off x="0" y="0"/>
          <a:ext cx="0" cy="0"/>
          <a:chOff x="0" y="0"/>
          <a:chExt cx="0" cy="0"/>
        </a:xfrm>
      </p:grpSpPr>
      <p:sp>
        <p:nvSpPr>
          <p:cNvPr id="131" name="Google Shape;131;p16"/>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3" name="Google Shape;133;p1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3" name="Shape 143"/>
        <p:cNvGrpSpPr/>
        <p:nvPr/>
      </p:nvGrpSpPr>
      <p:grpSpPr>
        <a:xfrm>
          <a:off x="0" y="0"/>
          <a:ext cx="0" cy="0"/>
          <a:chOff x="0" y="0"/>
          <a:chExt cx="0" cy="0"/>
        </a:xfrm>
      </p:grpSpPr>
      <p:sp>
        <p:nvSpPr>
          <p:cNvPr id="144" name="Google Shape;144;p18"/>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8"/>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6" name="Google Shape;146;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1" name="Shape 41"/>
        <p:cNvGrpSpPr/>
        <p:nvPr/>
      </p:nvGrpSpPr>
      <p:grpSpPr>
        <a:xfrm>
          <a:off x="0" y="0"/>
          <a:ext cx="0" cy="0"/>
          <a:chOff x="0" y="0"/>
          <a:chExt cx="0" cy="0"/>
        </a:xfrm>
      </p:grpSpPr>
      <p:grpSp>
        <p:nvGrpSpPr>
          <p:cNvPr id="42" name="Google Shape;42;p5"/>
          <p:cNvGrpSpPr/>
          <p:nvPr/>
        </p:nvGrpSpPr>
        <p:grpSpPr>
          <a:xfrm>
            <a:off x="0" y="-8467"/>
            <a:ext cx="12192000" cy="6866467"/>
            <a:chOff x="0" y="-8467"/>
            <a:chExt cx="12192000" cy="6866467"/>
          </a:xfrm>
        </p:grpSpPr>
        <p:cxnSp>
          <p:nvCxnSpPr>
            <p:cNvPr id="43" name="Google Shape;43;p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4" name="Google Shape;44;p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5" name="Google Shape;45;p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6" name="Google Shape;46;p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7" name="Google Shape;47;p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9" name="Google Shape;49;p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0" name="Google Shape;50;p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1" name="Google Shape;51;p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 name="Google Shape;61;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7"/>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7" name="Google Shape;67;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3" name="Google Shape;73;p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4" name="Google Shape;74;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0" name="Google Shape;80;p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1" name="Google Shape;81;p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2" name="Google Shape;82;p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10"/>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9" name="Google Shape;89;p10"/>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90" name="Google Shape;90;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1pPr>
            <a:lvl2pPr indent="0" lvl="1"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2pPr>
            <a:lvl3pPr indent="0" lvl="2"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3pPr>
            <a:lvl4pPr indent="0" lvl="3"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4pPr>
            <a:lvl5pPr indent="0" lvl="4"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5pPr>
            <a:lvl6pPr indent="0" lvl="5"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6pPr>
            <a:lvl7pPr indent="0" lvl="6"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7pPr>
            <a:lvl8pPr indent="0" lvl="7"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8pPr>
            <a:lvl9pPr indent="0" lvl="8"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3810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ctrTitle"/>
          </p:nvPr>
        </p:nvSpPr>
        <p:spPr>
          <a:xfrm>
            <a:off x="381000" y="206542"/>
            <a:ext cx="5872225" cy="1107996"/>
          </a:xfrm>
          <a:prstGeom prst="rect">
            <a:avLst/>
          </a:prstGeom>
          <a:solidFill>
            <a:schemeClr val="accent2"/>
          </a:solidFill>
          <a:ln>
            <a:noFill/>
          </a:ln>
        </p:spPr>
        <p:txBody>
          <a:bodyPr anchorCtr="0" anchor="t" bIns="0" lIns="0" spcFirstLastPara="1" rIns="0" wrap="square" tIns="0">
            <a:spAutoFit/>
          </a:bodyPr>
          <a:lstStyle/>
          <a:p>
            <a:pPr indent="0" lvl="0" marL="0" rtl="0" algn="l">
              <a:spcBef>
                <a:spcPts val="0"/>
              </a:spcBef>
              <a:spcAft>
                <a:spcPts val="0"/>
              </a:spcAft>
              <a:buClr>
                <a:srgbClr val="62170C"/>
              </a:buClr>
              <a:buSzPts val="3600"/>
              <a:buFont typeface="Trebuchet MS"/>
              <a:buNone/>
            </a:pPr>
            <a:r>
              <a:rPr lang="en-IN" sz="3600" u="sng">
                <a:solidFill>
                  <a:srgbClr val="62170C"/>
                </a:solidFill>
              </a:rPr>
              <a:t>EMPLOYEE SALARY ANALYSIS USING EXCEL</a:t>
            </a:r>
            <a:endParaRPr/>
          </a:p>
        </p:txBody>
      </p:sp>
      <p:sp>
        <p:nvSpPr>
          <p:cNvPr id="155" name="Google Shape;155;p19"/>
          <p:cNvSpPr txBox="1"/>
          <p:nvPr>
            <p:ph idx="12" type="sldNum"/>
          </p:nvPr>
        </p:nvSpPr>
        <p:spPr>
          <a:xfrm>
            <a:off x="8590663" y="6041362"/>
            <a:ext cx="683339" cy="365125"/>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None/>
            </a:pPr>
            <a:fld id="{00000000-1234-1234-1234-123412341234}" type="slidenum">
              <a:rPr lang="en-IN"/>
              <a:t>‹#›</a:t>
            </a:fld>
            <a:endParaRPr/>
          </a:p>
        </p:txBody>
      </p:sp>
      <p:pic>
        <p:nvPicPr>
          <p:cNvPr id="156" name="Google Shape;156;p19"/>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57" name="Google Shape;157;p19"/>
          <p:cNvSpPr txBox="1"/>
          <p:nvPr/>
        </p:nvSpPr>
        <p:spPr>
          <a:xfrm>
            <a:off x="676275" y="1845500"/>
            <a:ext cx="10152000" cy="442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latin typeface="Trebuchet MS"/>
                <a:ea typeface="Trebuchet MS"/>
                <a:cs typeface="Trebuchet MS"/>
                <a:sym typeface="Trebuchet MS"/>
              </a:rPr>
              <a:t>STUDENT NAME: RAJESHWARI G</a:t>
            </a:r>
            <a:endParaRPr sz="2800">
              <a:latin typeface="Trebuchet MS"/>
              <a:ea typeface="Trebuchet MS"/>
              <a:cs typeface="Trebuchet MS"/>
              <a:sym typeface="Trebuchet MS"/>
            </a:endParaRPr>
          </a:p>
          <a:p>
            <a:pPr indent="0" lvl="0" marL="0" marR="0" rtl="0" algn="l">
              <a:spcBef>
                <a:spcPts val="0"/>
              </a:spcBef>
              <a:spcAft>
                <a:spcPts val="0"/>
              </a:spcAft>
              <a:buNone/>
            </a:pPr>
            <a:r>
              <a:t/>
            </a:r>
            <a:endParaRPr b="1" sz="2800">
              <a:latin typeface="Trebuchet MS"/>
              <a:ea typeface="Trebuchet MS"/>
              <a:cs typeface="Trebuchet MS"/>
              <a:sym typeface="Trebuchet MS"/>
            </a:endParaRPr>
          </a:p>
          <a:p>
            <a:pPr indent="0" lvl="0" marL="0" marR="0" rtl="0" algn="l">
              <a:spcBef>
                <a:spcPts val="0"/>
              </a:spcBef>
              <a:spcAft>
                <a:spcPts val="0"/>
              </a:spcAft>
              <a:buNone/>
            </a:pPr>
            <a:r>
              <a:rPr b="1" lang="en-IN" sz="2800">
                <a:latin typeface="Trebuchet MS"/>
                <a:ea typeface="Trebuchet MS"/>
                <a:cs typeface="Trebuchet MS"/>
                <a:sym typeface="Trebuchet MS"/>
              </a:rPr>
              <a:t>COLLEGE REGISTER NO:312208749 </a:t>
            </a:r>
            <a:endParaRPr b="1" sz="2800">
              <a:latin typeface="Trebuchet MS"/>
              <a:ea typeface="Trebuchet MS"/>
              <a:cs typeface="Trebuchet MS"/>
              <a:sym typeface="Trebuchet MS"/>
            </a:endParaRPr>
          </a:p>
          <a:p>
            <a:pPr indent="0" lvl="0" marL="0" marR="0" rtl="0" algn="l">
              <a:spcBef>
                <a:spcPts val="0"/>
              </a:spcBef>
              <a:spcAft>
                <a:spcPts val="0"/>
              </a:spcAft>
              <a:buNone/>
            </a:pPr>
            <a:r>
              <a:t/>
            </a:r>
            <a:endParaRPr b="1" sz="2800">
              <a:latin typeface="Trebuchet MS"/>
              <a:ea typeface="Trebuchet MS"/>
              <a:cs typeface="Trebuchet MS"/>
              <a:sym typeface="Trebuchet MS"/>
            </a:endParaRPr>
          </a:p>
          <a:p>
            <a:pPr indent="0" lvl="0" marL="0" marR="0" rtl="0" algn="l">
              <a:spcBef>
                <a:spcPts val="0"/>
              </a:spcBef>
              <a:spcAft>
                <a:spcPts val="0"/>
              </a:spcAft>
              <a:buNone/>
            </a:pPr>
            <a:r>
              <a:rPr b="1" lang="en-IN" sz="2800">
                <a:latin typeface="Trebuchet MS"/>
                <a:ea typeface="Trebuchet MS"/>
                <a:cs typeface="Trebuchet MS"/>
                <a:sym typeface="Trebuchet MS"/>
              </a:rPr>
              <a:t>REGISTER NO: 42458CD12E193FB9003415E0FB80BDBA</a:t>
            </a:r>
            <a:endParaRPr sz="2800">
              <a:latin typeface="Trebuchet MS"/>
              <a:ea typeface="Trebuchet MS"/>
              <a:cs typeface="Trebuchet MS"/>
              <a:sym typeface="Trebuchet MS"/>
            </a:endParaRPr>
          </a:p>
          <a:p>
            <a:pPr indent="0" lvl="0" marL="0" marR="0" rtl="0" algn="l">
              <a:spcBef>
                <a:spcPts val="0"/>
              </a:spcBef>
              <a:spcAft>
                <a:spcPts val="0"/>
              </a:spcAft>
              <a:buNone/>
            </a:pPr>
            <a:r>
              <a:t/>
            </a:r>
            <a:endParaRPr b="1" sz="2800">
              <a:latin typeface="Trebuchet MS"/>
              <a:ea typeface="Trebuchet MS"/>
              <a:cs typeface="Trebuchet MS"/>
              <a:sym typeface="Trebuchet MS"/>
            </a:endParaRPr>
          </a:p>
          <a:p>
            <a:pPr indent="0" lvl="0" marL="0" marR="0" rtl="0" algn="l">
              <a:spcBef>
                <a:spcPts val="0"/>
              </a:spcBef>
              <a:spcAft>
                <a:spcPts val="0"/>
              </a:spcAft>
              <a:buNone/>
            </a:pPr>
            <a:r>
              <a:rPr b="1" lang="en-IN" sz="2800">
                <a:latin typeface="Trebuchet MS"/>
                <a:ea typeface="Trebuchet MS"/>
                <a:cs typeface="Trebuchet MS"/>
                <a:sym typeface="Trebuchet MS"/>
              </a:rPr>
              <a:t>DEPARTMENT: III B.COM (GENERAL),E2</a:t>
            </a:r>
            <a:endParaRPr sz="2800">
              <a:latin typeface="Trebuchet MS"/>
              <a:ea typeface="Trebuchet MS"/>
              <a:cs typeface="Trebuchet MS"/>
              <a:sym typeface="Trebuchet MS"/>
            </a:endParaRPr>
          </a:p>
          <a:p>
            <a:pPr indent="0" lvl="0" marL="0" marR="0" rtl="0" algn="l">
              <a:spcBef>
                <a:spcPts val="0"/>
              </a:spcBef>
              <a:spcAft>
                <a:spcPts val="0"/>
              </a:spcAft>
              <a:buNone/>
            </a:pPr>
            <a:r>
              <a:t/>
            </a:r>
            <a:endParaRPr b="1" sz="2800">
              <a:latin typeface="Trebuchet MS"/>
              <a:ea typeface="Trebuchet MS"/>
              <a:cs typeface="Trebuchet MS"/>
              <a:sym typeface="Trebuchet MS"/>
            </a:endParaRPr>
          </a:p>
          <a:p>
            <a:pPr indent="0" lvl="0" marL="0" marR="0" rtl="0" algn="l">
              <a:spcBef>
                <a:spcPts val="0"/>
              </a:spcBef>
              <a:spcAft>
                <a:spcPts val="0"/>
              </a:spcAft>
              <a:buNone/>
            </a:pPr>
            <a:r>
              <a:rPr b="1" lang="en-IN" sz="2800">
                <a:latin typeface="Trebuchet MS"/>
                <a:ea typeface="Trebuchet MS"/>
                <a:cs typeface="Trebuchet MS"/>
                <a:sym typeface="Trebuchet MS"/>
              </a:rPr>
              <a:t>COLLEGE: MEENAKSHI COLLEGE FOR WOMEN</a:t>
            </a:r>
            <a:endParaRPr sz="2800">
              <a:latin typeface="Trebuchet MS"/>
              <a:ea typeface="Trebuchet MS"/>
              <a:cs typeface="Trebuchet MS"/>
              <a:sym typeface="Trebuchet MS"/>
            </a:endParaRPr>
          </a:p>
          <a:p>
            <a:pPr indent="0" lvl="0" marL="0" marR="0" rtl="0" algn="l">
              <a:spcBef>
                <a:spcPts val="0"/>
              </a:spcBef>
              <a:spcAft>
                <a:spcPts val="0"/>
              </a:spcAft>
              <a:buNone/>
            </a:pPr>
            <a:r>
              <a:rPr lang="en-IN" sz="2800">
                <a:latin typeface="Trebuchet MS"/>
                <a:ea typeface="Trebuchet MS"/>
                <a:cs typeface="Trebuchet MS"/>
                <a:sym typeface="Trebuchet MS"/>
              </a:rPr>
              <a:t>           </a:t>
            </a:r>
            <a:endParaRPr sz="28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41" name="Google Shape;241;p2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42" name="Google Shape;242;p28"/>
          <p:cNvSpPr txBox="1"/>
          <p:nvPr/>
        </p:nvSpPr>
        <p:spPr>
          <a:xfrm>
            <a:off x="28575" y="0"/>
            <a:ext cx="3352800" cy="707886"/>
          </a:xfrm>
          <a:prstGeom prst="rect">
            <a:avLst/>
          </a:prstGeom>
          <a:solidFill>
            <a:srgbClr val="6D91A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rgbClr val="62170C"/>
                </a:solidFill>
                <a:latin typeface="Trebuchet MS"/>
                <a:ea typeface="Trebuchet MS"/>
                <a:cs typeface="Trebuchet MS"/>
                <a:sym typeface="Trebuchet MS"/>
              </a:rPr>
              <a:t>MODELLING :</a:t>
            </a:r>
            <a:endParaRPr/>
          </a:p>
        </p:txBody>
      </p:sp>
      <p:pic>
        <p:nvPicPr>
          <p:cNvPr id="243" name="Google Shape;243;p28"/>
          <p:cNvPicPr preferRelativeResize="0"/>
          <p:nvPr/>
        </p:nvPicPr>
        <p:blipFill rotWithShape="1">
          <a:blip r:embed="rId4">
            <a:alphaModFix/>
          </a:blip>
          <a:srcRect b="0" l="-1" r="1945" t="1609"/>
          <a:stretch/>
        </p:blipFill>
        <p:spPr>
          <a:xfrm>
            <a:off x="1295400" y="1578917"/>
            <a:ext cx="8229600" cy="5226149"/>
          </a:xfrm>
          <a:prstGeom prst="rect">
            <a:avLst/>
          </a:prstGeom>
          <a:solidFill>
            <a:srgbClr val="ECECEC"/>
          </a:solidFill>
          <a:ln cap="sq" cmpd="sng" w="88900">
            <a:solidFill>
              <a:srgbClr val="9DB7B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44" name="Google Shape;244;p28"/>
          <p:cNvSpPr txBox="1"/>
          <p:nvPr/>
        </p:nvSpPr>
        <p:spPr>
          <a:xfrm>
            <a:off x="609960" y="833923"/>
            <a:ext cx="990384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Trebuchet MS"/>
                <a:ea typeface="Trebuchet MS"/>
                <a:cs typeface="Trebuchet MS"/>
                <a:sym typeface="Trebuchet MS"/>
              </a:rPr>
              <a:t>       BELOW MODEL REPRESENTS THE DATA OF EMPLOYEE SALARY AND HEAD COUNT DATA UNDER THE HEAD OF DEPARTMENT ALONG WITH THREE CATEGORIES.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51" name="Google Shape;251;p29"/>
          <p:cNvSpPr txBox="1"/>
          <p:nvPr>
            <p:ph type="title"/>
          </p:nvPr>
        </p:nvSpPr>
        <p:spPr>
          <a:xfrm>
            <a:off x="0" y="1"/>
            <a:ext cx="2133600" cy="567463"/>
          </a:xfrm>
          <a:prstGeom prst="rect">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t" bIns="0" lIns="0" spcFirstLastPara="1" rIns="0" wrap="square" tIns="13325">
            <a:spAutoFit/>
          </a:bodyPr>
          <a:lstStyle/>
          <a:p>
            <a:pPr indent="0" lvl="0" marL="12700" rtl="0" algn="l">
              <a:lnSpc>
                <a:spcPct val="100000"/>
              </a:lnSpc>
              <a:spcBef>
                <a:spcPts val="0"/>
              </a:spcBef>
              <a:spcAft>
                <a:spcPts val="0"/>
              </a:spcAft>
              <a:buClr>
                <a:srgbClr val="62170C"/>
              </a:buClr>
              <a:buSzPts val="3200"/>
              <a:buFont typeface="Trebuchet MS"/>
              <a:buNone/>
            </a:pPr>
            <a:r>
              <a:rPr lang="en-IN" sz="3200">
                <a:solidFill>
                  <a:srgbClr val="62170C"/>
                </a:solidFill>
                <a:latin typeface="Trebuchet MS"/>
                <a:ea typeface="Trebuchet MS"/>
                <a:cs typeface="Trebuchet MS"/>
                <a:sym typeface="Trebuchet MS"/>
              </a:rPr>
              <a:t>RESULTS</a:t>
            </a:r>
            <a:r>
              <a:rPr lang="en-IN">
                <a:solidFill>
                  <a:srgbClr val="62170C"/>
                </a:solidFill>
                <a:latin typeface="Trebuchet MS"/>
                <a:ea typeface="Trebuchet MS"/>
                <a:cs typeface="Trebuchet MS"/>
                <a:sym typeface="Trebuchet MS"/>
              </a:rPr>
              <a:t> :</a:t>
            </a:r>
            <a:endParaRPr>
              <a:solidFill>
                <a:srgbClr val="62170C"/>
              </a:solidFill>
            </a:endParaRPr>
          </a:p>
        </p:txBody>
      </p:sp>
      <p:sp>
        <p:nvSpPr>
          <p:cNvPr id="252" name="Google Shape;252;p2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53" name="Google Shape;253;p29"/>
          <p:cNvGraphicFramePr/>
          <p:nvPr/>
        </p:nvGraphicFramePr>
        <p:xfrm>
          <a:off x="38100" y="1997857"/>
          <a:ext cx="3000000" cy="3000000"/>
        </p:xfrm>
        <a:graphic>
          <a:graphicData uri="http://schemas.openxmlformats.org/drawingml/2006/table">
            <a:tbl>
              <a:tblPr bandCol="1" bandRow="1" firstRow="1">
                <a:noFill/>
                <a:tableStyleId>{734B059E-C815-4820-A8D8-3CBD31D5A122}</a:tableStyleId>
              </a:tblPr>
              <a:tblGrid>
                <a:gridCol w="3545900"/>
                <a:gridCol w="3543300"/>
                <a:gridCol w="3543300"/>
              </a:tblGrid>
              <a:tr h="254000">
                <a:tc>
                  <a:txBody>
                    <a:bodyPr/>
                    <a:lstStyle/>
                    <a:p>
                      <a:pPr indent="0" lvl="0" marL="0" marR="0" rtl="0" algn="ctr">
                        <a:spcBef>
                          <a:spcPts val="0"/>
                        </a:spcBef>
                        <a:spcAft>
                          <a:spcPts val="0"/>
                        </a:spcAft>
                        <a:buNone/>
                      </a:pPr>
                      <a:r>
                        <a:rPr b="1" lang="en-IN" sz="2000" u="none" cap="none" strike="noStrike"/>
                        <a:t>DEPARTMENTS</a:t>
                      </a:r>
                      <a:endParaRPr b="1" i="0" sz="2000" u="none" cap="none" strike="noStrike">
                        <a:solidFill>
                          <a:srgbClr val="000000"/>
                        </a:solidFill>
                        <a:latin typeface="Trebuchet MS"/>
                        <a:ea typeface="Trebuchet MS"/>
                        <a:cs typeface="Trebuchet MS"/>
                        <a:sym typeface="Trebuchet MS"/>
                      </a:endParaRPr>
                    </a:p>
                  </a:txBody>
                  <a:tcPr marT="6350" marB="0" marR="6350" marL="6350" anchor="b"/>
                </a:tc>
                <a:tc>
                  <a:txBody>
                    <a:bodyPr/>
                    <a:lstStyle/>
                    <a:p>
                      <a:pPr indent="0" lvl="0" marL="0" marR="0" rtl="0" algn="ctr">
                        <a:spcBef>
                          <a:spcPts val="0"/>
                        </a:spcBef>
                        <a:spcAft>
                          <a:spcPts val="0"/>
                        </a:spcAft>
                        <a:buNone/>
                      </a:pPr>
                      <a:r>
                        <a:rPr b="1" lang="en-IN" sz="2000" u="none" cap="none" strike="noStrike"/>
                        <a:t>Count of Employees</a:t>
                      </a:r>
                      <a:endParaRPr b="1" i="0" sz="2000" u="none" cap="none" strike="noStrike">
                        <a:solidFill>
                          <a:srgbClr val="000000"/>
                        </a:solidFill>
                        <a:latin typeface="Trebuchet MS"/>
                        <a:ea typeface="Trebuchet MS"/>
                        <a:cs typeface="Trebuchet MS"/>
                        <a:sym typeface="Trebuchet MS"/>
                      </a:endParaRPr>
                    </a:p>
                  </a:txBody>
                  <a:tcPr marT="6350" marB="0" marR="6350" marL="6350" anchor="b"/>
                </a:tc>
                <a:tc>
                  <a:txBody>
                    <a:bodyPr/>
                    <a:lstStyle/>
                    <a:p>
                      <a:pPr indent="0" lvl="0" marL="0" marR="0" rtl="0" algn="ctr">
                        <a:spcBef>
                          <a:spcPts val="0"/>
                        </a:spcBef>
                        <a:spcAft>
                          <a:spcPts val="0"/>
                        </a:spcAft>
                        <a:buNone/>
                      </a:pPr>
                      <a:r>
                        <a:rPr b="1" lang="en-IN" sz="2000" u="none" cap="none" strike="noStrike"/>
                        <a:t>Sum of Salary</a:t>
                      </a:r>
                      <a:endParaRPr b="1" i="0" sz="2000" u="none" cap="none" strike="noStrike">
                        <a:solidFill>
                          <a:srgbClr val="000000"/>
                        </a:solidFill>
                        <a:latin typeface="Trebuchet MS"/>
                        <a:ea typeface="Trebuchet MS"/>
                        <a:cs typeface="Trebuchet MS"/>
                        <a:sym typeface="Trebuchet MS"/>
                      </a:endParaRPr>
                    </a:p>
                  </a:txBody>
                  <a:tcPr marT="6350" marB="0" marR="6350" marL="6350" anchor="b"/>
                </a:tc>
              </a:tr>
              <a:tr h="254000">
                <a:tc>
                  <a:txBody>
                    <a:bodyPr/>
                    <a:lstStyle/>
                    <a:p>
                      <a:pPr indent="0" lvl="0" marL="0" marR="0" rtl="0" algn="ctr">
                        <a:spcBef>
                          <a:spcPts val="0"/>
                        </a:spcBef>
                        <a:spcAft>
                          <a:spcPts val="0"/>
                        </a:spcAft>
                        <a:buNone/>
                      </a:pPr>
                      <a:r>
                        <a:rPr b="1" lang="en-IN" sz="2000" u="none" cap="none" strike="noStrike"/>
                        <a:t>Accounting</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19</a:t>
                      </a:r>
                      <a:endParaRPr b="0"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1268946.18</a:t>
                      </a:r>
                      <a:endParaRPr b="0" i="0" sz="2000" u="none" cap="none" strike="noStrike">
                        <a:solidFill>
                          <a:srgbClr val="000000"/>
                        </a:solidFill>
                        <a:latin typeface="Calibri"/>
                        <a:ea typeface="Calibri"/>
                        <a:cs typeface="Calibri"/>
                        <a:sym typeface="Calibri"/>
                      </a:endParaRPr>
                    </a:p>
                  </a:txBody>
                  <a:tcPr marT="6350" marB="0" marR="6350" marL="6350" anchor="b"/>
                </a:tc>
              </a:tr>
              <a:tr h="254000">
                <a:tc>
                  <a:txBody>
                    <a:bodyPr/>
                    <a:lstStyle/>
                    <a:p>
                      <a:pPr indent="0" lvl="0" marL="0" marR="0" rtl="0" algn="ctr">
                        <a:spcBef>
                          <a:spcPts val="0"/>
                        </a:spcBef>
                        <a:spcAft>
                          <a:spcPts val="0"/>
                        </a:spcAft>
                        <a:buNone/>
                      </a:pPr>
                      <a:r>
                        <a:rPr b="1" lang="en-IN" sz="2000" u="none" cap="none" strike="noStrike"/>
                        <a:t>Business Development</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21</a:t>
                      </a:r>
                      <a:endParaRPr b="0"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1599611.9</a:t>
                      </a:r>
                      <a:endParaRPr b="0" i="0" sz="2000" u="none" cap="none" strike="noStrike">
                        <a:solidFill>
                          <a:srgbClr val="000000"/>
                        </a:solidFill>
                        <a:latin typeface="Calibri"/>
                        <a:ea typeface="Calibri"/>
                        <a:cs typeface="Calibri"/>
                        <a:sym typeface="Calibri"/>
                      </a:endParaRPr>
                    </a:p>
                  </a:txBody>
                  <a:tcPr marT="6350" marB="0" marR="6350" marL="6350" anchor="b"/>
                </a:tc>
              </a:tr>
              <a:tr h="254000">
                <a:tc>
                  <a:txBody>
                    <a:bodyPr/>
                    <a:lstStyle/>
                    <a:p>
                      <a:pPr indent="0" lvl="0" marL="0" marR="0" rtl="0" algn="ctr">
                        <a:spcBef>
                          <a:spcPts val="0"/>
                        </a:spcBef>
                        <a:spcAft>
                          <a:spcPts val="0"/>
                        </a:spcAft>
                        <a:buNone/>
                      </a:pPr>
                      <a:r>
                        <a:rPr b="1" lang="en-IN" sz="2000" u="none" cap="none" strike="noStrike"/>
                        <a:t>Engineering</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13</a:t>
                      </a:r>
                      <a:endParaRPr b="0"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1000392.22</a:t>
                      </a:r>
                      <a:endParaRPr b="0" i="0" sz="2000" u="none" cap="none" strike="noStrike">
                        <a:solidFill>
                          <a:srgbClr val="000000"/>
                        </a:solidFill>
                        <a:latin typeface="Calibri"/>
                        <a:ea typeface="Calibri"/>
                        <a:cs typeface="Calibri"/>
                        <a:sym typeface="Calibri"/>
                      </a:endParaRPr>
                    </a:p>
                  </a:txBody>
                  <a:tcPr marT="6350" marB="0" marR="6350" marL="6350" anchor="b"/>
                </a:tc>
              </a:tr>
              <a:tr h="254000">
                <a:tc>
                  <a:txBody>
                    <a:bodyPr/>
                    <a:lstStyle/>
                    <a:p>
                      <a:pPr indent="0" lvl="0" marL="0" marR="0" rtl="0" algn="ctr">
                        <a:spcBef>
                          <a:spcPts val="0"/>
                        </a:spcBef>
                        <a:spcAft>
                          <a:spcPts val="0"/>
                        </a:spcAft>
                        <a:buNone/>
                      </a:pPr>
                      <a:r>
                        <a:rPr b="1" lang="en-IN" sz="2000" u="none" cap="none" strike="noStrike"/>
                        <a:t>Human Resources</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b="0" lang="en-IN" sz="2000" u="none" cap="none" strike="noStrike"/>
                        <a:t>10</a:t>
                      </a:r>
                      <a:endParaRPr b="0"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b="0" lang="en-IN" sz="2000" u="none" cap="none" strike="noStrike"/>
                        <a:t>734324.39</a:t>
                      </a:r>
                      <a:endParaRPr b="0" i="0" sz="2000" u="none" cap="none" strike="noStrike">
                        <a:solidFill>
                          <a:srgbClr val="000000"/>
                        </a:solidFill>
                        <a:latin typeface="Calibri"/>
                        <a:ea typeface="Calibri"/>
                        <a:cs typeface="Calibri"/>
                        <a:sym typeface="Calibri"/>
                      </a:endParaRPr>
                    </a:p>
                  </a:txBody>
                  <a:tcPr marT="6350" marB="0" marR="6350" marL="6350" anchor="b"/>
                </a:tc>
              </a:tr>
              <a:tr h="254000">
                <a:tc>
                  <a:txBody>
                    <a:bodyPr/>
                    <a:lstStyle/>
                    <a:p>
                      <a:pPr indent="0" lvl="0" marL="0" marR="0" rtl="0" algn="ctr">
                        <a:spcBef>
                          <a:spcPts val="0"/>
                        </a:spcBef>
                        <a:spcAft>
                          <a:spcPts val="0"/>
                        </a:spcAft>
                        <a:buNone/>
                      </a:pPr>
                      <a:r>
                        <a:rPr b="1" lang="en-IN" sz="2000" u="none" cap="none" strike="noStrike"/>
                        <a:t>Legal</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17</a:t>
                      </a:r>
                      <a:endParaRPr b="0"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1017767.51</a:t>
                      </a:r>
                      <a:endParaRPr b="0" i="0" sz="2000" u="none" cap="none" strike="noStrike">
                        <a:solidFill>
                          <a:srgbClr val="000000"/>
                        </a:solidFill>
                        <a:latin typeface="Calibri"/>
                        <a:ea typeface="Calibri"/>
                        <a:cs typeface="Calibri"/>
                        <a:sym typeface="Calibri"/>
                      </a:endParaRPr>
                    </a:p>
                  </a:txBody>
                  <a:tcPr marT="6350" marB="0" marR="6350" marL="6350" anchor="b"/>
                </a:tc>
              </a:tr>
              <a:tr h="254000">
                <a:tc>
                  <a:txBody>
                    <a:bodyPr/>
                    <a:lstStyle/>
                    <a:p>
                      <a:pPr indent="0" lvl="0" marL="0" marR="0" rtl="0" algn="ctr">
                        <a:spcBef>
                          <a:spcPts val="0"/>
                        </a:spcBef>
                        <a:spcAft>
                          <a:spcPts val="0"/>
                        </a:spcAft>
                        <a:buNone/>
                      </a:pPr>
                      <a:r>
                        <a:rPr b="1" lang="en-IN" sz="2000" u="none" cap="none" strike="noStrike"/>
                        <a:t>Marketing</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10</a:t>
                      </a:r>
                      <a:endParaRPr b="0"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651854.18</a:t>
                      </a:r>
                      <a:endParaRPr b="0" i="0" sz="2000" u="none" cap="none" strike="noStrike">
                        <a:solidFill>
                          <a:srgbClr val="000000"/>
                        </a:solidFill>
                        <a:latin typeface="Calibri"/>
                        <a:ea typeface="Calibri"/>
                        <a:cs typeface="Calibri"/>
                        <a:sym typeface="Calibri"/>
                      </a:endParaRPr>
                    </a:p>
                  </a:txBody>
                  <a:tcPr marT="6350" marB="0" marR="6350" marL="6350" anchor="b"/>
                </a:tc>
              </a:tr>
              <a:tr h="254000">
                <a:tc>
                  <a:txBody>
                    <a:bodyPr/>
                    <a:lstStyle/>
                    <a:p>
                      <a:pPr indent="0" lvl="0" marL="0" marR="0" rtl="0" algn="ctr">
                        <a:spcBef>
                          <a:spcPts val="0"/>
                        </a:spcBef>
                        <a:spcAft>
                          <a:spcPts val="0"/>
                        </a:spcAft>
                        <a:buNone/>
                      </a:pPr>
                      <a:r>
                        <a:rPr b="1" lang="en-IN" sz="2000" u="none" cap="none" strike="noStrike"/>
                        <a:t>NULL</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8</a:t>
                      </a:r>
                      <a:endParaRPr b="0"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600130.73</a:t>
                      </a:r>
                      <a:endParaRPr b="0" i="0" sz="2000" u="none" cap="none" strike="noStrike">
                        <a:solidFill>
                          <a:srgbClr val="000000"/>
                        </a:solidFill>
                        <a:latin typeface="Calibri"/>
                        <a:ea typeface="Calibri"/>
                        <a:cs typeface="Calibri"/>
                        <a:sym typeface="Calibri"/>
                      </a:endParaRPr>
                    </a:p>
                  </a:txBody>
                  <a:tcPr marT="6350" marB="0" marR="6350" marL="6350" anchor="b"/>
                </a:tc>
              </a:tr>
              <a:tr h="254000">
                <a:tc>
                  <a:txBody>
                    <a:bodyPr/>
                    <a:lstStyle/>
                    <a:p>
                      <a:pPr indent="0" lvl="0" marL="0" marR="0" rtl="0" algn="ctr">
                        <a:spcBef>
                          <a:spcPts val="0"/>
                        </a:spcBef>
                        <a:spcAft>
                          <a:spcPts val="0"/>
                        </a:spcAft>
                        <a:buNone/>
                      </a:pPr>
                      <a:r>
                        <a:rPr b="1" lang="en-IN" sz="2000" u="none" cap="none" strike="noStrike"/>
                        <a:t>Product Management</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18</a:t>
                      </a:r>
                      <a:endParaRPr b="0"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1352220.23</a:t>
                      </a:r>
                      <a:endParaRPr b="0" i="0" sz="2000" u="none" cap="none" strike="noStrike">
                        <a:solidFill>
                          <a:srgbClr val="000000"/>
                        </a:solidFill>
                        <a:latin typeface="Calibri"/>
                        <a:ea typeface="Calibri"/>
                        <a:cs typeface="Calibri"/>
                        <a:sym typeface="Calibri"/>
                      </a:endParaRPr>
                    </a:p>
                  </a:txBody>
                  <a:tcPr marT="6350" marB="0" marR="6350" marL="6350" anchor="b"/>
                </a:tc>
              </a:tr>
              <a:tr h="33525">
                <a:tc>
                  <a:txBody>
                    <a:bodyPr/>
                    <a:lstStyle/>
                    <a:p>
                      <a:pPr indent="0" lvl="0" marL="0" marR="0" rtl="0" algn="ctr">
                        <a:spcBef>
                          <a:spcPts val="0"/>
                        </a:spcBef>
                        <a:spcAft>
                          <a:spcPts val="0"/>
                        </a:spcAft>
                        <a:buNone/>
                      </a:pPr>
                      <a:r>
                        <a:rPr b="1" lang="en-IN" sz="2000" u="none" cap="none" strike="noStrike"/>
                        <a:t>Research and Development</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15</a:t>
                      </a:r>
                      <a:endParaRPr b="0"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807560.91</a:t>
                      </a:r>
                      <a:endParaRPr b="0" i="0" sz="2000" u="none" cap="none" strike="noStrike">
                        <a:solidFill>
                          <a:srgbClr val="000000"/>
                        </a:solidFill>
                        <a:latin typeface="Calibri"/>
                        <a:ea typeface="Calibri"/>
                        <a:cs typeface="Calibri"/>
                        <a:sym typeface="Calibri"/>
                      </a:endParaRPr>
                    </a:p>
                  </a:txBody>
                  <a:tcPr marT="6350" marB="0" marR="6350" marL="6350" anchor="b"/>
                </a:tc>
              </a:tr>
              <a:tr h="254000">
                <a:tc>
                  <a:txBody>
                    <a:bodyPr/>
                    <a:lstStyle/>
                    <a:p>
                      <a:pPr indent="0" lvl="0" marL="0" marR="0" rtl="0" algn="ctr">
                        <a:spcBef>
                          <a:spcPts val="0"/>
                        </a:spcBef>
                        <a:spcAft>
                          <a:spcPts val="0"/>
                        </a:spcAft>
                        <a:buNone/>
                      </a:pPr>
                      <a:r>
                        <a:rPr b="1" lang="en-IN" sz="2000" u="none" cap="none" strike="noStrike"/>
                        <a:t>Sales</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9</a:t>
                      </a:r>
                      <a:endParaRPr b="0"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594025.59</a:t>
                      </a:r>
                      <a:endParaRPr b="0" i="0" sz="2000" u="none" cap="none" strike="noStrike">
                        <a:solidFill>
                          <a:srgbClr val="000000"/>
                        </a:solidFill>
                        <a:latin typeface="Calibri"/>
                        <a:ea typeface="Calibri"/>
                        <a:cs typeface="Calibri"/>
                        <a:sym typeface="Calibri"/>
                      </a:endParaRPr>
                    </a:p>
                  </a:txBody>
                  <a:tcPr marT="6350" marB="0" marR="6350" marL="6350" anchor="b"/>
                </a:tc>
              </a:tr>
              <a:tr h="254000">
                <a:tc>
                  <a:txBody>
                    <a:bodyPr/>
                    <a:lstStyle/>
                    <a:p>
                      <a:pPr indent="0" lvl="0" marL="0" marR="0" rtl="0" algn="ctr">
                        <a:spcBef>
                          <a:spcPts val="0"/>
                        </a:spcBef>
                        <a:spcAft>
                          <a:spcPts val="0"/>
                        </a:spcAft>
                        <a:buNone/>
                      </a:pPr>
                      <a:r>
                        <a:rPr b="1" lang="en-IN" sz="2000" u="none" cap="none" strike="noStrike"/>
                        <a:t>Services</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16</a:t>
                      </a:r>
                      <a:endParaRPr b="0"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1240389.38</a:t>
                      </a:r>
                      <a:endParaRPr b="0" i="0" sz="2000" u="none" cap="none" strike="noStrike">
                        <a:solidFill>
                          <a:srgbClr val="000000"/>
                        </a:solidFill>
                        <a:latin typeface="Calibri"/>
                        <a:ea typeface="Calibri"/>
                        <a:cs typeface="Calibri"/>
                        <a:sym typeface="Calibri"/>
                      </a:endParaRPr>
                    </a:p>
                  </a:txBody>
                  <a:tcPr marT="6350" marB="0" marR="6350" marL="6350" anchor="b"/>
                </a:tc>
              </a:tr>
              <a:tr h="254000">
                <a:tc>
                  <a:txBody>
                    <a:bodyPr/>
                    <a:lstStyle/>
                    <a:p>
                      <a:pPr indent="0" lvl="0" marL="0" marR="0" rtl="0" algn="ctr">
                        <a:spcBef>
                          <a:spcPts val="0"/>
                        </a:spcBef>
                        <a:spcAft>
                          <a:spcPts val="0"/>
                        </a:spcAft>
                        <a:buNone/>
                      </a:pPr>
                      <a:r>
                        <a:rPr b="1" lang="en-IN" sz="2000" u="none" cap="none" strike="noStrike"/>
                        <a:t>Support</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16</a:t>
                      </a:r>
                      <a:endParaRPr b="0"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957757.29</a:t>
                      </a:r>
                      <a:endParaRPr b="0" i="0" sz="2000" u="none" cap="none" strike="noStrike">
                        <a:solidFill>
                          <a:srgbClr val="000000"/>
                        </a:solidFill>
                        <a:latin typeface="Calibri"/>
                        <a:ea typeface="Calibri"/>
                        <a:cs typeface="Calibri"/>
                        <a:sym typeface="Calibri"/>
                      </a:endParaRPr>
                    </a:p>
                  </a:txBody>
                  <a:tcPr marT="6350" marB="0" marR="6350" marL="6350" anchor="b"/>
                </a:tc>
              </a:tr>
              <a:tr h="254000">
                <a:tc>
                  <a:txBody>
                    <a:bodyPr/>
                    <a:lstStyle/>
                    <a:p>
                      <a:pPr indent="0" lvl="0" marL="0" marR="0" rtl="0" algn="ctr">
                        <a:spcBef>
                          <a:spcPts val="0"/>
                        </a:spcBef>
                        <a:spcAft>
                          <a:spcPts val="0"/>
                        </a:spcAft>
                        <a:buNone/>
                      </a:pPr>
                      <a:r>
                        <a:rPr b="1" lang="en-IN" sz="2000" u="none" cap="none" strike="noStrike"/>
                        <a:t>Training</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18</a:t>
                      </a:r>
                      <a:endParaRPr b="0"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1471287.47</a:t>
                      </a:r>
                      <a:endParaRPr b="0" i="0" sz="2000" u="none" cap="none" strike="noStrike">
                        <a:solidFill>
                          <a:srgbClr val="000000"/>
                        </a:solidFill>
                        <a:latin typeface="Calibri"/>
                        <a:ea typeface="Calibri"/>
                        <a:cs typeface="Calibri"/>
                        <a:sym typeface="Calibri"/>
                      </a:endParaRPr>
                    </a:p>
                  </a:txBody>
                  <a:tcPr marT="6350" marB="0" marR="6350" marL="6350" anchor="b"/>
                </a:tc>
              </a:tr>
              <a:tr h="254000">
                <a:tc>
                  <a:txBody>
                    <a:bodyPr/>
                    <a:lstStyle/>
                    <a:p>
                      <a:pPr indent="0" lvl="0" marL="0" marR="0" rtl="0" algn="ctr">
                        <a:spcBef>
                          <a:spcPts val="0"/>
                        </a:spcBef>
                        <a:spcAft>
                          <a:spcPts val="0"/>
                        </a:spcAft>
                        <a:buNone/>
                      </a:pPr>
                      <a:r>
                        <a:rPr lang="en-IN" sz="2000" u="none" cap="none" strike="noStrike"/>
                        <a:t>Grand Total</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190</a:t>
                      </a:r>
                      <a:endParaRPr b="1" i="0" sz="20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None/>
                      </a:pPr>
                      <a:r>
                        <a:rPr lang="en-IN" sz="2000" u="none" cap="none" strike="noStrike"/>
                        <a:t>13296267.98</a:t>
                      </a:r>
                      <a:endParaRPr b="1" i="0" sz="2000" u="none" cap="none" strike="noStrike">
                        <a:solidFill>
                          <a:srgbClr val="000000"/>
                        </a:solidFill>
                        <a:latin typeface="Calibri"/>
                        <a:ea typeface="Calibri"/>
                        <a:cs typeface="Calibri"/>
                        <a:sym typeface="Calibri"/>
                      </a:endParaRPr>
                    </a:p>
                  </a:txBody>
                  <a:tcPr marT="6350" marB="0" marR="6350" marL="6350" anchor="b"/>
                </a:tc>
              </a:tr>
            </a:tbl>
          </a:graphicData>
        </a:graphic>
      </p:graphicFrame>
      <p:sp>
        <p:nvSpPr>
          <p:cNvPr id="254" name="Google Shape;254;p29"/>
          <p:cNvSpPr txBox="1"/>
          <p:nvPr/>
        </p:nvSpPr>
        <p:spPr>
          <a:xfrm>
            <a:off x="2514600" y="228600"/>
            <a:ext cx="6736082"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u="sng">
                <a:solidFill>
                  <a:srgbClr val="0070C0"/>
                </a:solidFill>
                <a:latin typeface="Trebuchet MS"/>
                <a:ea typeface="Trebuchet MS"/>
                <a:cs typeface="Trebuchet MS"/>
                <a:sym typeface="Trebuchet MS"/>
              </a:rPr>
              <a:t>TABLE SHOWING THE TOTAL COUNTS  OF EMPLOYEES AND TOTAL OF SALARIES ON THE BASIS OF DEPARTMENTS.</a:t>
            </a:r>
            <a:endParaRPr/>
          </a:p>
        </p:txBody>
      </p:sp>
      <p:sp>
        <p:nvSpPr>
          <p:cNvPr id="255" name="Google Shape;255;p29"/>
          <p:cNvSpPr txBox="1"/>
          <p:nvPr/>
        </p:nvSpPr>
        <p:spPr>
          <a:xfrm>
            <a:off x="0" y="6373959"/>
            <a:ext cx="10670598" cy="307327"/>
          </a:xfrm>
          <a:prstGeom prst="rect">
            <a:avLst/>
          </a:prstGeom>
          <a:no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0"/>
          <p:cNvPicPr preferRelativeResize="0"/>
          <p:nvPr/>
        </p:nvPicPr>
        <p:blipFill rotWithShape="1">
          <a:blip r:embed="rId3">
            <a:alphaModFix/>
          </a:blip>
          <a:srcRect b="0" l="0" r="0" t="0"/>
          <a:stretch/>
        </p:blipFill>
        <p:spPr>
          <a:xfrm>
            <a:off x="-38484" y="762000"/>
            <a:ext cx="5979190" cy="6096000"/>
          </a:xfrm>
          <a:prstGeom prst="rect">
            <a:avLst/>
          </a:prstGeom>
          <a:noFill/>
          <a:ln>
            <a:noFill/>
          </a:ln>
        </p:spPr>
      </p:pic>
      <p:pic>
        <p:nvPicPr>
          <p:cNvPr id="262" name="Google Shape;262;p30"/>
          <p:cNvPicPr preferRelativeResize="0"/>
          <p:nvPr/>
        </p:nvPicPr>
        <p:blipFill rotWithShape="1">
          <a:blip r:embed="rId4">
            <a:alphaModFix/>
          </a:blip>
          <a:srcRect b="0" l="0" r="0" t="0"/>
          <a:stretch/>
        </p:blipFill>
        <p:spPr>
          <a:xfrm>
            <a:off x="6096000" y="762000"/>
            <a:ext cx="6096000" cy="6096000"/>
          </a:xfrm>
          <a:prstGeom prst="rect">
            <a:avLst/>
          </a:prstGeom>
          <a:noFill/>
          <a:ln>
            <a:noFill/>
          </a:ln>
        </p:spPr>
      </p:pic>
      <p:sp>
        <p:nvSpPr>
          <p:cNvPr id="263" name="Google Shape;263;p30"/>
          <p:cNvSpPr txBox="1"/>
          <p:nvPr/>
        </p:nvSpPr>
        <p:spPr>
          <a:xfrm>
            <a:off x="-28838" y="0"/>
            <a:ext cx="3915038" cy="461665"/>
          </a:xfrm>
          <a:prstGeom prst="rect">
            <a:avLst/>
          </a:prstGeom>
          <a:solidFill>
            <a:srgbClr val="CCDCE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rgbClr val="62170C"/>
                </a:solidFill>
                <a:highlight>
                  <a:srgbClr val="00FF00"/>
                </a:highlight>
                <a:latin typeface="Trebuchet MS"/>
                <a:ea typeface="Trebuchet MS"/>
                <a:cs typeface="Trebuchet MS"/>
                <a:sym typeface="Trebuchet MS"/>
              </a:rPr>
              <a:t>VISUAL REPRESENTATION :</a:t>
            </a:r>
            <a:endParaRPr/>
          </a:p>
        </p:txBody>
      </p:sp>
      <p:sp>
        <p:nvSpPr>
          <p:cNvPr id="264" name="Google Shape;264;p30"/>
          <p:cNvSpPr txBox="1"/>
          <p:nvPr/>
        </p:nvSpPr>
        <p:spPr>
          <a:xfrm>
            <a:off x="4419600" y="164813"/>
            <a:ext cx="2514600" cy="523220"/>
          </a:xfrm>
          <a:prstGeom prst="rect">
            <a:avLst/>
          </a:prstGeom>
          <a:solidFill>
            <a:srgbClr val="75757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Trebuchet MS"/>
                <a:ea typeface="Trebuchet MS"/>
                <a:cs typeface="Trebuchet MS"/>
                <a:sym typeface="Trebuchet MS"/>
              </a:rPr>
              <a:t>   </a:t>
            </a:r>
            <a:r>
              <a:rPr b="1" lang="en-IN" sz="2000">
                <a:solidFill>
                  <a:schemeClr val="dk1"/>
                </a:solidFill>
                <a:latin typeface="Trebuchet MS"/>
                <a:ea typeface="Trebuchet MS"/>
                <a:cs typeface="Trebuchet MS"/>
                <a:sym typeface="Trebuchet MS"/>
              </a:rPr>
              <a:t>PIE CHART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0" y="762000"/>
            <a:ext cx="9677400" cy="779990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E75B6"/>
              </a:buClr>
              <a:buSzPts val="2400"/>
              <a:buFont typeface="Times New Roman"/>
              <a:buNone/>
            </a:pPr>
            <a:r>
              <a:rPr b="1" lang="en-IN" sz="2400">
                <a:solidFill>
                  <a:srgbClr val="2E75B6"/>
                </a:solidFill>
                <a:latin typeface="Times New Roman"/>
                <a:ea typeface="Times New Roman"/>
                <a:cs typeface="Times New Roman"/>
                <a:sym typeface="Times New Roman"/>
              </a:rPr>
              <a:t>        </a:t>
            </a:r>
            <a:r>
              <a:rPr b="1" lang="en-IN" sz="2400">
                <a:latin typeface="Calibri"/>
                <a:ea typeface="Calibri"/>
                <a:cs typeface="Calibri"/>
                <a:sym typeface="Calibri"/>
              </a:rPr>
              <a:t> </a:t>
            </a:r>
            <a:r>
              <a:rPr b="1" lang="en-IN" sz="2400">
                <a:solidFill>
                  <a:srgbClr val="0C0C0C"/>
                </a:solidFill>
                <a:latin typeface="Calibri"/>
                <a:ea typeface="Calibri"/>
                <a:cs typeface="Calibri"/>
                <a:sym typeface="Calibri"/>
              </a:rPr>
              <a:t>-&gt;</a:t>
            </a:r>
            <a:r>
              <a:rPr b="1" lang="en-IN" sz="2400">
                <a:solidFill>
                  <a:srgbClr val="2E75B6"/>
                </a:solidFill>
                <a:latin typeface="Times New Roman"/>
                <a:ea typeface="Times New Roman"/>
                <a:cs typeface="Times New Roman"/>
                <a:sym typeface="Times New Roman"/>
              </a:rPr>
              <a:t> IN THIS DATA ANALYSIS ,THE LOW SALES WERE    IDENTIFIED, BECAUSE OF LOW EMPLOYEES.</a:t>
            </a:r>
            <a:br>
              <a:rPr b="1" lang="en-IN" sz="2400">
                <a:solidFill>
                  <a:srgbClr val="2E75B6"/>
                </a:solidFill>
                <a:latin typeface="Times New Roman"/>
                <a:ea typeface="Times New Roman"/>
                <a:cs typeface="Times New Roman"/>
                <a:sym typeface="Times New Roman"/>
              </a:rPr>
            </a:br>
            <a:br>
              <a:rPr b="1" lang="en-IN" sz="2400">
                <a:solidFill>
                  <a:srgbClr val="2E75B6"/>
                </a:solidFill>
                <a:latin typeface="Times New Roman"/>
                <a:ea typeface="Times New Roman"/>
                <a:cs typeface="Times New Roman"/>
                <a:sym typeface="Times New Roman"/>
              </a:rPr>
            </a:br>
            <a:r>
              <a:rPr b="1" lang="en-IN" sz="2400">
                <a:solidFill>
                  <a:srgbClr val="2E75B6"/>
                </a:solidFill>
                <a:latin typeface="Times New Roman"/>
                <a:ea typeface="Times New Roman"/>
                <a:cs typeface="Times New Roman"/>
                <a:sym typeface="Times New Roman"/>
              </a:rPr>
              <a:t>        </a:t>
            </a:r>
            <a:r>
              <a:rPr b="1" lang="en-IN" sz="2400">
                <a:solidFill>
                  <a:srgbClr val="0C0C0C"/>
                </a:solidFill>
                <a:latin typeface="Calibri"/>
                <a:ea typeface="Calibri"/>
                <a:cs typeface="Calibri"/>
                <a:sym typeface="Calibri"/>
              </a:rPr>
              <a:t>-&gt;</a:t>
            </a:r>
            <a:r>
              <a:rPr b="1" lang="en-IN" sz="2400">
                <a:latin typeface="Calibri"/>
                <a:ea typeface="Calibri"/>
                <a:cs typeface="Calibri"/>
                <a:sym typeface="Calibri"/>
              </a:rPr>
              <a:t> </a:t>
            </a:r>
            <a:r>
              <a:rPr b="1" lang="en-IN" sz="2400">
                <a:solidFill>
                  <a:srgbClr val="2E75B6"/>
                </a:solidFill>
                <a:latin typeface="Times New Roman"/>
                <a:ea typeface="Times New Roman"/>
                <a:cs typeface="Times New Roman"/>
                <a:sym typeface="Times New Roman"/>
              </a:rPr>
              <a:t>FOR THIS PROBLEM, ALSO GOT SOLUTION AS HIRING NEW EMPLOYEES IN SALES DEPARTMENT TO THE ORGANISATION TO INCREASE SALES.</a:t>
            </a:r>
            <a:br>
              <a:rPr b="1" lang="en-IN" sz="2400">
                <a:latin typeface="Calibri"/>
                <a:ea typeface="Calibri"/>
                <a:cs typeface="Calibri"/>
                <a:sym typeface="Calibri"/>
              </a:rPr>
            </a:br>
            <a:r>
              <a:rPr b="1" lang="en-IN" sz="2400">
                <a:latin typeface="Calibri"/>
                <a:ea typeface="Calibri"/>
                <a:cs typeface="Calibri"/>
                <a:sym typeface="Calibri"/>
              </a:rPr>
              <a:t> </a:t>
            </a:r>
            <a:br>
              <a:rPr b="1" lang="en-IN" sz="2400">
                <a:latin typeface="Calibri"/>
                <a:ea typeface="Calibri"/>
                <a:cs typeface="Calibri"/>
                <a:sym typeface="Calibri"/>
              </a:rPr>
            </a:br>
            <a:r>
              <a:rPr b="1" lang="en-IN" sz="2400">
                <a:latin typeface="Calibri"/>
                <a:ea typeface="Calibri"/>
                <a:cs typeface="Calibri"/>
                <a:sym typeface="Calibri"/>
              </a:rPr>
              <a:t>        </a:t>
            </a:r>
            <a:r>
              <a:rPr b="1" lang="en-IN" sz="2400">
                <a:solidFill>
                  <a:srgbClr val="2E75B6"/>
                </a:solidFill>
                <a:latin typeface="Times New Roman"/>
                <a:ea typeface="Times New Roman"/>
                <a:cs typeface="Times New Roman"/>
                <a:sym typeface="Times New Roman"/>
              </a:rPr>
              <a:t> </a:t>
            </a:r>
            <a:r>
              <a:rPr b="1" lang="en-IN" sz="2400">
                <a:solidFill>
                  <a:srgbClr val="0C0C0C"/>
                </a:solidFill>
                <a:latin typeface="Calibri"/>
                <a:ea typeface="Calibri"/>
                <a:cs typeface="Calibri"/>
                <a:sym typeface="Calibri"/>
              </a:rPr>
              <a:t>-&gt;</a:t>
            </a:r>
            <a:r>
              <a:rPr b="1" lang="en-IN" sz="2400">
                <a:latin typeface="Calibri"/>
                <a:ea typeface="Calibri"/>
                <a:cs typeface="Calibri"/>
                <a:sym typeface="Calibri"/>
              </a:rPr>
              <a:t>  </a:t>
            </a:r>
            <a:r>
              <a:rPr b="1" lang="en-IN" sz="2400">
                <a:solidFill>
                  <a:srgbClr val="2E75B6"/>
                </a:solidFill>
                <a:latin typeface="Times New Roman"/>
                <a:ea typeface="Times New Roman"/>
                <a:cs typeface="Times New Roman"/>
                <a:sym typeface="Times New Roman"/>
              </a:rPr>
              <a:t>ALSO ANALYSED THE SALARIES OF THE DEPARTMENTAL EMPLOYEES  FOR THE PAY ROLL</a:t>
            </a:r>
            <a:br>
              <a:rPr b="1" lang="en-IN" sz="2400">
                <a:latin typeface="Calibri"/>
                <a:ea typeface="Calibri"/>
                <a:cs typeface="Calibri"/>
                <a:sym typeface="Calibri"/>
              </a:rPr>
            </a:br>
            <a:r>
              <a:rPr b="1" lang="en-IN" sz="2400">
                <a:solidFill>
                  <a:srgbClr val="2E75B6"/>
                </a:solidFill>
                <a:latin typeface="Times New Roman"/>
                <a:ea typeface="Times New Roman"/>
                <a:cs typeface="Times New Roman"/>
                <a:sym typeface="Times New Roman"/>
              </a:rPr>
              <a:t> </a:t>
            </a:r>
            <a:br>
              <a:rPr b="1" lang="en-IN" sz="2400">
                <a:latin typeface="Calibri"/>
                <a:ea typeface="Calibri"/>
                <a:cs typeface="Calibri"/>
                <a:sym typeface="Calibri"/>
              </a:rPr>
            </a:br>
            <a:r>
              <a:rPr b="1" lang="en-IN" sz="2400">
                <a:latin typeface="Calibri"/>
                <a:ea typeface="Calibri"/>
                <a:cs typeface="Calibri"/>
                <a:sym typeface="Calibri"/>
              </a:rPr>
              <a:t>         </a:t>
            </a:r>
            <a:r>
              <a:rPr b="1" lang="en-IN" sz="2400">
                <a:solidFill>
                  <a:srgbClr val="2E75B6"/>
                </a:solidFill>
                <a:latin typeface="Times New Roman"/>
                <a:ea typeface="Times New Roman"/>
                <a:cs typeface="Times New Roman"/>
                <a:sym typeface="Times New Roman"/>
              </a:rPr>
              <a:t> </a:t>
            </a:r>
            <a:r>
              <a:rPr b="1" lang="en-IN" sz="2400">
                <a:solidFill>
                  <a:srgbClr val="0C0C0C"/>
                </a:solidFill>
                <a:latin typeface="Calibri"/>
                <a:ea typeface="Calibri"/>
                <a:cs typeface="Calibri"/>
                <a:sym typeface="Calibri"/>
              </a:rPr>
              <a:t>-&gt; </a:t>
            </a:r>
            <a:r>
              <a:rPr b="1" lang="en-IN" sz="2400">
                <a:solidFill>
                  <a:srgbClr val="2E75B6"/>
                </a:solidFill>
                <a:latin typeface="Times New Roman"/>
                <a:ea typeface="Times New Roman"/>
                <a:cs typeface="Times New Roman"/>
                <a:sym typeface="Times New Roman"/>
              </a:rPr>
              <a:t>THE ABOVE PIE CHARTS SHOWS THE PERCENTAGE OF SALARIES AND PERCENTAGE OF COUNT OF OVERALL DEPARTMENTAL </a:t>
            </a:r>
            <a:r>
              <a:rPr b="1" lang="en-IN" sz="2000">
                <a:solidFill>
                  <a:srgbClr val="2E75B6"/>
                </a:solidFill>
                <a:latin typeface="Times New Roman"/>
                <a:ea typeface="Times New Roman"/>
                <a:cs typeface="Times New Roman"/>
                <a:sym typeface="Times New Roman"/>
              </a:rPr>
              <a:t>EMPLOYEES</a:t>
            </a:r>
            <a:br>
              <a:rPr lang="en-IN" sz="2000">
                <a:latin typeface="Calibri"/>
                <a:ea typeface="Calibri"/>
                <a:cs typeface="Calibri"/>
                <a:sym typeface="Calibri"/>
              </a:rPr>
            </a:br>
            <a:br>
              <a:rPr lang="en-IN" sz="2000">
                <a:latin typeface="Calibri"/>
                <a:ea typeface="Calibri"/>
                <a:cs typeface="Calibri"/>
                <a:sym typeface="Calibri"/>
              </a:rPr>
            </a:br>
            <a:r>
              <a:rPr lang="en-IN" sz="2000">
                <a:latin typeface="Calibri"/>
                <a:ea typeface="Calibri"/>
                <a:cs typeface="Calibri"/>
                <a:sym typeface="Calibri"/>
              </a:rPr>
              <a:t> </a:t>
            </a:r>
            <a:br>
              <a:rPr lang="en-IN" sz="2000">
                <a:latin typeface="Calibri"/>
                <a:ea typeface="Calibri"/>
                <a:cs typeface="Calibri"/>
                <a:sym typeface="Calibri"/>
              </a:rPr>
            </a:br>
            <a:r>
              <a:rPr lang="en-IN" sz="3200">
                <a:latin typeface="Times New Roman"/>
                <a:ea typeface="Times New Roman"/>
                <a:cs typeface="Times New Roman"/>
                <a:sym typeface="Times New Roman"/>
              </a:rPr>
              <a:t>                    </a:t>
            </a:r>
            <a:br>
              <a:rPr lang="en-IN" sz="3200">
                <a:latin typeface="Times New Roman"/>
                <a:ea typeface="Times New Roman"/>
                <a:cs typeface="Times New Roman"/>
                <a:sym typeface="Times New Roman"/>
              </a:rPr>
            </a:b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270" name="Google Shape;270;p31"/>
          <p:cNvSpPr txBox="1"/>
          <p:nvPr/>
        </p:nvSpPr>
        <p:spPr>
          <a:xfrm>
            <a:off x="0" y="-8021"/>
            <a:ext cx="2667000" cy="523220"/>
          </a:xfrm>
          <a:prstGeom prst="rect">
            <a:avLst/>
          </a:prstGeom>
          <a:solidFill>
            <a:srgbClr val="F1A29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62170C"/>
                </a:solidFill>
                <a:highlight>
                  <a:srgbClr val="00FFFF"/>
                </a:highlight>
                <a:latin typeface="Trebuchet MS"/>
                <a:ea typeface="Trebuchet MS"/>
                <a:cs typeface="Trebuchet MS"/>
                <a:sym typeface="Trebuchet MS"/>
              </a:rPr>
              <a:t>CONCLUSION</a:t>
            </a:r>
            <a:r>
              <a:rPr b="1" lang="en-IN" sz="2800">
                <a:solidFill>
                  <a:schemeClr val="dk1"/>
                </a:solidFill>
                <a:highlight>
                  <a:srgbClr val="00FFFF"/>
                </a:highlight>
                <a:latin typeface="Trebuchet MS"/>
                <a:ea typeface="Trebuchet MS"/>
                <a:cs typeface="Trebuchet MS"/>
                <a:sym typeface="Trebuchet MS"/>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p20"/>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                                              </a:t>
            </a:r>
            <a:r>
              <a:rPr b="1" lang="en-IN" sz="4000">
                <a:solidFill>
                  <a:schemeClr val="dk1"/>
                </a:solidFill>
                <a:latin typeface="Times New Roman"/>
                <a:ea typeface="Times New Roman"/>
                <a:cs typeface="Times New Roman"/>
                <a:sym typeface="Times New Roman"/>
              </a:rPr>
              <a:t> </a:t>
            </a:r>
            <a:r>
              <a:rPr b="1" lang="en-IN" sz="3600">
                <a:solidFill>
                  <a:schemeClr val="dk1"/>
                </a:solidFill>
                <a:latin typeface="Times New Roman"/>
                <a:ea typeface="Times New Roman"/>
                <a:cs typeface="Times New Roman"/>
                <a:sym typeface="Times New Roman"/>
              </a:rPr>
              <a:t>EMPLOYEE SALARY ANALYSIS AND ANALYSIS OF OVERALL COUNT OF EMPLOYEES IN EACH DEPARTMENT USING EXCEL.</a:t>
            </a:r>
            <a:endParaRPr sz="3600">
              <a:solidFill>
                <a:schemeClr val="dk1"/>
              </a:solidFill>
              <a:latin typeface="Times New Roman"/>
              <a:ea typeface="Times New Roman"/>
              <a:cs typeface="Times New Roman"/>
              <a:sym typeface="Times New Roman"/>
            </a:endParaRPr>
          </a:p>
        </p:txBody>
      </p:sp>
      <p:sp>
        <p:nvSpPr>
          <p:cNvPr id="163" name="Google Shape;163;p20"/>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4" name="Google Shape;164;p20"/>
          <p:cNvSpPr txBox="1"/>
          <p:nvPr>
            <p:ph type="title"/>
          </p:nvPr>
        </p:nvSpPr>
        <p:spPr>
          <a:xfrm>
            <a:off x="187742" y="152400"/>
            <a:ext cx="4420871" cy="693780"/>
          </a:xfrm>
          <a:prstGeom prst="rect">
            <a:avLst/>
          </a:prstGeom>
          <a:solidFill>
            <a:srgbClr val="EB7564"/>
          </a:solidFill>
          <a:ln>
            <a:noFill/>
          </a:ln>
          <a:effectLst>
            <a:outerShdw blurRad="50800" rotWithShape="0" dir="5400000" dist="38100">
              <a:srgbClr val="000000">
                <a:alpha val="34901"/>
              </a:srgbClr>
            </a:outerShdw>
          </a:effectLst>
        </p:spPr>
        <p:txBody>
          <a:bodyPr anchorCtr="0" anchor="t" bIns="0" lIns="0" spcFirstLastPara="1" rIns="0" wrap="square" tIns="16500">
            <a:spAutoFit/>
          </a:bodyPr>
          <a:lstStyle/>
          <a:p>
            <a:pPr indent="0" lvl="0" marL="12700" rtl="0" algn="l">
              <a:lnSpc>
                <a:spcPct val="100000"/>
              </a:lnSpc>
              <a:spcBef>
                <a:spcPts val="0"/>
              </a:spcBef>
              <a:spcAft>
                <a:spcPts val="0"/>
              </a:spcAft>
              <a:buClr>
                <a:srgbClr val="62170C"/>
              </a:buClr>
              <a:buSzPts val="4400"/>
              <a:buFont typeface="Trebuchet MS"/>
              <a:buNone/>
            </a:pPr>
            <a:r>
              <a:rPr lang="en-IN" sz="4400" u="sng">
                <a:solidFill>
                  <a:srgbClr val="62170C"/>
                </a:solidFill>
                <a:latin typeface="Trebuchet MS"/>
                <a:ea typeface="Trebuchet MS"/>
                <a:cs typeface="Trebuchet MS"/>
                <a:sym typeface="Trebuchet MS"/>
              </a:rPr>
              <a:t>PROJECT</a:t>
            </a:r>
            <a:r>
              <a:rPr lang="en-IN" sz="4400">
                <a:solidFill>
                  <a:srgbClr val="62170C"/>
                </a:solidFill>
                <a:latin typeface="Trebuchet MS"/>
                <a:ea typeface="Trebuchet MS"/>
                <a:cs typeface="Trebuchet MS"/>
                <a:sym typeface="Trebuchet MS"/>
              </a:rPr>
              <a:t> </a:t>
            </a:r>
            <a:r>
              <a:rPr lang="en-IN" sz="4400" u="sng">
                <a:solidFill>
                  <a:srgbClr val="62170C"/>
                </a:solidFill>
                <a:latin typeface="Trebuchet MS"/>
                <a:ea typeface="Trebuchet MS"/>
                <a:cs typeface="Trebuchet MS"/>
                <a:sym typeface="Trebuchet MS"/>
              </a:rPr>
              <a:t>TITLE :</a:t>
            </a:r>
            <a:r>
              <a:rPr lang="en-IN" sz="4400">
                <a:solidFill>
                  <a:srgbClr val="62170C"/>
                </a:solidFill>
                <a:latin typeface="Trebuchet MS"/>
                <a:ea typeface="Trebuchet MS"/>
                <a:cs typeface="Trebuchet MS"/>
                <a:sym typeface="Trebuchet MS"/>
              </a:rPr>
              <a:t> </a:t>
            </a:r>
            <a:endParaRPr sz="4400">
              <a:solidFill>
                <a:srgbClr val="62170C"/>
              </a:solidFill>
            </a:endParaRPr>
          </a:p>
        </p:txBody>
      </p:sp>
      <p:sp>
        <p:nvSpPr>
          <p:cNvPr id="165" name="Google Shape;165;p20"/>
          <p:cNvSpPr txBox="1"/>
          <p:nvPr>
            <p:ph idx="12" type="sldNum"/>
          </p:nvPr>
        </p:nvSpPr>
        <p:spPr>
          <a:xfrm>
            <a:off x="8590663" y="6041362"/>
            <a:ext cx="683339" cy="365125"/>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None/>
            </a:pPr>
            <a:fld id="{00000000-1234-1234-1234-123412341234}" type="slidenum">
              <a:rPr lang="en-IN"/>
              <a:t>‹#›</a:t>
            </a:fld>
            <a:endParaRPr/>
          </a:p>
        </p:txBody>
      </p:sp>
      <p:grpSp>
        <p:nvGrpSpPr>
          <p:cNvPr id="166" name="Google Shape;166;p20"/>
          <p:cNvGrpSpPr/>
          <p:nvPr/>
        </p:nvGrpSpPr>
        <p:grpSpPr>
          <a:xfrm>
            <a:off x="466725" y="6410325"/>
            <a:ext cx="3705225" cy="295275"/>
            <a:chOff x="466725" y="6410325"/>
            <a:chExt cx="3705225" cy="295275"/>
          </a:xfrm>
        </p:grpSpPr>
        <p:pic>
          <p:nvPicPr>
            <p:cNvPr id="167" name="Google Shape;167;p2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68" name="Google Shape;168;p20"/>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pic>
        <p:nvPicPr>
          <p:cNvPr descr="A close-up of a flower&#10;&#10;Description automatically generated" id="169" name="Google Shape;169;p20"/>
          <p:cNvPicPr preferRelativeResize="0"/>
          <p:nvPr/>
        </p:nvPicPr>
        <p:blipFill rotWithShape="1">
          <a:blip r:embed="rId5">
            <a:alphaModFix/>
          </a:blip>
          <a:srcRect b="0" l="0" r="0" t="0"/>
          <a:stretch/>
        </p:blipFill>
        <p:spPr>
          <a:xfrm>
            <a:off x="9525000" y="4800600"/>
            <a:ext cx="2686050" cy="205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21"/>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5" name="Google Shape;175;p2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6" name="Google Shape;176;p21"/>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7" name="Google Shape;177;p21"/>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78" name="Google Shape;178;p21"/>
          <p:cNvGrpSpPr/>
          <p:nvPr/>
        </p:nvGrpSpPr>
        <p:grpSpPr>
          <a:xfrm>
            <a:off x="47625" y="3819523"/>
            <a:ext cx="4124325" cy="3009898"/>
            <a:chOff x="47625" y="3819523"/>
            <a:chExt cx="4124325" cy="3009898"/>
          </a:xfrm>
        </p:grpSpPr>
        <p:pic>
          <p:nvPicPr>
            <p:cNvPr id="179" name="Google Shape;179;p21"/>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pic>
          <p:nvPicPr>
            <p:cNvPr id="180" name="Google Shape;180;p21"/>
            <p:cNvPicPr preferRelativeResize="0"/>
            <p:nvPr/>
          </p:nvPicPr>
          <p:blipFill rotWithShape="1">
            <a:blip r:embed="rId4">
              <a:alphaModFix/>
            </a:blip>
            <a:srcRect b="0" l="0" r="0" t="0"/>
            <a:stretch/>
          </p:blipFill>
          <p:spPr>
            <a:xfrm>
              <a:off x="47625" y="3819523"/>
              <a:ext cx="1733550" cy="3009898"/>
            </a:xfrm>
            <a:prstGeom prst="rect">
              <a:avLst/>
            </a:prstGeom>
            <a:noFill/>
            <a:ln>
              <a:noFill/>
            </a:ln>
          </p:spPr>
        </p:pic>
      </p:grpSp>
      <p:sp>
        <p:nvSpPr>
          <p:cNvPr id="181" name="Google Shape;181;p21"/>
          <p:cNvSpPr txBox="1"/>
          <p:nvPr>
            <p:ph type="title"/>
          </p:nvPr>
        </p:nvSpPr>
        <p:spPr>
          <a:xfrm>
            <a:off x="152401" y="385444"/>
            <a:ext cx="2819400" cy="758190"/>
          </a:xfrm>
          <a:prstGeom prst="rect">
            <a:avLst/>
          </a:prstGeom>
          <a:gradFill>
            <a:gsLst>
              <a:gs pos="0">
                <a:srgbClr val="E7BC40"/>
              </a:gs>
              <a:gs pos="78000">
                <a:srgbClr val="D1A81B"/>
              </a:gs>
              <a:gs pos="100000">
                <a:srgbClr val="D1A81B"/>
              </a:gs>
            </a:gsLst>
            <a:lin ang="5400000" scaled="0"/>
          </a:gradFill>
          <a:ln cap="rnd" cmpd="sng" w="12700">
            <a:solidFill>
              <a:schemeClr val="accent3"/>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Clr>
                <a:srgbClr val="62170C"/>
              </a:buClr>
              <a:buSzPts val="3600"/>
              <a:buFont typeface="Trebuchet MS"/>
              <a:buNone/>
            </a:pPr>
            <a:r>
              <a:rPr lang="en-IN" u="sng">
                <a:solidFill>
                  <a:srgbClr val="62170C"/>
                </a:solidFill>
                <a:latin typeface="Trebuchet MS"/>
                <a:ea typeface="Trebuchet MS"/>
                <a:cs typeface="Trebuchet MS"/>
                <a:sym typeface="Trebuchet MS"/>
              </a:rPr>
              <a:t>AGENDA</a:t>
            </a:r>
            <a:r>
              <a:rPr lang="en-IN">
                <a:solidFill>
                  <a:srgbClr val="62170C"/>
                </a:solidFill>
                <a:latin typeface="Trebuchet MS"/>
                <a:ea typeface="Trebuchet MS"/>
                <a:cs typeface="Trebuchet MS"/>
                <a:sym typeface="Trebuchet MS"/>
              </a:rPr>
              <a:t> :</a:t>
            </a:r>
            <a:endParaRPr/>
          </a:p>
        </p:txBody>
      </p:sp>
      <p:sp>
        <p:nvSpPr>
          <p:cNvPr id="182" name="Google Shape;182;p21"/>
          <p:cNvSpPr txBox="1"/>
          <p:nvPr>
            <p:ph idx="12" type="sldNum"/>
          </p:nvPr>
        </p:nvSpPr>
        <p:spPr>
          <a:xfrm>
            <a:off x="8590663" y="6041362"/>
            <a:ext cx="683339" cy="365125"/>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None/>
            </a:pPr>
            <a:fld id="{00000000-1234-1234-1234-123412341234}" type="slidenum">
              <a:rPr lang="en-IN"/>
              <a:t>‹#›</a:t>
            </a:fld>
            <a:endParaRPr/>
          </a:p>
        </p:txBody>
      </p:sp>
      <p:sp>
        <p:nvSpPr>
          <p:cNvPr id="183" name="Google Shape;183;p21"/>
          <p:cNvSpPr txBox="1"/>
          <p:nvPr/>
        </p:nvSpPr>
        <p:spPr>
          <a:xfrm>
            <a:off x="2526030" y="962501"/>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Trebuchet MS"/>
              <a:buAutoNum type="arabicPeriod"/>
            </a:pPr>
            <a:r>
              <a:rPr b="1" i="0" lang="en-IN" sz="2800">
                <a:solidFill>
                  <a:srgbClr val="0D0D0D"/>
                </a:solidFill>
                <a:latin typeface="Times New Roman"/>
                <a:ea typeface="Times New Roman"/>
                <a:cs typeface="Times New Roman"/>
                <a:sym typeface="Times New Roman"/>
              </a:rPr>
              <a:t>Problem</a:t>
            </a:r>
            <a:r>
              <a:rPr b="0" i="0" lang="en-IN" sz="2800">
                <a:solidFill>
                  <a:srgbClr val="0D0D0D"/>
                </a:solidFill>
                <a:latin typeface="Times New Roman"/>
                <a:ea typeface="Times New Roman"/>
                <a:cs typeface="Times New Roman"/>
                <a:sym typeface="Times New Roman"/>
              </a:rPr>
              <a:t> </a:t>
            </a:r>
            <a:r>
              <a:rPr b="1" i="0" lang="en-IN" sz="2800">
                <a:solidFill>
                  <a:srgbClr val="0D0D0D"/>
                </a:solidFill>
                <a:latin typeface="Times New Roman"/>
                <a:ea typeface="Times New Roman"/>
                <a:cs typeface="Times New Roman"/>
                <a:sym typeface="Times New Roman"/>
              </a:rPr>
              <a:t>Statement</a:t>
            </a:r>
            <a:endParaRPr/>
          </a:p>
          <a:p>
            <a:pPr indent="-177800" lvl="0" marL="0" marR="0" rtl="0" algn="l">
              <a:spcBef>
                <a:spcPts val="0"/>
              </a:spcBef>
              <a:spcAft>
                <a:spcPts val="0"/>
              </a:spcAft>
              <a:buClr>
                <a:srgbClr val="0D0D0D"/>
              </a:buClr>
              <a:buSzPts val="2800"/>
              <a:buFont typeface="Trebuchet MS"/>
              <a:buAutoNum type="arabicPeriod"/>
            </a:pPr>
            <a:r>
              <a:rPr b="1" i="0" lang="en-IN" sz="2800">
                <a:solidFill>
                  <a:srgbClr val="0D0D0D"/>
                </a:solidFill>
                <a:latin typeface="Times New Roman"/>
                <a:ea typeface="Times New Roman"/>
                <a:cs typeface="Times New Roman"/>
                <a:sym typeface="Times New Roman"/>
              </a:rPr>
              <a:t>Project</a:t>
            </a:r>
            <a:r>
              <a:rPr b="0" i="0" lang="en-IN" sz="2800">
                <a:solidFill>
                  <a:srgbClr val="0D0D0D"/>
                </a:solidFill>
                <a:latin typeface="Times New Roman"/>
                <a:ea typeface="Times New Roman"/>
                <a:cs typeface="Times New Roman"/>
                <a:sym typeface="Times New Roman"/>
              </a:rPr>
              <a:t> </a:t>
            </a:r>
            <a:r>
              <a:rPr b="1" i="0" lang="en-IN" sz="2800">
                <a:solidFill>
                  <a:srgbClr val="0D0D0D"/>
                </a:solidFill>
                <a:latin typeface="Times New Roman"/>
                <a:ea typeface="Times New Roman"/>
                <a:cs typeface="Times New Roman"/>
                <a:sym typeface="Times New Roman"/>
              </a:rPr>
              <a:t>Overview</a:t>
            </a:r>
            <a:endParaRPr/>
          </a:p>
          <a:p>
            <a:pPr indent="-177800" lvl="0" marL="0" marR="0" rtl="0" algn="l">
              <a:spcBef>
                <a:spcPts val="0"/>
              </a:spcBef>
              <a:spcAft>
                <a:spcPts val="0"/>
              </a:spcAft>
              <a:buClr>
                <a:srgbClr val="0D0D0D"/>
              </a:buClr>
              <a:buSzPts val="2800"/>
              <a:buFont typeface="Trebuchet MS"/>
              <a:buAutoNum type="arabicPeriod"/>
            </a:pPr>
            <a:r>
              <a:rPr b="1" i="0" lang="en-IN"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Trebuchet MS"/>
              <a:buAutoNum type="arabicPeriod"/>
            </a:pPr>
            <a:r>
              <a:rPr b="1" i="0" lang="en-IN"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Trebuchet MS"/>
              <a:buAutoNum type="arabicPeriod"/>
            </a:pPr>
            <a:r>
              <a:rPr b="1" lang="en-IN" sz="2800">
                <a:solidFill>
                  <a:srgbClr val="0D0D0D"/>
                </a:solidFill>
                <a:latin typeface="Times New Roman"/>
                <a:ea typeface="Times New Roman"/>
                <a:cs typeface="Times New Roman"/>
                <a:sym typeface="Times New Roman"/>
              </a:rPr>
              <a:t>Dataset Description</a:t>
            </a:r>
            <a:endParaRPr b="1"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Trebuchet MS"/>
              <a:buAutoNum type="arabicPeriod"/>
            </a:pPr>
            <a:r>
              <a:rPr b="1" i="0" lang="en-IN"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Trebuchet MS"/>
              <a:buAutoNum type="arabicPeriod"/>
            </a:pPr>
            <a:r>
              <a:rPr b="1" i="0" lang="en-IN" sz="2800">
                <a:solidFill>
                  <a:srgbClr val="0D0D0D"/>
                </a:solidFill>
                <a:latin typeface="Times New Roman"/>
                <a:ea typeface="Times New Roman"/>
                <a:cs typeface="Times New Roman"/>
                <a:sym typeface="Times New Roman"/>
              </a:rPr>
              <a:t>Results and </a:t>
            </a:r>
            <a:r>
              <a:rPr b="1" lang="en-IN" sz="2800">
                <a:solidFill>
                  <a:srgbClr val="0D0D0D"/>
                </a:solidFill>
                <a:latin typeface="Times New Roman"/>
                <a:ea typeface="Times New Roman"/>
                <a:cs typeface="Times New Roman"/>
                <a:sym typeface="Times New Roman"/>
              </a:rPr>
              <a:t>Discussion</a:t>
            </a:r>
            <a:endParaRPr b="1"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Trebuchet MS"/>
              <a:buAutoNum type="arabicPeriod"/>
            </a:pPr>
            <a:r>
              <a:rPr b="1" i="0" lang="en-IN"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17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pSp>
        <p:nvGrpSpPr>
          <p:cNvPr id="189" name="Google Shape;189;p22"/>
          <p:cNvGrpSpPr/>
          <p:nvPr/>
        </p:nvGrpSpPr>
        <p:grpSpPr>
          <a:xfrm>
            <a:off x="7991475" y="2933700"/>
            <a:ext cx="2762250" cy="3257550"/>
            <a:chOff x="7991475" y="2933700"/>
            <a:chExt cx="2762250" cy="3257550"/>
          </a:xfrm>
        </p:grpSpPr>
        <p:sp>
          <p:nvSpPr>
            <p:cNvPr id="190" name="Google Shape;190;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1" name="Google Shape;191;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192" name="Google Shape;192;p22"/>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93" name="Google Shape;193;p22"/>
          <p:cNvSpPr txBox="1"/>
          <p:nvPr>
            <p:ph type="title"/>
          </p:nvPr>
        </p:nvSpPr>
        <p:spPr>
          <a:xfrm>
            <a:off x="304800" y="137265"/>
            <a:ext cx="5636895" cy="615553"/>
          </a:xfrm>
          <a:prstGeom prst="rect">
            <a:avLst/>
          </a:prstGeom>
          <a:gradFill>
            <a:gsLst>
              <a:gs pos="0">
                <a:srgbClr val="E7BC40"/>
              </a:gs>
              <a:gs pos="78000">
                <a:srgbClr val="D1A81B"/>
              </a:gs>
              <a:gs pos="100000">
                <a:srgbClr val="D1A81B"/>
              </a:gs>
            </a:gsLst>
            <a:lin ang="5400000" scaled="0"/>
          </a:gradFill>
          <a:ln cap="rnd" cmpd="sng" w="12700">
            <a:solidFill>
              <a:schemeClr val="accent3"/>
            </a:solidFill>
            <a:prstDash val="solid"/>
            <a:round/>
            <a:headEnd len="sm" w="sm" type="none"/>
            <a:tailEnd len="sm" w="sm" type="none"/>
          </a:ln>
        </p:spPr>
        <p:txBody>
          <a:bodyPr anchorCtr="0" anchor="t" bIns="0" lIns="0" spcFirstLastPara="1" rIns="0" wrap="square" tIns="0">
            <a:spAutoFit/>
          </a:bodyPr>
          <a:lstStyle/>
          <a:p>
            <a:pPr indent="0" lvl="0" marL="0" rtl="0" algn="l">
              <a:spcBef>
                <a:spcPts val="0"/>
              </a:spcBef>
              <a:spcAft>
                <a:spcPts val="0"/>
              </a:spcAft>
              <a:buClr>
                <a:srgbClr val="62170C"/>
              </a:buClr>
              <a:buSzPts val="4000"/>
              <a:buFont typeface="Trebuchet MS"/>
              <a:buNone/>
            </a:pPr>
            <a:r>
              <a:rPr lang="en-IN" sz="4000" u="sng">
                <a:solidFill>
                  <a:srgbClr val="62170C"/>
                </a:solidFill>
                <a:latin typeface="Trebuchet MS"/>
                <a:ea typeface="Trebuchet MS"/>
                <a:cs typeface="Trebuchet MS"/>
                <a:sym typeface="Trebuchet MS"/>
              </a:rPr>
              <a:t>PROBLEM STATEMENT:</a:t>
            </a:r>
            <a:endParaRPr sz="4000" u="sng">
              <a:solidFill>
                <a:srgbClr val="62170C"/>
              </a:solidFill>
            </a:endParaRPr>
          </a:p>
        </p:txBody>
      </p:sp>
      <p:sp>
        <p:nvSpPr>
          <p:cNvPr id="194" name="Google Shape;194;p22"/>
          <p:cNvSpPr txBox="1"/>
          <p:nvPr>
            <p:ph idx="12" type="sldNum"/>
          </p:nvPr>
        </p:nvSpPr>
        <p:spPr>
          <a:xfrm>
            <a:off x="8590663" y="6041362"/>
            <a:ext cx="683339" cy="365125"/>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None/>
            </a:pPr>
            <a:fld id="{00000000-1234-1234-1234-123412341234}" type="slidenum">
              <a:rPr lang="en-IN"/>
              <a:t>‹#›</a:t>
            </a:fld>
            <a:endParaRPr/>
          </a:p>
        </p:txBody>
      </p:sp>
      <p:pic>
        <p:nvPicPr>
          <p:cNvPr id="195" name="Google Shape;195;p2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96" name="Google Shape;196;p22"/>
          <p:cNvSpPr txBox="1"/>
          <p:nvPr/>
        </p:nvSpPr>
        <p:spPr>
          <a:xfrm>
            <a:off x="1889125" y="1659285"/>
            <a:ext cx="6102350" cy="35394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Noto Sans Symbols"/>
              <a:buChar char="⮚"/>
            </a:pPr>
            <a:r>
              <a:rPr lang="en-IN" sz="2800">
                <a:solidFill>
                  <a:schemeClr val="dk1"/>
                </a:solidFill>
                <a:latin typeface="Trebuchet MS"/>
                <a:ea typeface="Trebuchet MS"/>
                <a:cs typeface="Trebuchet MS"/>
                <a:sym typeface="Trebuchet MS"/>
              </a:rPr>
              <a:t> </a:t>
            </a:r>
            <a:r>
              <a:rPr b="1" lang="en-IN" sz="2800">
                <a:solidFill>
                  <a:schemeClr val="dk1"/>
                </a:solidFill>
                <a:latin typeface="Trebuchet MS"/>
                <a:ea typeface="Trebuchet MS"/>
                <a:cs typeface="Trebuchet MS"/>
                <a:sym typeface="Trebuchet MS"/>
              </a:rPr>
              <a:t>DUE TO LACK OF EMPLOYEE, THE SALES PERCENTAGE WAS DECREASED IN THE BUSINESS.</a:t>
            </a:r>
            <a:endParaRPr/>
          </a:p>
          <a:p>
            <a:pPr indent="0" lvl="0" marL="0" marR="0" rtl="0" algn="l">
              <a:spcBef>
                <a:spcPts val="0"/>
              </a:spcBef>
              <a:spcAft>
                <a:spcPts val="0"/>
              </a:spcAft>
              <a:buNone/>
            </a:pPr>
            <a:r>
              <a:t/>
            </a:r>
            <a:endParaRPr b="1" sz="2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2800"/>
              <a:buFont typeface="Noto Sans Symbols"/>
              <a:buChar char="⮚"/>
            </a:pPr>
            <a:r>
              <a:rPr b="1" lang="en-IN" sz="2800">
                <a:solidFill>
                  <a:schemeClr val="dk1"/>
                </a:solidFill>
                <a:latin typeface="Trebuchet MS"/>
                <a:ea typeface="Trebuchet MS"/>
                <a:cs typeface="Trebuchet MS"/>
                <a:sym typeface="Trebuchet MS"/>
              </a:rPr>
              <a:t>ANALYSE THE EMPLOYEE COUNTS IN EACH DEPEARTMENTS AND MOVING OR HIRING THE EMPLOYEES ACCORDINGLY.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23"/>
          <p:cNvGrpSpPr/>
          <p:nvPr/>
        </p:nvGrpSpPr>
        <p:grpSpPr>
          <a:xfrm>
            <a:off x="8915400" y="2855107"/>
            <a:ext cx="3533775" cy="3810000"/>
            <a:chOff x="8658225" y="2647950"/>
            <a:chExt cx="3533775" cy="3810000"/>
          </a:xfrm>
        </p:grpSpPr>
        <p:sp>
          <p:nvSpPr>
            <p:cNvPr id="202" name="Google Shape;202;p2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3" name="Google Shape;203;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204" name="Google Shape;204;p23"/>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205" name="Google Shape;205;p23"/>
          <p:cNvSpPr txBox="1"/>
          <p:nvPr>
            <p:ph type="title"/>
          </p:nvPr>
        </p:nvSpPr>
        <p:spPr>
          <a:xfrm>
            <a:off x="304801" y="304800"/>
            <a:ext cx="9486900" cy="7064755"/>
          </a:xfrm>
          <a:prstGeom prst="rect">
            <a:avLst/>
          </a:prstGeom>
          <a:noFill/>
          <a:ln>
            <a:noFill/>
          </a:ln>
        </p:spPr>
        <p:txBody>
          <a:bodyPr anchorCtr="0" anchor="t" bIns="0" lIns="0" spcFirstLastPara="1" rIns="0" wrap="square" tIns="16500">
            <a:spAutoFit/>
          </a:bodyPr>
          <a:lstStyle/>
          <a:p>
            <a:pPr indent="0" lvl="0" marL="12700" rtl="0" algn="l">
              <a:spcBef>
                <a:spcPts val="0"/>
              </a:spcBef>
              <a:spcAft>
                <a:spcPts val="0"/>
              </a:spcAft>
              <a:buClr>
                <a:srgbClr val="62170C"/>
              </a:buClr>
              <a:buSzPts val="3600"/>
              <a:buFont typeface="Trebuchet MS"/>
              <a:buNone/>
            </a:pPr>
            <a:r>
              <a:rPr lang="en-IN" u="sng">
                <a:solidFill>
                  <a:srgbClr val="62170C"/>
                </a:solidFill>
                <a:highlight>
                  <a:srgbClr val="FF00FF"/>
                </a:highlight>
              </a:rPr>
              <a:t>PROJECT</a:t>
            </a:r>
            <a:r>
              <a:rPr lang="en-IN" sz="4000">
                <a:solidFill>
                  <a:srgbClr val="62170C"/>
                </a:solidFill>
                <a:highlight>
                  <a:srgbClr val="FF00FF"/>
                </a:highlight>
              </a:rPr>
              <a:t> </a:t>
            </a:r>
            <a:r>
              <a:rPr lang="en-IN" sz="5400">
                <a:solidFill>
                  <a:srgbClr val="62170C"/>
                </a:solidFill>
                <a:highlight>
                  <a:srgbClr val="FF00FF"/>
                </a:highlight>
              </a:rPr>
              <a:t> </a:t>
            </a:r>
            <a:r>
              <a:rPr lang="en-IN" sz="4000">
                <a:solidFill>
                  <a:srgbClr val="62170C"/>
                </a:solidFill>
                <a:highlight>
                  <a:srgbClr val="FF00FF"/>
                </a:highlight>
              </a:rPr>
              <a:t>:</a:t>
            </a:r>
            <a:r>
              <a:rPr lang="en-IN" sz="4000">
                <a:solidFill>
                  <a:srgbClr val="62170C"/>
                </a:solidFill>
              </a:rPr>
              <a:t>    </a:t>
            </a:r>
            <a:br>
              <a:rPr lang="en-IN" sz="4000">
                <a:solidFill>
                  <a:srgbClr val="0C0C0C"/>
                </a:solidFill>
              </a:rPr>
            </a:br>
            <a:r>
              <a:rPr lang="en-IN" sz="4000">
                <a:solidFill>
                  <a:srgbClr val="0C0C0C"/>
                </a:solidFill>
              </a:rPr>
              <a:t>           </a:t>
            </a:r>
            <a:r>
              <a:rPr b="1" lang="en-IN" sz="4000" u="sng">
                <a:solidFill>
                  <a:srgbClr val="62170C"/>
                </a:solidFill>
              </a:rPr>
              <a:t>MAIN  OBJECTIVE  OVERVIEW</a:t>
            </a:r>
            <a:r>
              <a:rPr b="1" lang="en-IN" sz="4400" u="sng">
                <a:solidFill>
                  <a:srgbClr val="62170C"/>
                </a:solidFill>
              </a:rPr>
              <a:t>:</a:t>
            </a:r>
            <a:br>
              <a:rPr lang="en-IN" sz="4000">
                <a:solidFill>
                  <a:srgbClr val="0C0C0C"/>
                </a:solidFill>
              </a:rPr>
            </a:br>
            <a:r>
              <a:rPr lang="en-IN" sz="4000">
                <a:solidFill>
                  <a:srgbClr val="0C0C0C"/>
                </a:solidFill>
              </a:rPr>
              <a:t>            </a:t>
            </a:r>
            <a:br>
              <a:rPr lang="en-IN" sz="3200"/>
            </a:br>
            <a:r>
              <a:rPr lang="en-IN" sz="3200"/>
              <a:t>  </a:t>
            </a:r>
            <a:r>
              <a:rPr b="1" lang="en-IN" sz="3200">
                <a:solidFill>
                  <a:schemeClr val="dk1"/>
                </a:solidFill>
              </a:rPr>
              <a:t> -&gt;</a:t>
            </a:r>
            <a:r>
              <a:rPr b="1" lang="en-IN" sz="3200"/>
              <a:t>  </a:t>
            </a:r>
            <a:r>
              <a:rPr b="1" lang="en-IN" sz="3200">
                <a:solidFill>
                  <a:srgbClr val="171717"/>
                </a:solidFill>
              </a:rPr>
              <a:t>TO ANALYSE THE DATA OF COUNTS OF  EMPLOYEES IN EACH DEPARTMENT.</a:t>
            </a:r>
            <a:br>
              <a:rPr b="1" lang="en-IN" sz="3200">
                <a:solidFill>
                  <a:srgbClr val="171717"/>
                </a:solidFill>
              </a:rPr>
            </a:br>
            <a:r>
              <a:rPr b="1" lang="en-IN" sz="3200">
                <a:solidFill>
                  <a:srgbClr val="171717"/>
                </a:solidFill>
              </a:rPr>
              <a:t>    </a:t>
            </a:r>
            <a:br>
              <a:rPr b="1" lang="en-IN" sz="3200">
                <a:solidFill>
                  <a:srgbClr val="171717"/>
                </a:solidFill>
              </a:rPr>
            </a:br>
            <a:r>
              <a:rPr b="1" lang="en-IN" sz="3200">
                <a:solidFill>
                  <a:srgbClr val="171717"/>
                </a:solidFill>
              </a:rPr>
              <a:t>   -&gt;  TO ANALYSE THE LEAST COUNT OF EMPLOYEES ON EACH DEPARTMENT.</a:t>
            </a:r>
            <a:br>
              <a:rPr b="1" lang="en-IN" sz="3200">
                <a:solidFill>
                  <a:srgbClr val="171717"/>
                </a:solidFill>
              </a:rPr>
            </a:br>
            <a:r>
              <a:rPr b="1" lang="en-IN" sz="3200">
                <a:solidFill>
                  <a:srgbClr val="171717"/>
                </a:solidFill>
              </a:rPr>
              <a:t>     </a:t>
            </a:r>
            <a:br>
              <a:rPr b="1" lang="en-IN" sz="3200">
                <a:solidFill>
                  <a:srgbClr val="171717"/>
                </a:solidFill>
              </a:rPr>
            </a:br>
            <a:r>
              <a:rPr b="1" lang="en-IN" sz="3200">
                <a:solidFill>
                  <a:srgbClr val="171717"/>
                </a:solidFill>
              </a:rPr>
              <a:t>   -&gt;  TO HIRE NEW EMPLOYEES FOR THE DEPARTMENT WHICH CARRIES LOWEST COUNT OF EMPLOYEES.</a:t>
            </a:r>
            <a:br>
              <a:rPr b="1" lang="en-IN" sz="3200">
                <a:solidFill>
                  <a:srgbClr val="171717"/>
                </a:solidFill>
              </a:rPr>
            </a:br>
            <a:r>
              <a:rPr lang="en-IN" sz="3200"/>
              <a:t>     </a:t>
            </a:r>
            <a:endParaRPr sz="4250"/>
          </a:p>
        </p:txBody>
      </p:sp>
      <p:sp>
        <p:nvSpPr>
          <p:cNvPr id="206" name="Google Shape;206;p23"/>
          <p:cNvSpPr txBox="1"/>
          <p:nvPr>
            <p:ph idx="12" type="sldNum"/>
          </p:nvPr>
        </p:nvSpPr>
        <p:spPr>
          <a:xfrm>
            <a:off x="8590663" y="6041362"/>
            <a:ext cx="683339" cy="365125"/>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304800" y="200025"/>
            <a:ext cx="9111298" cy="543353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rgbClr val="62170C"/>
              </a:buClr>
              <a:buSzPts val="3200"/>
              <a:buFont typeface="Trebuchet MS"/>
              <a:buNone/>
            </a:pPr>
            <a:r>
              <a:rPr lang="en-IN" sz="3200" u="sng">
                <a:solidFill>
                  <a:srgbClr val="62170C"/>
                </a:solidFill>
                <a:highlight>
                  <a:srgbClr val="008080"/>
                </a:highlight>
              </a:rPr>
              <a:t>WHO ARE THE END USERS:</a:t>
            </a:r>
            <a:br>
              <a:rPr lang="en-IN" sz="3200">
                <a:highlight>
                  <a:srgbClr val="008000"/>
                </a:highlight>
              </a:rPr>
            </a:br>
            <a:r>
              <a:rPr lang="en-IN" sz="3200"/>
              <a:t>               </a:t>
            </a:r>
            <a:br>
              <a:rPr lang="en-IN" sz="3200"/>
            </a:br>
            <a:r>
              <a:rPr lang="en-IN" sz="3200"/>
              <a:t>   </a:t>
            </a:r>
            <a:r>
              <a:rPr b="1" lang="en-IN" sz="3200">
                <a:solidFill>
                  <a:srgbClr val="171717"/>
                </a:solidFill>
              </a:rPr>
              <a:t>HERE,THE END USERS ARE THE ORGANISATION AND THE JOB SEEKERS,BECAUSE OF THIS PROJECT AIMS AT SOLVING THE PROBLEM OF LACK OF SALES BY HIRING NEW EMPLOYEES IN SALES DEPARTMENT AND THIS MAKES  OPPURTUNITIES FOR THE JOB SEEKERS FOR THE EMPLOYMENT IN THE ORGANISATION AND INCREASE THE SALES.</a:t>
            </a:r>
            <a:br>
              <a:rPr b="1" lang="en-IN" sz="3200">
                <a:solidFill>
                  <a:srgbClr val="171717"/>
                </a:solidFill>
              </a:rPr>
            </a:br>
            <a:endParaRPr b="1" sz="3200">
              <a:solidFill>
                <a:srgbClr val="171717"/>
              </a:solidFill>
            </a:endParaRPr>
          </a:p>
        </p:txBody>
      </p:sp>
      <p:sp>
        <p:nvSpPr>
          <p:cNvPr id="212" name="Google Shape;212;p24"/>
          <p:cNvSpPr txBox="1"/>
          <p:nvPr>
            <p:ph idx="12" type="sldNum"/>
          </p:nvPr>
        </p:nvSpPr>
        <p:spPr>
          <a:xfrm>
            <a:off x="8590663" y="6041362"/>
            <a:ext cx="683339" cy="365125"/>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None/>
            </a:pPr>
            <a:fld id="{00000000-1234-1234-1234-123412341234}" type="slidenum">
              <a:rPr lang="en-IN"/>
              <a:t>‹#›</a:t>
            </a:fld>
            <a:endParaRPr/>
          </a:p>
        </p:txBody>
      </p:sp>
      <p:pic>
        <p:nvPicPr>
          <p:cNvPr id="213" name="Google Shape;213;p24"/>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5"/>
          <p:cNvPicPr preferRelativeResize="0"/>
          <p:nvPr/>
        </p:nvPicPr>
        <p:blipFill rotWithShape="1">
          <a:blip r:embed="rId3">
            <a:alphaModFix/>
          </a:blip>
          <a:srcRect b="0" l="0" r="0" t="0"/>
          <a:stretch/>
        </p:blipFill>
        <p:spPr>
          <a:xfrm>
            <a:off x="9470644" y="3609975"/>
            <a:ext cx="2695574" cy="3248025"/>
          </a:xfrm>
          <a:prstGeom prst="rect">
            <a:avLst/>
          </a:prstGeom>
          <a:noFill/>
          <a:ln>
            <a:noFill/>
          </a:ln>
        </p:spPr>
      </p:pic>
      <p:sp>
        <p:nvSpPr>
          <p:cNvPr id="220" name="Google Shape;220;p25"/>
          <p:cNvSpPr txBox="1"/>
          <p:nvPr>
            <p:ph type="title"/>
          </p:nvPr>
        </p:nvSpPr>
        <p:spPr>
          <a:xfrm>
            <a:off x="38482" y="-12700"/>
            <a:ext cx="9444862" cy="6230552"/>
          </a:xfrm>
          <a:prstGeom prst="rect">
            <a:avLst/>
          </a:prstGeom>
          <a:solidFill>
            <a:schemeClr val="lt1"/>
          </a:solid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rgbClr val="62170C"/>
              </a:buClr>
              <a:buSzPts val="3600"/>
              <a:buFont typeface="Trebuchet MS"/>
              <a:buNone/>
            </a:pPr>
            <a:r>
              <a:rPr lang="en-IN" sz="3600">
                <a:solidFill>
                  <a:srgbClr val="62170C"/>
                </a:solidFill>
                <a:highlight>
                  <a:srgbClr val="808000"/>
                </a:highlight>
              </a:rPr>
              <a:t>OUR SOLUTION AND ITS VALUE PROPOSITION:</a:t>
            </a:r>
            <a:br>
              <a:rPr lang="en-IN" sz="3600">
                <a:highlight>
                  <a:srgbClr val="800080"/>
                </a:highlight>
              </a:rPr>
            </a:br>
            <a:r>
              <a:rPr lang="en-IN" sz="3600"/>
              <a:t>              </a:t>
            </a:r>
            <a:br>
              <a:rPr lang="en-IN" sz="3600"/>
            </a:br>
            <a:r>
              <a:rPr lang="en-IN" sz="3600"/>
              <a:t>    </a:t>
            </a:r>
            <a:r>
              <a:rPr b="1" lang="en-IN" sz="3200">
                <a:solidFill>
                  <a:srgbClr val="171717"/>
                </a:solidFill>
              </a:rPr>
              <a:t>THE PROBLEM IS THAT THE LEAST NUMBER OF EMPLOYEES IN THE SALES DEPARTMENT,IT CAUSE DECREASE IN SALES.THE SOLUTION FOR THIS PROBLEM FROM ANALYSING THE DEPARTMENTAL EMPLOYEE COUNTS IS HIRING NEW EMPLOYEES IN THE SALES DEPARTMENT.THIS WOULD CREATE MORE SALES ACTIVITIES IN THE ORGANISATION.</a:t>
            </a:r>
            <a:br>
              <a:rPr b="1" lang="en-IN" sz="3200">
                <a:solidFill>
                  <a:srgbClr val="171717"/>
                </a:solidFill>
              </a:rPr>
            </a:br>
            <a:br>
              <a:rPr b="1" lang="en-IN" sz="3200">
                <a:solidFill>
                  <a:srgbClr val="171717"/>
                </a:solidFill>
              </a:rPr>
            </a:br>
            <a:br>
              <a:rPr lang="en-IN" sz="3600"/>
            </a:br>
            <a:r>
              <a:rPr lang="en-IN" sz="3600"/>
              <a:t> </a:t>
            </a:r>
            <a:endParaRPr sz="3600"/>
          </a:p>
        </p:txBody>
      </p:sp>
      <p:sp>
        <p:nvSpPr>
          <p:cNvPr id="221" name="Google Shape;221;p25"/>
          <p:cNvSpPr txBox="1"/>
          <p:nvPr>
            <p:ph idx="12" type="sldNum"/>
          </p:nvPr>
        </p:nvSpPr>
        <p:spPr>
          <a:xfrm>
            <a:off x="8590663" y="6041362"/>
            <a:ext cx="683339" cy="365125"/>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None/>
            </a:pPr>
            <a:fld id="{00000000-1234-1234-1234-123412341234}" type="slidenum">
              <a:rPr lang="en-IN"/>
              <a:t>‹#›</a:t>
            </a:fld>
            <a:endParaRPr/>
          </a:p>
        </p:txBody>
      </p:sp>
      <p:pic>
        <p:nvPicPr>
          <p:cNvPr id="222" name="Google Shape;222;p2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14300" y="0"/>
            <a:ext cx="11963400" cy="901636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2170C"/>
              </a:buClr>
              <a:buSzPts val="3600"/>
              <a:buFont typeface="Trebuchet MS"/>
              <a:buNone/>
            </a:pPr>
            <a:r>
              <a:rPr lang="en-IN">
                <a:solidFill>
                  <a:srgbClr val="62170C"/>
                </a:solidFill>
                <a:highlight>
                  <a:srgbClr val="008000"/>
                </a:highlight>
              </a:rPr>
              <a:t>DATA DESCRIPTION:</a:t>
            </a:r>
            <a:br>
              <a:rPr lang="en-IN">
                <a:solidFill>
                  <a:schemeClr val="lt2"/>
                </a:solidFill>
                <a:highlight>
                  <a:srgbClr val="808000"/>
                </a:highlight>
              </a:rPr>
            </a:br>
            <a:r>
              <a:rPr lang="en-IN">
                <a:solidFill>
                  <a:schemeClr val="lt2"/>
                </a:solidFill>
                <a:highlight>
                  <a:srgbClr val="FFFFFF"/>
                </a:highlight>
              </a:rPr>
              <a:t>       </a:t>
            </a:r>
            <a:br>
              <a:rPr lang="en-IN">
                <a:solidFill>
                  <a:schemeClr val="lt2"/>
                </a:solidFill>
                <a:highlight>
                  <a:srgbClr val="FFFFFF"/>
                </a:highlight>
              </a:rPr>
            </a:br>
            <a:r>
              <a:rPr lang="en-IN">
                <a:highlight>
                  <a:srgbClr val="FFFFFF"/>
                </a:highlight>
              </a:rPr>
              <a:t>     </a:t>
            </a:r>
            <a:r>
              <a:rPr b="1" lang="en-IN" sz="2400">
                <a:solidFill>
                  <a:srgbClr val="0C0C0C"/>
                </a:solidFill>
              </a:rPr>
              <a:t>-&gt; </a:t>
            </a:r>
            <a:r>
              <a:rPr b="1" lang="en-IN" sz="2400">
                <a:solidFill>
                  <a:srgbClr val="171717"/>
                </a:solidFill>
              </a:rPr>
              <a:t>THIS PROJECT IS ANALYSED USING EXCEL .THE NECESSARY DATA OF THE DEPARTMENTAL EMPLOYEES IS FINALISED USING EXCEL.</a:t>
            </a:r>
            <a:br>
              <a:rPr b="1" lang="en-IN" sz="2400">
                <a:solidFill>
                  <a:srgbClr val="171717"/>
                </a:solidFill>
              </a:rPr>
            </a:br>
            <a:br>
              <a:rPr b="1" lang="en-IN" sz="2400">
                <a:solidFill>
                  <a:srgbClr val="171717"/>
                </a:solidFill>
              </a:rPr>
            </a:br>
            <a:r>
              <a:rPr b="1" lang="en-IN" sz="2400">
                <a:solidFill>
                  <a:srgbClr val="171717"/>
                </a:solidFill>
              </a:rPr>
              <a:t>      </a:t>
            </a:r>
            <a:r>
              <a:rPr lang="en-IN" sz="2400">
                <a:solidFill>
                  <a:srgbClr val="0C0C0C"/>
                </a:solidFill>
              </a:rPr>
              <a:t> </a:t>
            </a:r>
            <a:r>
              <a:rPr b="1" lang="en-IN" sz="2400">
                <a:solidFill>
                  <a:srgbClr val="0C0C0C"/>
                </a:solidFill>
              </a:rPr>
              <a:t>-&gt;</a:t>
            </a:r>
            <a:r>
              <a:rPr b="1" lang="en-IN" sz="2400">
                <a:solidFill>
                  <a:srgbClr val="171717"/>
                </a:solidFill>
              </a:rPr>
              <a:t> FROM THE COLLECTED DATA,ANALYSED THE CAUSE OF THE PROBLEM THAT THE LOWEST NUMBER OF EMPLOYEES ARE WORKING IN SALES DEPARTMENT.THEREFORE,THE SALES WAS DECREASED IN ORGANISATION.</a:t>
            </a:r>
            <a:br>
              <a:rPr b="1" lang="en-IN" sz="2400">
                <a:solidFill>
                  <a:srgbClr val="171717"/>
                </a:solidFill>
              </a:rPr>
            </a:br>
            <a:br>
              <a:rPr b="1" lang="en-IN" sz="2400">
                <a:solidFill>
                  <a:srgbClr val="171717"/>
                </a:solidFill>
              </a:rPr>
            </a:br>
            <a:r>
              <a:rPr b="1" lang="en-IN" sz="2400">
                <a:solidFill>
                  <a:srgbClr val="171717"/>
                </a:solidFill>
              </a:rPr>
              <a:t>      </a:t>
            </a:r>
            <a:r>
              <a:rPr b="1" lang="en-IN" sz="2400">
                <a:solidFill>
                  <a:srgbClr val="0C0C0C"/>
                </a:solidFill>
              </a:rPr>
              <a:t> -&gt;</a:t>
            </a:r>
            <a:r>
              <a:rPr b="1" lang="en-IN" sz="2400">
                <a:solidFill>
                  <a:srgbClr val="171717"/>
                </a:solidFill>
              </a:rPr>
              <a:t> THE SALARY DATA OF THE EMPLOYEES ARE ANALYSED ON THE BASIS OF THEIR DEPARTMENTS TO ANALYSE THE OVERALL LEAST SALARY IN WHICH DEPARTMENT.</a:t>
            </a:r>
            <a:br>
              <a:rPr b="1" lang="en-IN" sz="2400">
                <a:solidFill>
                  <a:srgbClr val="171717"/>
                </a:solidFill>
              </a:rPr>
            </a:br>
            <a:br>
              <a:rPr b="1" lang="en-IN" sz="2400">
                <a:solidFill>
                  <a:srgbClr val="171717"/>
                </a:solidFill>
              </a:rPr>
            </a:br>
            <a:r>
              <a:rPr b="1" lang="en-IN" sz="2400">
                <a:solidFill>
                  <a:srgbClr val="171717"/>
                </a:solidFill>
              </a:rPr>
              <a:t>       </a:t>
            </a:r>
            <a:r>
              <a:rPr b="1" lang="en-IN" sz="2400">
                <a:solidFill>
                  <a:srgbClr val="0C0C0C"/>
                </a:solidFill>
              </a:rPr>
              <a:t>-&gt;</a:t>
            </a:r>
            <a:r>
              <a:rPr b="1" lang="en-IN" sz="2400">
                <a:solidFill>
                  <a:srgbClr val="171717"/>
                </a:solidFill>
              </a:rPr>
              <a:t> SO,IN THIS DATA,THE OVERALL DECREASED EMPLPOYEES IN WHICH DEPARTMENT AND THEIR SALARIES WERE ANALYSED  IN DEPARTMENTAL WISE.</a:t>
            </a:r>
            <a:br>
              <a:rPr b="1" lang="en-IN" sz="2400">
                <a:solidFill>
                  <a:srgbClr val="171717"/>
                </a:solidFill>
                <a:highlight>
                  <a:srgbClr val="808000"/>
                </a:highlight>
              </a:rPr>
            </a:br>
            <a:r>
              <a:rPr b="1" lang="en-IN">
                <a:solidFill>
                  <a:srgbClr val="171717"/>
                </a:solidFill>
                <a:highlight>
                  <a:srgbClr val="808000"/>
                </a:highlight>
              </a:rPr>
              <a:t>          </a:t>
            </a:r>
            <a:br>
              <a:rPr b="1" lang="en-IN">
                <a:solidFill>
                  <a:srgbClr val="171717"/>
                </a:solidFill>
                <a:highlight>
                  <a:srgbClr val="808000"/>
                </a:highlight>
              </a:rPr>
            </a:br>
            <a:r>
              <a:rPr b="1" lang="en-IN">
                <a:solidFill>
                  <a:srgbClr val="171717"/>
                </a:solidFill>
                <a:highlight>
                  <a:srgbClr val="808000"/>
                </a:highlight>
              </a:rPr>
              <a:t>     </a:t>
            </a:r>
            <a:br>
              <a:rPr b="1" lang="en-IN">
                <a:solidFill>
                  <a:srgbClr val="171717"/>
                </a:solidFill>
                <a:highlight>
                  <a:srgbClr val="808000"/>
                </a:highlight>
              </a:rPr>
            </a:br>
            <a:r>
              <a:rPr lang="en-IN">
                <a:highlight>
                  <a:srgbClr val="808000"/>
                </a:highlight>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7"/>
          <p:cNvPicPr preferRelativeResize="0"/>
          <p:nvPr/>
        </p:nvPicPr>
        <p:blipFill rotWithShape="1">
          <a:blip r:embed="rId3">
            <a:alphaModFix/>
          </a:blip>
          <a:srcRect b="0" l="0" r="0" t="0"/>
          <a:stretch/>
        </p:blipFill>
        <p:spPr>
          <a:xfrm>
            <a:off x="9699625" y="3416299"/>
            <a:ext cx="2466975" cy="3419475"/>
          </a:xfrm>
          <a:prstGeom prst="rect">
            <a:avLst/>
          </a:prstGeom>
          <a:noFill/>
          <a:ln>
            <a:noFill/>
          </a:ln>
        </p:spPr>
      </p:pic>
      <p:sp>
        <p:nvSpPr>
          <p:cNvPr id="233" name="Google Shape;233;p27"/>
          <p:cNvSpPr txBox="1"/>
          <p:nvPr>
            <p:ph type="title"/>
          </p:nvPr>
        </p:nvSpPr>
        <p:spPr>
          <a:xfrm>
            <a:off x="152400" y="0"/>
            <a:ext cx="8480425" cy="627223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rgbClr val="62170C"/>
              </a:buClr>
              <a:buSzPts val="4000"/>
              <a:buFont typeface="Trebuchet MS"/>
              <a:buNone/>
            </a:pPr>
            <a:r>
              <a:rPr lang="en-IN" sz="4000">
                <a:solidFill>
                  <a:srgbClr val="62170C"/>
                </a:solidFill>
                <a:highlight>
                  <a:srgbClr val="FF00FF"/>
                </a:highlight>
              </a:rPr>
              <a:t>THE "WOW" IN OUR SOLUTION :</a:t>
            </a:r>
            <a:br>
              <a:rPr lang="en-IN" sz="4250">
                <a:solidFill>
                  <a:srgbClr val="62170C"/>
                </a:solidFill>
                <a:highlight>
                  <a:srgbClr val="FF00FF"/>
                </a:highlight>
              </a:rPr>
            </a:br>
            <a:r>
              <a:rPr lang="en-IN" sz="4250"/>
              <a:t>               </a:t>
            </a:r>
            <a:br>
              <a:rPr lang="en-IN" sz="4250"/>
            </a:br>
            <a:r>
              <a:rPr b="1" lang="en-IN" sz="3600">
                <a:solidFill>
                  <a:srgbClr val="6C911C"/>
                </a:solidFill>
              </a:rPr>
              <a:t>ANALYSED THE CAUSE OF LEAST COUNT OF SALES IN THE ORGANISATION.SO,THIS HELPS TO SOLVE THE LOW SALES BY HIRING NEW EMPLOYEES TO THE ORGANISATION TO INCREASE THE PERCENTAGE OF SALES IN SALES DEPARTMENT.</a:t>
            </a:r>
            <a:br>
              <a:rPr b="1" lang="en-IN" sz="3600">
                <a:solidFill>
                  <a:srgbClr val="6C911C"/>
                </a:solidFill>
              </a:rPr>
            </a:br>
            <a:br>
              <a:rPr lang="en-IN" sz="3600">
                <a:solidFill>
                  <a:srgbClr val="6C911C"/>
                </a:solidFill>
              </a:rPr>
            </a:br>
            <a:endParaRPr sz="3600">
              <a:solidFill>
                <a:srgbClr val="6C911C"/>
              </a:solidFill>
            </a:endParaRPr>
          </a:p>
        </p:txBody>
      </p:sp>
      <p:sp>
        <p:nvSpPr>
          <p:cNvPr id="234" name="Google Shape;234;p2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35" name="Google Shape;235;p27"/>
          <p:cNvSpPr txBox="1"/>
          <p:nvPr/>
        </p:nvSpPr>
        <p:spPr>
          <a:xfrm>
            <a:off x="3886200" y="2951946"/>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