
<file path=[Content_Types].xml><?xml version="1.0" encoding="utf-8"?>
<Types xmlns="http://schemas.openxmlformats.org/package/2006/content-types">
  <Default ContentType="application/vnd.openxmlformats-officedocument.spreadsheetml.sheet" Extension="xlsx"/>
  <Default ContentType="image/png" Extension="png"/>
  <Default ContentType="application/vnd.openxmlformats-package.relationships+xml" Extension="rels"/>
  <Default ContentType="application/xml" Extension="xml"/>
  <Default ContentType="image/jpeg" Extension="jpeg"/>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theme+xml" PartName="/ppt/theme/theme2.xml"/>
  <Override ContentType="application/vnd.openxmlformats-officedocument.theme+xml" PartName="/ppt/theme/theme1.xml"/>
  <Override ContentType="application/inkml+xml" PartName="/ppt/ink/ink6.xml"/>
  <Override ContentType="application/inkml+xml" PartName="/ppt/ink/ink4.xml"/>
  <Override ContentType="application/inkml+xml" PartName="/ppt/ink/ink1.xml"/>
  <Override ContentType="application/inkml+xml" PartName="/ppt/ink/ink2.xml"/>
  <Override ContentType="application/inkml+xml" PartName="/ppt/ink/ink7.xml"/>
  <Override ContentType="application/inkml+xml" PartName="/ppt/ink/ink5.xml"/>
  <Override ContentType="application/inkml+xml" PartName="/ppt/ink/ink3.xml"/>
  <Override ContentType="application/vnd.openxmlformats-officedocument.themeOverride+xml" PartName="/ppt/theme/themeOverride1.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6.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ms-office.chartstyle+xml" PartName="/ppt/charts/style2.xml"/>
  <Override ContentType="application/vnd.ms-office.chartstyle+xml" PartName="/ppt/charts/style1.xml"/>
  <Override ContentType="application/vnd.openxmlformats-officedocument.presentationml.presProps+xml" PartName="/ppt/presProps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7.xml"/>
  <Override ContentType="application/vnd.openxmlformats-officedocument.presentationml.slide+xml" PartName="/ppt/slides/slide5.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ms-office.chartcolorstyle+xml" PartName="/ppt/charts/colors2.xml"/>
  <Override ContentType="application/vnd.ms-office.chartcolorstyle+xml" PartName="/ppt/charts/colors1.xml"/>
  <Override ContentType="application/vnd.openxmlformats-officedocument.presentationml.presentation.main+xml" PartName="/ppt/presentation.xml"/>
  <Override ContentType="application/vnd.openxmlformats-officedocument.presentationml.tableStyles+xml" PartName="/ppt/tableStyle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3296810-A885-4BE3-A3E7-6D5BEEA58F35}" styleName="Medium Style 2 - Accent 6">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cmpd="sng" w="38100">
              <a:solidFill>
                <a:schemeClr val="lt1"/>
              </a:solidFill>
            </a:ln>
          </a:top>
        </a:tcBdr>
        <a:fill>
          <a:solidFill>
            <a:schemeClr val="accent6"/>
          </a:solidFill>
        </a:fill>
      </a:tcStyle>
    </a:lastRow>
    <a:firstRow>
      <a:tcTxStyle b="on">
        <a:fontRef idx="minor">
          <a:prstClr val="black"/>
        </a:fontRef>
        <a:schemeClr val="lt1"/>
      </a:tcTxStyle>
      <a:tcStyle>
        <a:tcBdr>
          <a:bottom>
            <a:ln cmpd="sng" w="38100">
              <a:solidFill>
                <a:schemeClr val="lt1"/>
              </a:solidFill>
            </a:ln>
          </a:bottom>
        </a:tcBdr>
        <a:fill>
          <a:solidFill>
            <a:schemeClr val="accent6"/>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8" Type="http://schemas.openxmlformats.org/officeDocument/2006/relationships/slide" Target="slides/slide12.xml"/><Relationship Id="rId5" Type="http://schemas.openxmlformats.org/officeDocument/2006/relationships/slideMaster" Target="slideMasters/slideMaster1.xml"/><Relationship Id="rId12" Type="http://schemas.openxmlformats.org/officeDocument/2006/relationships/slide" Target="slides/slide6.xml"/><Relationship Id="rId16" Type="http://schemas.openxmlformats.org/officeDocument/2006/relationships/slide" Target="slides/slide10.xml"/><Relationship Id="rId15" Type="http://schemas.openxmlformats.org/officeDocument/2006/relationships/slide" Target="slides/slide9.xml"/><Relationship Id="rId11" Type="http://schemas.openxmlformats.org/officeDocument/2006/relationships/slide" Target="slides/slide5.xml"/><Relationship Id="rId14" Type="http://schemas.openxmlformats.org/officeDocument/2006/relationships/slide" Target="slides/slide8.xml"/><Relationship Id="rId7" Type="http://schemas.openxmlformats.org/officeDocument/2006/relationships/slide" Target="slides/slide1.xml"/><Relationship Id="rId2" Type="http://schemas.openxmlformats.org/officeDocument/2006/relationships/viewProps" Target="viewProps1.xml"/><Relationship Id="rId10" Type="http://schemas.openxmlformats.org/officeDocument/2006/relationships/slide" Target="slides/slide4.xml"/><Relationship Id="rId19" Type="http://schemas.openxmlformats.org/officeDocument/2006/relationships/slide" Target="slides/slide13.xml"/><Relationship Id="rId13" Type="http://schemas.openxmlformats.org/officeDocument/2006/relationships/slide" Target="slides/slide7.xml"/><Relationship Id="rId8" Type="http://schemas.openxmlformats.org/officeDocument/2006/relationships/slide" Target="slides/slide2.xml"/><Relationship Id="rId17" Type="http://schemas.openxmlformats.org/officeDocument/2006/relationships/slide" Target="slides/slide11.xml"/><Relationship Id="rId4" Type="http://schemas.openxmlformats.org/officeDocument/2006/relationships/tableStyles" Target="tableStyles1.xml"/><Relationship Id="rId3" Type="http://schemas.openxmlformats.org/officeDocument/2006/relationships/presProps" Target="presProps1.xml"/><Relationship Id="rId9" Type="http://schemas.openxmlformats.org/officeDocument/2006/relationships/slide" Target="slides/slide3.xml"/><Relationship Id="rId6" Type="http://schemas.openxmlformats.org/officeDocument/2006/relationships/notesMaster" Target="notesMasters/notesMaster1.xml"/><Relationship Id="rId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https://d.docs.live.net/8938d1ff5c389378/Desktop/Employee_Dataset%20NEW.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2800" dirty="0">
                <a:solidFill>
                  <a:schemeClr val="tx1">
                    <a:lumMod val="95000"/>
                    <a:lumOff val="5000"/>
                  </a:schemeClr>
                </a:solidFill>
              </a:rPr>
              <a:t>Sum of Salary</a:t>
            </a:r>
          </a:p>
        </c:rich>
      </c:tx>
      <c:layout>
        <c:manualLayout>
          <c:xMode val="edge"/>
          <c:yMode val="edge"/>
          <c:x val="0.26764979871855554"/>
          <c:y val="0"/>
        </c:manualLayout>
      </c:layout>
      <c:spPr>
        <a:solidFill>
          <a:schemeClr val="accent2">
            <a:lumMod val="75000"/>
          </a:schemeClr>
        </a:solidFill>
        <a:ln>
          <a:noFill/>
        </a:ln>
        <a:effectLst/>
      </c:spPr>
    </c:title>
    <c:plotArea>
      <c:layout>
        <c:manualLayout>
          <c:layoutTarget val="inner"/>
          <c:xMode val="edge"/>
          <c:yMode val="edge"/>
          <c:x val="4.2198818897637817E-2"/>
          <c:y val="0.22536400918635183"/>
          <c:w val="0.60406610259918181"/>
          <c:h val="0.59249114173228346"/>
        </c:manualLayout>
      </c:layout>
      <c:pieChart>
        <c:varyColors val="1"/>
        <c:ser>
          <c:idx val="0"/>
          <c:order val="0"/>
          <c:tx>
            <c:strRef>
              <c:f>Sheet10!$B$2</c:f>
              <c:strCache>
                <c:ptCount val="1"/>
                <c:pt idx="0">
                  <c:v>Sum of Salary</c:v>
                </c:pt>
              </c:strCache>
            </c:strRef>
          </c:tx>
          <c:spPr>
            <a:effectLst>
              <a:outerShdw dir="5400000" sx="1000" sy="1000" algn="ctr" rotWithShape="0">
                <a:srgbClr val="000000"/>
              </a:outerShdw>
            </a:effectLst>
          </c:spPr>
          <c:dPt>
            <c:idx val="0"/>
            <c:spPr>
              <a:solidFill>
                <a:schemeClr val="accent1"/>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1-D6B9-4339-B65F-9118E6FAF77C}"/>
              </c:ext>
            </c:extLst>
          </c:dPt>
          <c:dPt>
            <c:idx val="1"/>
            <c:spPr>
              <a:solidFill>
                <a:schemeClr val="accent2"/>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3-D6B9-4339-B65F-9118E6FAF77C}"/>
              </c:ext>
            </c:extLst>
          </c:dPt>
          <c:dPt>
            <c:idx val="2"/>
            <c:spPr>
              <a:solidFill>
                <a:schemeClr val="accent3"/>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5-D6B9-4339-B65F-9118E6FAF77C}"/>
              </c:ext>
            </c:extLst>
          </c:dPt>
          <c:dPt>
            <c:idx val="3"/>
            <c:spPr>
              <a:solidFill>
                <a:schemeClr val="accent4"/>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7-D6B9-4339-B65F-9118E6FAF77C}"/>
              </c:ext>
            </c:extLst>
          </c:dPt>
          <c:dPt>
            <c:idx val="4"/>
            <c:spPr>
              <a:solidFill>
                <a:schemeClr val="accent5"/>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9-D6B9-4339-B65F-9118E6FAF77C}"/>
              </c:ext>
            </c:extLst>
          </c:dPt>
          <c:dPt>
            <c:idx val="5"/>
            <c:spPr>
              <a:solidFill>
                <a:schemeClr val="accent6"/>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B-D6B9-4339-B65F-9118E6FAF77C}"/>
              </c:ext>
            </c:extLst>
          </c:dPt>
          <c:dPt>
            <c:idx val="6"/>
            <c:spPr>
              <a:solidFill>
                <a:schemeClr val="accent1">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D-D6B9-4339-B65F-9118E6FAF77C}"/>
              </c:ext>
            </c:extLst>
          </c:dPt>
          <c:dPt>
            <c:idx val="7"/>
            <c:spPr>
              <a:solidFill>
                <a:schemeClr val="accent2">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0F-D6B9-4339-B65F-9118E6FAF77C}"/>
              </c:ext>
            </c:extLst>
          </c:dPt>
          <c:dPt>
            <c:idx val="8"/>
            <c:spPr>
              <a:solidFill>
                <a:schemeClr val="accent3">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11-D6B9-4339-B65F-9118E6FAF77C}"/>
              </c:ext>
            </c:extLst>
          </c:dPt>
          <c:dPt>
            <c:idx val="9"/>
            <c:spPr>
              <a:solidFill>
                <a:schemeClr val="accent4">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13-D6B9-4339-B65F-9118E6FAF77C}"/>
              </c:ext>
            </c:extLst>
          </c:dPt>
          <c:dPt>
            <c:idx val="10"/>
            <c:spPr>
              <a:solidFill>
                <a:schemeClr val="accent5">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15-D6B9-4339-B65F-9118E6FAF77C}"/>
              </c:ext>
            </c:extLst>
          </c:dPt>
          <c:dPt>
            <c:idx val="11"/>
            <c:spPr>
              <a:solidFill>
                <a:schemeClr val="accent6">
                  <a:lumMod val="6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17-D6B9-4339-B65F-9118E6FAF77C}"/>
              </c:ext>
            </c:extLst>
          </c:dPt>
          <c:dPt>
            <c:idx val="12"/>
            <c:spPr>
              <a:solidFill>
                <a:schemeClr val="accent1">
                  <a:lumMod val="80000"/>
                  <a:lumOff val="20000"/>
                </a:schemeClr>
              </a:solidFill>
              <a:ln>
                <a:noFill/>
              </a:ln>
              <a:effectLst>
                <a:outerShdw dir="5400000" sx="1000" sy="1000" algn="ctr" rotWithShape="0">
                  <a:srgbClr val="000000"/>
                </a:outerShdw>
              </a:effectLst>
            </c:spPr>
            <c:extLst xmlns:c16r2="http://schemas.microsoft.com/office/drawing/2015/06/chart">
              <c:ext xmlns:c16="http://schemas.microsoft.com/office/drawing/2014/chart" uri="{C3380CC4-5D6E-409C-BE32-E72D297353CC}">
                <c16:uniqueId val="{00000019-D6B9-4339-B65F-9118E6FAF77C}"/>
              </c:ext>
            </c:extLst>
          </c:dPt>
          <c:dLbls>
            <c:dLbl>
              <c:idx val="0"/>
              <c:layout>
                <c:manualLayout>
                  <c:x val="-3.2896325459317664E-2"/>
                  <c:y val="0.14017264311555638"/>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4.6430555555555558E-2"/>
                      <c:h val="7.7038376959636792E-2"/>
                    </c:manualLayout>
                  </c15:layout>
                </c:ext>
                <c:ext xmlns:c16="http://schemas.microsoft.com/office/drawing/2014/chart" uri="{C3380CC4-5D6E-409C-BE32-E72D297353CC}">
                  <c16:uniqueId val="{00000001-D6B9-4339-B65F-9118E6FAF77C}"/>
                </c:ext>
              </c:extLst>
            </c:dLbl>
            <c:dLbl>
              <c:idx val="1"/>
              <c:layout>
                <c:manualLayout>
                  <c:x val="-8.5906386701662368E-2"/>
                  <c:y val="8.5094720704957022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6152777777777774E-2"/>
                      <c:h val="6.8029367950627792E-2"/>
                    </c:manualLayout>
                  </c15:layout>
                </c:ext>
                <c:ext xmlns:c16="http://schemas.microsoft.com/office/drawing/2014/chart" uri="{C3380CC4-5D6E-409C-BE32-E72D297353CC}">
                  <c16:uniqueId val="{00000003-D6B9-4339-B65F-9118E6FAF77C}"/>
                </c:ext>
              </c:extLst>
            </c:dLbl>
            <c:dLbl>
              <c:idx val="2"/>
              <c:layout>
                <c:manualLayout>
                  <c:x val="-8.8891732283464725E-2"/>
                  <c:y val="4.964078251479832E-3"/>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4.3555555555555556E-2"/>
                      <c:h val="6.3524863446123292E-2"/>
                    </c:manualLayout>
                  </c15:layout>
                </c:ext>
                <c:ext xmlns:c16="http://schemas.microsoft.com/office/drawing/2014/chart" uri="{C3380CC4-5D6E-409C-BE32-E72D297353CC}">
                  <c16:uniqueId val="{00000005-D6B9-4339-B65F-9118E6FAF77C}"/>
                </c:ext>
              </c:extLst>
            </c:dLbl>
            <c:dLbl>
              <c:idx val="3"/>
              <c:layout>
                <c:manualLayout>
                  <c:x val="-8.0987095363079714E-2"/>
                  <c:y val="-7.3539661708953138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0999999999999997E-2"/>
                      <c:h val="5.1875182268883054E-2"/>
                    </c:manualLayout>
                  </c15:layout>
                </c:ext>
                <c:ext xmlns:c16="http://schemas.microsoft.com/office/drawing/2014/chart" uri="{C3380CC4-5D6E-409C-BE32-E72D297353CC}">
                  <c16:uniqueId val="{00000007-D6B9-4339-B65F-9118E6FAF77C}"/>
                </c:ext>
              </c:extLst>
            </c:dLbl>
            <c:dLbl>
              <c:idx val="4"/>
              <c:layout>
                <c:manualLayout>
                  <c:x val="-6.3096128608923913E-2"/>
                  <c:y val="-9.2707057451151945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9333333333333321E-2"/>
                      <c:h val="6.5764071157771942E-2"/>
                    </c:manualLayout>
                  </c15:layout>
                </c:ext>
                <c:ext xmlns:c16="http://schemas.microsoft.com/office/drawing/2014/chart" uri="{C3380CC4-5D6E-409C-BE32-E72D297353CC}">
                  <c16:uniqueId val="{00000009-D6B9-4339-B65F-9118E6FAF77C}"/>
                </c:ext>
              </c:extLst>
            </c:dLbl>
            <c:dLbl>
              <c:idx val="5"/>
              <c:layout>
                <c:manualLayout>
                  <c:x val="-4.435947069116368E-2"/>
                  <c:y val="-7.3475138524351127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0999999999999997E-2"/>
                      <c:h val="3.7986293379994172E-2"/>
                    </c:manualLayout>
                  </c15:layout>
                </c:ext>
                <c:ext xmlns:c16="http://schemas.microsoft.com/office/drawing/2014/chart" uri="{C3380CC4-5D6E-409C-BE32-E72D297353CC}">
                  <c16:uniqueId val="{0000000B-D6B9-4339-B65F-9118E6FAF77C}"/>
                </c:ext>
              </c:extLst>
            </c:dLbl>
            <c:dLbl>
              <c:idx val="6"/>
              <c:layout>
                <c:manualLayout>
                  <c:x val="-5.8145231846019304E-3"/>
                  <c:y val="-5.6386337124526141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3777777777777779E-2"/>
                      <c:h val="4.2615923009623802E-2"/>
                    </c:manualLayout>
                  </c15:layout>
                </c:ext>
                <c:ext xmlns:c16="http://schemas.microsoft.com/office/drawing/2014/chart" uri="{C3380CC4-5D6E-409C-BE32-E72D297353CC}">
                  <c16:uniqueId val="{0000000D-D6B9-4339-B65F-9118E6FAF77C}"/>
                </c:ext>
              </c:extLst>
            </c:dLbl>
            <c:dLbl>
              <c:idx val="7"/>
              <c:layout>
                <c:manualLayout>
                  <c:x val="4.8590332458442721E-2"/>
                  <c:y val="-7.495115193934112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6.508333333333334E-2"/>
                      <c:h val="5.6504811898512683E-2"/>
                    </c:manualLayout>
                  </c15:layout>
                </c:ext>
                <c:ext xmlns:c16="http://schemas.microsoft.com/office/drawing/2014/chart" uri="{C3380CC4-5D6E-409C-BE32-E72D297353CC}">
                  <c16:uniqueId val="{0000000F-D6B9-4339-B65F-9118E6FAF77C}"/>
                </c:ext>
              </c:extLst>
            </c:dLbl>
            <c:dLbl>
              <c:idx val="8"/>
              <c:layout>
                <c:manualLayout>
                  <c:x val="7.3655511811023644E-2"/>
                  <c:y val="-5.878718285214360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6.211111111111111E-2"/>
                      <c:h val="4.2615923009623802E-2"/>
                    </c:manualLayout>
                  </c15:layout>
                </c:ext>
                <c:ext xmlns:c16="http://schemas.microsoft.com/office/drawing/2014/chart" uri="{C3380CC4-5D6E-409C-BE32-E72D297353CC}">
                  <c16:uniqueId val="{00000011-D6B9-4339-B65F-9118E6FAF77C}"/>
                </c:ext>
              </c:extLst>
            </c:dLbl>
            <c:dLbl>
              <c:idx val="9"/>
              <c:layout>
                <c:manualLayout>
                  <c:x val="8.1132217847768973E-2"/>
                  <c:y val="-3.4901574803149538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0999999999999997E-2"/>
                      <c:h val="5.1875182268883054E-2"/>
                    </c:manualLayout>
                  </c15:layout>
                </c:ext>
                <c:ext xmlns:c16="http://schemas.microsoft.com/office/drawing/2014/chart" uri="{C3380CC4-5D6E-409C-BE32-E72D297353CC}">
                  <c16:uniqueId val="{00000013-D6B9-4339-B65F-9118E6FAF77C}"/>
                </c:ext>
              </c:extLst>
            </c:dLbl>
            <c:dLbl>
              <c:idx val="10"/>
              <c:layout>
                <c:manualLayout>
                  <c:x val="6.7033902012248514E-2"/>
                  <c:y val="4.5377207916578025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6.855555555555555E-2"/>
                      <c:h val="8.6047385968645806E-2"/>
                    </c:manualLayout>
                  </c15:layout>
                </c:ext>
                <c:ext xmlns:c16="http://schemas.microsoft.com/office/drawing/2014/chart" uri="{C3380CC4-5D6E-409C-BE32-E72D297353CC}">
                  <c16:uniqueId val="{00000015-D6B9-4339-B65F-9118E6FAF77C}"/>
                </c:ext>
              </c:extLst>
            </c:dLbl>
            <c:dLbl>
              <c:idx val="11"/>
              <c:layout>
                <c:manualLayout>
                  <c:x val="8.7849081364829398E-2"/>
                  <c:y val="0.10887620888605146"/>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5.0500000000000003E-2"/>
                      <c:h val="7.2533872455132292E-2"/>
                    </c:manualLayout>
                  </c15:layout>
                </c:ext>
                <c:ext xmlns:c16="http://schemas.microsoft.com/office/drawing/2014/chart" uri="{C3380CC4-5D6E-409C-BE32-E72D297353CC}">
                  <c16:uniqueId val="{00000017-D6B9-4339-B65F-9118E6FAF77C}"/>
                </c:ext>
              </c:extLst>
            </c:dLbl>
            <c:dLbl>
              <c:idx val="12"/>
              <c:layout>
                <c:manualLayout>
                  <c:x val="5.3455818022747098E-2"/>
                  <c:y val="0.13651064450277053"/>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Percent val="1"/>
              <c:extLst xmlns:c16r2="http://schemas.microsoft.com/office/drawing/2015/06/chart">
                <c:ext xmlns:c15="http://schemas.microsoft.com/office/drawing/2012/chart" uri="{CE6537A1-D6FC-4f65-9D91-7224C49458BB}">
                  <c15:layout>
                    <c:manualLayout>
                      <c:w val="7.063888888888889E-2"/>
                      <c:h val="9.3541848935549732E-2"/>
                    </c:manualLayout>
                  </c15:layout>
                </c:ext>
                <c:ext xmlns:c16="http://schemas.microsoft.com/office/drawing/2014/chart" uri="{C3380CC4-5D6E-409C-BE32-E72D297353CC}">
                  <c16:uniqueId val="{00000019-D6B9-4339-B65F-9118E6FAF77C}"/>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Percent val="1"/>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Sheet10!$A$3:$A$15</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Sheet10!$B$3:$B$15</c:f>
              <c:numCache>
                <c:formatCode>General</c:formatCode>
                <c:ptCount val="13"/>
                <c:pt idx="0">
                  <c:v>1268946.1800000004</c:v>
                </c:pt>
                <c:pt idx="1">
                  <c:v>1599611.9</c:v>
                </c:pt>
                <c:pt idx="2">
                  <c:v>1000392.2200000001</c:v>
                </c:pt>
                <c:pt idx="3">
                  <c:v>734324.38999999966</c:v>
                </c:pt>
                <c:pt idx="4">
                  <c:v>1017767.51</c:v>
                </c:pt>
                <c:pt idx="5">
                  <c:v>651854.1799999997</c:v>
                </c:pt>
                <c:pt idx="6">
                  <c:v>600130.73</c:v>
                </c:pt>
                <c:pt idx="7">
                  <c:v>1352220.23</c:v>
                </c:pt>
                <c:pt idx="8">
                  <c:v>807560.91</c:v>
                </c:pt>
                <c:pt idx="9">
                  <c:v>594025.59000000008</c:v>
                </c:pt>
                <c:pt idx="10">
                  <c:v>1240389.3800000001</c:v>
                </c:pt>
                <c:pt idx="11">
                  <c:v>957757.28999999969</c:v>
                </c:pt>
                <c:pt idx="12">
                  <c:v>1471287.47</c:v>
                </c:pt>
              </c:numCache>
            </c:numRef>
          </c:val>
          <c:extLst xmlns:c16r2="http://schemas.microsoft.com/office/drawing/2015/06/chart">
            <c:ext xmlns:c16="http://schemas.microsoft.com/office/drawing/2014/chart" uri="{C3380CC4-5D6E-409C-BE32-E72D297353CC}">
              <c16:uniqueId val="{0000001A-AC60-4ED3-BC91-240E8E1203C7}"/>
            </c:ext>
          </c:extLst>
        </c:ser>
        <c:dLbls>
          <c:showPercent val="1"/>
        </c:dLbls>
        <c:firstSliceAng val="0"/>
      </c:pieChart>
      <c:spPr>
        <a:solidFill>
          <a:schemeClr val="accent5">
            <a:lumMod val="40000"/>
            <a:lumOff val="60000"/>
          </a:schemeClr>
        </a:solidFill>
        <a:ln w="19050" cap="flat" cmpd="sng" algn="ctr">
          <a:solidFill>
            <a:schemeClr val="lt1"/>
          </a:solidFill>
          <a:prstDash val="solid"/>
          <a:miter lim="800000"/>
        </a:ln>
        <a:effectLst/>
      </c:spPr>
    </c:plotArea>
    <c:legend>
      <c:legendPos val="r"/>
      <c:legendEntry>
        <c:idx val="0"/>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Entry>
      <c:layout>
        <c:manualLayout>
          <c:xMode val="edge"/>
          <c:yMode val="edge"/>
          <c:x val="0.66808179703270854"/>
          <c:y val="8.8467355643044671E-2"/>
          <c:w val="0.31718694338196346"/>
          <c:h val="0.91153264435695502"/>
        </c:manualLayout>
      </c:layout>
      <c:spPr>
        <a:solidFill>
          <a:schemeClr val="bg1"/>
        </a:solidFill>
        <a:ln>
          <a:noFill/>
        </a:ln>
        <a:effectLst/>
      </c:spPr>
      <c:txPr>
        <a:bodyPr rot="0" spcFirstLastPara="1"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ltUpDiag">
      <a:fgClr>
        <a:schemeClr val="accent1"/>
      </a:fgClr>
      <a:bgClr>
        <a:schemeClr val="bg1"/>
      </a:bgClr>
    </a:pattFill>
    <a:ln w="9525" cap="flat" cmpd="sng" algn="ctr">
      <a:solidFill>
        <a:schemeClr val="dk1">
          <a:lumMod val="25000"/>
          <a:lumOff val="7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sz="2400" b="1" dirty="0">
                <a:solidFill>
                  <a:schemeClr val="tx1">
                    <a:lumMod val="95000"/>
                    <a:lumOff val="5000"/>
                  </a:schemeClr>
                </a:solidFill>
              </a:rPr>
              <a:t>COUNT OF EMPLOYEES</a:t>
            </a:r>
          </a:p>
        </c:rich>
      </c:tx>
      <c:layout>
        <c:manualLayout>
          <c:xMode val="edge"/>
          <c:yMode val="edge"/>
          <c:x val="0.2317285592679294"/>
          <c:y val="1.3513513513513521E-2"/>
        </c:manualLayout>
      </c:layout>
      <c:spPr>
        <a:solidFill>
          <a:schemeClr val="accent6">
            <a:lumMod val="75000"/>
          </a:schemeClr>
        </a:solidFill>
        <a:ln>
          <a:noFill/>
        </a:ln>
        <a:effectLst/>
      </c:spPr>
    </c:title>
    <c:plotArea>
      <c:layout>
        <c:manualLayout>
          <c:layoutTarget val="inner"/>
          <c:xMode val="edge"/>
          <c:yMode val="edge"/>
          <c:x val="2.2522522522522535E-3"/>
          <c:y val="0.16342555153578775"/>
          <c:w val="0.70362186990139763"/>
          <c:h val="0.70362186990139763"/>
        </c:manualLayout>
      </c:layout>
      <c:pieChart>
        <c:varyColors val="1"/>
        <c:ser>
          <c:idx val="0"/>
          <c:order val="0"/>
          <c:tx>
            <c:strRef>
              <c:f>Sheet4!$D$1</c:f>
              <c:strCache>
                <c:ptCount val="1"/>
                <c:pt idx="0">
                  <c:v>COUNT OF EMOLPLOYEES</c:v>
                </c:pt>
              </c:strCache>
            </c:strRef>
          </c:tx>
          <c:dPt>
            <c:idx val="0"/>
            <c:spPr>
              <a:gradFill>
                <a:gsLst>
                  <a:gs pos="100000">
                    <a:schemeClr val="accent1">
                      <a:lumMod val="60000"/>
                      <a:lumOff val="40000"/>
                    </a:schemeClr>
                  </a:gs>
                  <a:gs pos="0">
                    <a:schemeClr val="accent1"/>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1-5342-46B2-8F10-474E2EDA5BFC}"/>
              </c:ext>
            </c:extLst>
          </c:dPt>
          <c:dPt>
            <c:idx val="1"/>
            <c:spPr>
              <a:gradFill>
                <a:gsLst>
                  <a:gs pos="100000">
                    <a:schemeClr val="accent2">
                      <a:lumMod val="60000"/>
                      <a:lumOff val="40000"/>
                    </a:schemeClr>
                  </a:gs>
                  <a:gs pos="0">
                    <a:schemeClr val="accent2"/>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3-5342-46B2-8F10-474E2EDA5BFC}"/>
              </c:ext>
            </c:extLst>
          </c:dPt>
          <c:dPt>
            <c:idx val="2"/>
            <c:spPr>
              <a:gradFill>
                <a:gsLst>
                  <a:gs pos="100000">
                    <a:schemeClr val="accent3">
                      <a:lumMod val="60000"/>
                      <a:lumOff val="40000"/>
                    </a:schemeClr>
                  </a:gs>
                  <a:gs pos="0">
                    <a:schemeClr val="accent3"/>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5-5342-46B2-8F10-474E2EDA5BFC}"/>
              </c:ext>
            </c:extLst>
          </c:dPt>
          <c:dPt>
            <c:idx val="3"/>
            <c:spPr>
              <a:gradFill>
                <a:gsLst>
                  <a:gs pos="100000">
                    <a:schemeClr val="accent4">
                      <a:lumMod val="60000"/>
                      <a:lumOff val="40000"/>
                    </a:schemeClr>
                  </a:gs>
                  <a:gs pos="0">
                    <a:schemeClr val="accent4"/>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7-5342-46B2-8F10-474E2EDA5BFC}"/>
              </c:ext>
            </c:extLst>
          </c:dPt>
          <c:dPt>
            <c:idx val="4"/>
            <c:spPr>
              <a:gradFill>
                <a:gsLst>
                  <a:gs pos="100000">
                    <a:schemeClr val="accent5">
                      <a:lumMod val="60000"/>
                      <a:lumOff val="40000"/>
                    </a:schemeClr>
                  </a:gs>
                  <a:gs pos="0">
                    <a:schemeClr val="accent5"/>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9-5342-46B2-8F10-474E2EDA5BFC}"/>
              </c:ext>
            </c:extLst>
          </c:dPt>
          <c:dPt>
            <c:idx val="5"/>
            <c:spPr>
              <a:gradFill>
                <a:gsLst>
                  <a:gs pos="100000">
                    <a:schemeClr val="accent6">
                      <a:lumMod val="60000"/>
                      <a:lumOff val="40000"/>
                    </a:schemeClr>
                  </a:gs>
                  <a:gs pos="0">
                    <a:schemeClr val="accent6"/>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B-5342-46B2-8F10-474E2EDA5BFC}"/>
              </c:ext>
            </c:extLst>
          </c:dPt>
          <c:dPt>
            <c:idx val="6"/>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D-5342-46B2-8F10-474E2EDA5BFC}"/>
              </c:ext>
            </c:extLst>
          </c:dPt>
          <c:dPt>
            <c:idx val="7"/>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F-5342-46B2-8F10-474E2EDA5BFC}"/>
              </c:ext>
            </c:extLst>
          </c:dPt>
          <c:dPt>
            <c:idx val="8"/>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1-5342-46B2-8F10-474E2EDA5BFC}"/>
              </c:ext>
            </c:extLst>
          </c:dPt>
          <c:dPt>
            <c:idx val="9"/>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3-5342-46B2-8F10-474E2EDA5BFC}"/>
              </c:ext>
            </c:extLst>
          </c:dPt>
          <c:dPt>
            <c:idx val="10"/>
            <c:spPr>
              <a:gradFill>
                <a:gsLst>
                  <a:gs pos="100000">
                    <a:schemeClr val="accent5">
                      <a:lumMod val="60000"/>
                      <a:lumMod val="60000"/>
                      <a:lumOff val="40000"/>
                    </a:schemeClr>
                  </a:gs>
                  <a:gs pos="0">
                    <a:schemeClr val="accent5">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5-5342-46B2-8F10-474E2EDA5BFC}"/>
              </c:ext>
            </c:extLst>
          </c:dPt>
          <c:dPt>
            <c:idx val="11"/>
            <c:spPr>
              <a:gradFill>
                <a:gsLst>
                  <a:gs pos="100000">
                    <a:schemeClr val="accent6">
                      <a:lumMod val="60000"/>
                      <a:lumMod val="60000"/>
                      <a:lumOff val="40000"/>
                    </a:schemeClr>
                  </a:gs>
                  <a:gs pos="0">
                    <a:schemeClr val="accent6">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7-5342-46B2-8F10-474E2EDA5BFC}"/>
              </c:ext>
            </c:extLst>
          </c:dPt>
          <c:dPt>
            <c:idx val="12"/>
            <c:spPr>
              <a:gradFill>
                <a:gsLst>
                  <a:gs pos="100000">
                    <a:schemeClr val="accent1">
                      <a:lumMod val="80000"/>
                      <a:lumOff val="20000"/>
                      <a:lumMod val="60000"/>
                      <a:lumOff val="40000"/>
                    </a:schemeClr>
                  </a:gs>
                  <a:gs pos="0">
                    <a:schemeClr val="accent1">
                      <a:lumMod val="80000"/>
                      <a:lumOff val="2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19-5342-46B2-8F10-474E2EDA5BFC}"/>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75000"/>
                        <a:lumOff val="25000"/>
                      </a:schemeClr>
                    </a:solidFill>
                    <a:latin typeface="+mn-lt"/>
                    <a:ea typeface="+mn-ea"/>
                    <a:cs typeface="+mn-cs"/>
                  </a:defRPr>
                </a:pPr>
                <a:endParaRPr lang="en-US"/>
              </a:p>
            </c:txPr>
            <c:dLblPos val="ctr"/>
            <c:showPercent val="1"/>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Sheet4!$C$2:$C$14</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Sheet4!$D$2:$D$14</c:f>
              <c:numCache>
                <c:formatCode>General</c:formatCode>
                <c:ptCount val="13"/>
                <c:pt idx="0">
                  <c:v>19</c:v>
                </c:pt>
                <c:pt idx="1">
                  <c:v>21</c:v>
                </c:pt>
                <c:pt idx="2">
                  <c:v>13</c:v>
                </c:pt>
                <c:pt idx="3">
                  <c:v>10</c:v>
                </c:pt>
                <c:pt idx="4">
                  <c:v>17</c:v>
                </c:pt>
                <c:pt idx="5">
                  <c:v>10</c:v>
                </c:pt>
                <c:pt idx="6">
                  <c:v>8</c:v>
                </c:pt>
                <c:pt idx="7">
                  <c:v>18</c:v>
                </c:pt>
                <c:pt idx="8">
                  <c:v>15</c:v>
                </c:pt>
                <c:pt idx="9">
                  <c:v>9</c:v>
                </c:pt>
                <c:pt idx="10">
                  <c:v>16</c:v>
                </c:pt>
                <c:pt idx="11">
                  <c:v>16</c:v>
                </c:pt>
                <c:pt idx="12">
                  <c:v>18</c:v>
                </c:pt>
              </c:numCache>
            </c:numRef>
          </c:val>
          <c:extLst xmlns:c16r2="http://schemas.microsoft.com/office/drawing/2015/06/chart">
            <c:ext xmlns:c16="http://schemas.microsoft.com/office/drawing/2014/chart" uri="{C3380CC4-5D6E-409C-BE32-E72D297353CC}">
              <c16:uniqueId val="{0000001A-5342-46B2-8F10-474E2EDA5BFC}"/>
            </c:ext>
          </c:extLst>
        </c:ser>
        <c:dLbls>
          <c:showPercent val="1"/>
        </c:dLbls>
        <c:firstSliceAng val="0"/>
      </c:pie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6"/>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7"/>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8"/>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9"/>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egendEntry>
        <c:idx val="10"/>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Entry>
      <c:layout>
        <c:manualLayout>
          <c:xMode val="edge"/>
          <c:yMode val="edge"/>
          <c:x val="0.70586334208223955"/>
          <c:y val="0.17078412073490817"/>
          <c:w val="0.28302554680664926"/>
          <c:h val="0.82921596793644037"/>
        </c:manualLayout>
      </c:layout>
      <c:spPr>
        <a:solidFill>
          <a:schemeClr val="lt1">
            <a:alpha val="50000"/>
          </a:schemeClr>
        </a:solid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3:07:13.834"/>
    </inkml:context>
    <inkml:brush xml:id="br0">
      <inkml:brushProperty name="width" value="0.035" units="cm"/>
      <inkml:brushProperty name="height" value="0.03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3:07:41.424"/>
    </inkml:context>
    <inkml:brush xml:id="br0">
      <inkml:brushProperty name="width" value="0.035" units="cm"/>
      <inkml:brushProperty name="height" value="0.035" units="cm"/>
    </inkml:brush>
  </inkml:definitions>
  <inkml:trace contextRef="#ctx0" brushRef="#br0">432 2146 24575,'-90'0'0,"-104"-1"0,179 0 0,1 0 0,-1 0 0,0-2 0,0 1 0,-27-11 0,40 13 0,0-1 0,1 1 0,-1-1 0,0 0 0,1 1 0,-1-1 0,1 0 0,-1 0 0,1 0 0,0 0 0,-1-1 0,1 1 0,0 0 0,0 0 0,0-1 0,0 1 0,0-1 0,0 1 0,0-1 0,0 1 0,0-1 0,1 0 0,-1 1 0,1-1 0,-1 0 0,1 1 0,0-1 0,0 0 0,0 0 0,0 1 0,0-1 0,0 0 0,0 0 0,0 1 0,1-3 0,1-2 0,1 1 0,0-1 0,0 0 0,0 1 0,1 0 0,0 0 0,0 0 0,0 1 0,8-8 0,10-8 0,1 2 0,41-26 0,66-30 0,-118 67 0,213-109-517,72-24-1554,75-20 758,69-9-1865,523-139 2314,22 58 933,-578 157-448,-50 7-1140,-54 6 990,152-70-335,-321 95 1608,159-91 0,-199 92-267,-22 9 532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5T03:11:27.126"/>
    </inkml:context>
    <inkml:brush xml:id="br0">
      <inkml:brushProperty name="width" value="0.035" units="cm"/>
      <inkml:brushProperty name="height" value="0.035" units="cm"/>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5T03:11:28.245"/>
    </inkml:context>
    <inkml:brush xml:id="br0">
      <inkml:brushProperty name="width" value="0.035" units="cm"/>
      <inkml:brushProperty name="height" value="0.035" units="cm"/>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5T03:11:29.228"/>
    </inkml:context>
    <inkml:brush xml:id="br0">
      <inkml:brushProperty name="width" value="0.035" units="cm"/>
      <inkml:brushProperty name="height" value="0.035" units="cm"/>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3:11:56.462"/>
    </inkml:context>
    <inkml:brush xml:id="br0">
      <inkml:brushProperty name="width" value="0.035" units="cm"/>
      <inkml:brushProperty name="height" value="0.03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3:11:57.554"/>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4</a:t>
            </a:fld>
            <a:endParaRPr lang="en-IN"/>
          </a:p>
        </p:txBody>
      </p:sp>
    </p:spTree>
    <p:extLst>
      <p:ext uri="{BB962C8B-B14F-4D97-AF65-F5344CB8AC3E}">
        <p14:creationId xmlns="" xmlns:p14="http://schemas.microsoft.com/office/powerpoint/2010/main" val="276712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7</a:t>
            </a:fld>
            <a:endParaRPr lang="en-IN"/>
          </a:p>
        </p:txBody>
      </p:sp>
    </p:spTree>
    <p:extLst>
      <p:ext uri="{BB962C8B-B14F-4D97-AF65-F5344CB8AC3E}">
        <p14:creationId xmlns="" xmlns:p14="http://schemas.microsoft.com/office/powerpoint/2010/main" val="278368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11</a:t>
            </a:fld>
            <a:endParaRPr lang="en-IN"/>
          </a:p>
        </p:txBody>
      </p:sp>
    </p:spTree>
    <p:extLst>
      <p:ext uri="{BB962C8B-B14F-4D97-AF65-F5344CB8AC3E}">
        <p14:creationId xmlns="" xmlns:p14="http://schemas.microsoft.com/office/powerpoint/2010/main" val="5672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12</a:t>
            </a:fld>
            <a:endParaRPr lang="en-IN"/>
          </a:p>
        </p:txBody>
      </p:sp>
    </p:spTree>
    <p:extLst>
      <p:ext uri="{BB962C8B-B14F-4D97-AF65-F5344CB8AC3E}">
        <p14:creationId xmlns="" xmlns:p14="http://schemas.microsoft.com/office/powerpoint/2010/main" val="16341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3393622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77444957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86981038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33240529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8032479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6315120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09961265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05757276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 xmlns:p14="http://schemas.microsoft.com/office/powerpoint/2010/main" val="35903430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313129642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4534843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9474509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157943135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415154452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64165850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38884273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10156885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 xmlns:p14="http://schemas.microsoft.com/office/powerpoint/2010/main" val="226062056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customXml" Target="../ink/ink7.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11.png"/><Relationship Id="rId9"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libreshot.com/lotus-flower/"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C9E903E-B6CE-EF2E-0E72-11AFF8715BD2}"/>
              </a:ext>
            </a:extLst>
          </p:cNvPr>
          <p:cNvSpPr>
            <a:spLocks noGrp="1"/>
          </p:cNvSpPr>
          <p:nvPr>
            <p:ph type="ctrTitle"/>
          </p:nvPr>
        </p:nvSpPr>
        <p:spPr>
          <a:xfrm>
            <a:off x="381000" y="206542"/>
            <a:ext cx="5872225" cy="1107996"/>
          </a:xfrm>
          <a:solidFill>
            <a:schemeClr val="accent2"/>
          </a:solidFill>
        </p:spPr>
        <p:txBody>
          <a:bodyPr/>
          <a:lstStyle/>
          <a:p>
            <a:r>
              <a:rPr lang="en-IN" sz="36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EMPLOYEE SALARY ANALYSIS USING EXCEL</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381000" y="1725956"/>
            <a:ext cx="10828272" cy="4339650"/>
          </a:xfrm>
          <a:prstGeom prst="rect">
            <a:avLst/>
          </a:prstGeom>
          <a:noFill/>
        </p:spPr>
        <p:txBody>
          <a:bodyPr wrap="square" rtlCol="0">
            <a:spAutoFit/>
          </a:bodyPr>
          <a:lstStyle/>
          <a:p>
            <a:r>
              <a:rPr lang="en-US" sz="2800" b="1" dirty="0"/>
              <a:t>STUDENT NAME: RAJESHWARI G</a:t>
            </a:r>
          </a:p>
          <a:p>
            <a:endParaRPr lang="en-US" sz="2800" b="1" dirty="0"/>
          </a:p>
          <a:p>
            <a:r>
              <a:rPr lang="en-US" sz="2800" b="1" dirty="0"/>
              <a:t>REGISTER NO: </a:t>
            </a:r>
            <a:r>
              <a:rPr lang="en-IN" sz="2800" b="1" dirty="0" smtClean="0"/>
              <a:t>42458CD12E193FB9003415E0FB80BDBA</a:t>
            </a:r>
            <a:endParaRPr lang="en-IN" sz="2800" b="1" dirty="0" smtClean="0"/>
          </a:p>
          <a:p>
            <a:endParaRPr lang="en-IN" sz="2800" b="1" dirty="0" smtClean="0"/>
          </a:p>
          <a:p>
            <a:r>
              <a:rPr lang="en-IN" sz="2800" b="1" smtClean="0"/>
              <a:t>COLLEGE REGISTER NO: 312208749</a:t>
            </a:r>
            <a:endParaRPr lang="en-IN" sz="2800" b="1" dirty="0"/>
          </a:p>
          <a:p>
            <a:endParaRPr lang="en-US" sz="2800" b="1" dirty="0"/>
          </a:p>
          <a:p>
            <a:r>
              <a:rPr lang="en-US" sz="2800" b="1" dirty="0"/>
              <a:t>DEPARTMENT: III B.COM (GENERAL),E2</a:t>
            </a:r>
          </a:p>
          <a:p>
            <a:endParaRPr lang="en-US" sz="2800" b="1" dirty="0"/>
          </a:p>
          <a:p>
            <a:r>
              <a:rPr lang="en-US" sz="2800" b="1" dirty="0"/>
              <a:t>COLLEGE: MEENAKSHI COLLEGE FOR WOMEN</a:t>
            </a:r>
          </a:p>
          <a:p>
            <a:r>
              <a:rPr lang="en-US" sz="2400" dirty="0"/>
              <a:t>           </a:t>
            </a:r>
            <a:endParaRPr lang="en-IN" sz="2400" dirty="0"/>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4" name="TextBox 3">
            <a:extLst>
              <a:ext uri="{FF2B5EF4-FFF2-40B4-BE49-F238E27FC236}">
                <a16:creationId xmlns="" xmlns:a16="http://schemas.microsoft.com/office/drawing/2014/main" id="{DA569758-4396-9D15-0833-7ED939345206}"/>
              </a:ext>
            </a:extLst>
          </p:cNvPr>
          <p:cNvSpPr txBox="1"/>
          <p:nvPr/>
        </p:nvSpPr>
        <p:spPr>
          <a:xfrm>
            <a:off x="28575" y="0"/>
            <a:ext cx="3352800" cy="707886"/>
          </a:xfrm>
          <a:prstGeom prst="rect">
            <a:avLst/>
          </a:prstGeom>
          <a:solidFill>
            <a:schemeClr val="tx2">
              <a:lumMod val="60000"/>
              <a:lumOff val="40000"/>
            </a:schemeClr>
          </a:solidFill>
        </p:spPr>
        <p:txBody>
          <a:bodyPr wrap="square" rtlCol="0">
            <a:sp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MODELLING :</a:t>
            </a:r>
          </a:p>
        </p:txBody>
      </p:sp>
      <mc:AlternateContent xmlns:mc="http://schemas.openxmlformats.org/markup-compatibility/2006">
        <mc:Choice xmlns="" xmlns:p14="http://schemas.microsoft.com/office/powerpoint/2010/main" Requires="p14">
          <p:contentPart p14:bwMode="auto" r:id="rId3">
            <p14:nvContentPartPr>
              <p14:cNvPr id="13" name="Ink 12">
                <a:extLst>
                  <a:ext uri="{FF2B5EF4-FFF2-40B4-BE49-F238E27FC236}">
                    <a16:creationId xmlns:a16="http://schemas.microsoft.com/office/drawing/2014/main" id="{C0047CE6-A0B3-5083-AF16-5D087CE8C3E2}"/>
                  </a:ext>
                </a:extLst>
              </p14:cNvPr>
              <p14:cNvContentPartPr/>
              <p14:nvPr/>
            </p14:nvContentPartPr>
            <p14:xfrm>
              <a:off x="1943100" y="2171760"/>
              <a:ext cx="360" cy="360"/>
            </p14:xfrm>
          </p:contentPart>
        </mc:Choice>
        <mc:Fallback>
          <p:pic>
            <p:nvPicPr>
              <p:cNvPr id="13" name="Ink 12">
                <a:extLst>
                  <a:ext uri="{FF2B5EF4-FFF2-40B4-BE49-F238E27FC236}">
                    <a16:creationId xmlns:p14="http://schemas.microsoft.com/office/powerpoint/2010/main" xmlns="" xmlns:a16="http://schemas.microsoft.com/office/drawing/2014/main" id="{C0047CE6-A0B3-5083-AF16-5D087CE8C3E2}"/>
                  </a:ext>
                </a:extLst>
              </p:cNvPr>
              <p:cNvPicPr/>
              <p:nvPr/>
            </p:nvPicPr>
            <p:blipFill>
              <a:blip r:embed="rId4"/>
              <a:stretch>
                <a:fillRect/>
              </a:stretch>
            </p:blipFill>
            <p:spPr>
              <a:xfrm>
                <a:off x="1936980" y="2165640"/>
                <a:ext cx="12600" cy="1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18" name="Ink 17">
                <a:extLst>
                  <a:ext uri="{FF2B5EF4-FFF2-40B4-BE49-F238E27FC236}">
                    <a16:creationId xmlns:a16="http://schemas.microsoft.com/office/drawing/2014/main" id="{0BB90622-AA52-1F89-C3BF-1142ABBE7B25}"/>
                  </a:ext>
                </a:extLst>
              </p14:cNvPr>
              <p14:cNvContentPartPr/>
              <p14:nvPr/>
            </p14:nvContentPartPr>
            <p14:xfrm>
              <a:off x="12760740" y="4587000"/>
              <a:ext cx="2053080" cy="772920"/>
            </p14:xfrm>
          </p:contentPart>
        </mc:Choice>
        <mc:Fallback>
          <p:pic>
            <p:nvPicPr>
              <p:cNvPr id="18" name="Ink 17">
                <a:extLst>
                  <a:ext uri="{FF2B5EF4-FFF2-40B4-BE49-F238E27FC236}">
                    <a16:creationId xmlns:p14="http://schemas.microsoft.com/office/powerpoint/2010/main" xmlns="" xmlns:a16="http://schemas.microsoft.com/office/drawing/2014/main" id="{0BB90622-AA52-1F89-C3BF-1142ABBE7B25}"/>
                  </a:ext>
                </a:extLst>
              </p:cNvPr>
              <p:cNvPicPr/>
              <p:nvPr/>
            </p:nvPicPr>
            <p:blipFill>
              <a:blip r:embed="rId6"/>
              <a:stretch>
                <a:fillRect/>
              </a:stretch>
            </p:blipFill>
            <p:spPr>
              <a:xfrm>
                <a:off x="12754620" y="4580880"/>
                <a:ext cx="2065320" cy="7851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20" name="Ink 19">
                <a:extLst>
                  <a:ext uri="{FF2B5EF4-FFF2-40B4-BE49-F238E27FC236}">
                    <a16:creationId xmlns:a16="http://schemas.microsoft.com/office/drawing/2014/main" id="{585F3DBD-E7F6-5391-4DC6-02BA38D1B05B}"/>
                  </a:ext>
                </a:extLst>
              </p14:cNvPr>
              <p14:cNvContentPartPr/>
              <p14:nvPr/>
            </p14:nvContentPartPr>
            <p14:xfrm>
              <a:off x="3720780" y="2158800"/>
              <a:ext cx="360" cy="360"/>
            </p14:xfrm>
          </p:contentPart>
        </mc:Choice>
        <mc:Fallback>
          <p:pic>
            <p:nvPicPr>
              <p:cNvPr id="20" name="Ink 19">
                <a:extLst>
                  <a:ext uri="{FF2B5EF4-FFF2-40B4-BE49-F238E27FC236}">
                    <a16:creationId xmlns:p14="http://schemas.microsoft.com/office/powerpoint/2010/main" xmlns="" xmlns:a16="http://schemas.microsoft.com/office/drawing/2014/main" id="{585F3DBD-E7F6-5391-4DC6-02BA38D1B05B}"/>
                  </a:ext>
                </a:extLst>
              </p:cNvPr>
              <p:cNvPicPr/>
              <p:nvPr/>
            </p:nvPicPr>
            <p:blipFill>
              <a:blip r:embed="rId4"/>
              <a:stretch>
                <a:fillRect/>
              </a:stretch>
            </p:blipFill>
            <p:spPr>
              <a:xfrm>
                <a:off x="3714660" y="2152680"/>
                <a:ext cx="12600" cy="1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21" name="Ink 20">
                <a:extLst>
                  <a:ext uri="{FF2B5EF4-FFF2-40B4-BE49-F238E27FC236}">
                    <a16:creationId xmlns:a16="http://schemas.microsoft.com/office/drawing/2014/main" id="{CE6A6CB9-B858-E5C7-C32A-D502F3F7E9C5}"/>
                  </a:ext>
                </a:extLst>
              </p14:cNvPr>
              <p14:cNvContentPartPr/>
              <p14:nvPr/>
            </p14:nvContentPartPr>
            <p14:xfrm>
              <a:off x="3225420" y="1257360"/>
              <a:ext cx="360" cy="360"/>
            </p14:xfrm>
          </p:contentPart>
        </mc:Choice>
        <mc:Fallback>
          <p:pic>
            <p:nvPicPr>
              <p:cNvPr id="21" name="Ink 20">
                <a:extLst>
                  <a:ext uri="{FF2B5EF4-FFF2-40B4-BE49-F238E27FC236}">
                    <a16:creationId xmlns:p14="http://schemas.microsoft.com/office/powerpoint/2010/main" xmlns="" xmlns:a16="http://schemas.microsoft.com/office/drawing/2014/main" id="{CE6A6CB9-B858-E5C7-C32A-D502F3F7E9C5}"/>
                  </a:ext>
                </a:extLst>
              </p:cNvPr>
              <p:cNvPicPr/>
              <p:nvPr/>
            </p:nvPicPr>
            <p:blipFill>
              <a:blip r:embed="rId4"/>
              <a:stretch>
                <a:fillRect/>
              </a:stretch>
            </p:blipFill>
            <p:spPr>
              <a:xfrm>
                <a:off x="3219300" y="1251240"/>
                <a:ext cx="12600" cy="1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22" name="Ink 21">
                <a:extLst>
                  <a:ext uri="{FF2B5EF4-FFF2-40B4-BE49-F238E27FC236}">
                    <a16:creationId xmlns:a16="http://schemas.microsoft.com/office/drawing/2014/main" id="{72BAEBEC-57FE-A79A-CB40-A86DE0F2D656}"/>
                  </a:ext>
                </a:extLst>
              </p14:cNvPr>
              <p14:cNvContentPartPr/>
              <p14:nvPr/>
            </p14:nvContentPartPr>
            <p14:xfrm>
              <a:off x="3403260" y="1206240"/>
              <a:ext cx="360" cy="360"/>
            </p14:xfrm>
          </p:contentPart>
        </mc:Choice>
        <mc:Fallback>
          <p:pic>
            <p:nvPicPr>
              <p:cNvPr id="22" name="Ink 21">
                <a:extLst>
                  <a:ext uri="{FF2B5EF4-FFF2-40B4-BE49-F238E27FC236}">
                    <a16:creationId xmlns:p14="http://schemas.microsoft.com/office/powerpoint/2010/main" xmlns="" xmlns:a16="http://schemas.microsoft.com/office/drawing/2014/main" id="{72BAEBEC-57FE-A79A-CB40-A86DE0F2D656}"/>
                  </a:ext>
                </a:extLst>
              </p:cNvPr>
              <p:cNvPicPr/>
              <p:nvPr/>
            </p:nvPicPr>
            <p:blipFill>
              <a:blip r:embed="rId4"/>
              <a:stretch>
                <a:fillRect/>
              </a:stretch>
            </p:blipFill>
            <p:spPr>
              <a:xfrm>
                <a:off x="3397140" y="1200120"/>
                <a:ext cx="12600" cy="1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23" name="Ink 22">
                <a:extLst>
                  <a:ext uri="{FF2B5EF4-FFF2-40B4-BE49-F238E27FC236}">
                    <a16:creationId xmlns:a16="http://schemas.microsoft.com/office/drawing/2014/main" id="{8DA33290-4591-55EE-86DE-E10ACD6061ED}"/>
                  </a:ext>
                </a:extLst>
              </p14:cNvPr>
              <p14:cNvContentPartPr/>
              <p14:nvPr/>
            </p14:nvContentPartPr>
            <p14:xfrm>
              <a:off x="3797100" y="1942800"/>
              <a:ext cx="360" cy="360"/>
            </p14:xfrm>
          </p:contentPart>
        </mc:Choice>
        <mc:Fallback>
          <p:pic>
            <p:nvPicPr>
              <p:cNvPr id="23" name="Ink 22">
                <a:extLst>
                  <a:ext uri="{FF2B5EF4-FFF2-40B4-BE49-F238E27FC236}">
                    <a16:creationId xmlns:p14="http://schemas.microsoft.com/office/powerpoint/2010/main" xmlns="" xmlns:a16="http://schemas.microsoft.com/office/drawing/2014/main" id="{8DA33290-4591-55EE-86DE-E10ACD6061ED}"/>
                  </a:ext>
                </a:extLst>
              </p:cNvPr>
              <p:cNvPicPr/>
              <p:nvPr/>
            </p:nvPicPr>
            <p:blipFill>
              <a:blip r:embed="rId4"/>
              <a:stretch>
                <a:fillRect/>
              </a:stretch>
            </p:blipFill>
            <p:spPr>
              <a:xfrm>
                <a:off x="3790980" y="1936680"/>
                <a:ext cx="12600" cy="1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24" name="Ink 23">
                <a:extLst>
                  <a:ext uri="{FF2B5EF4-FFF2-40B4-BE49-F238E27FC236}">
                    <a16:creationId xmlns:a16="http://schemas.microsoft.com/office/drawing/2014/main" id="{8B4F55F3-5C8F-664B-CAC4-6B7C70007DC1}"/>
                  </a:ext>
                </a:extLst>
              </p14:cNvPr>
              <p14:cNvContentPartPr/>
              <p14:nvPr/>
            </p14:nvContentPartPr>
            <p14:xfrm>
              <a:off x="3797100" y="1701600"/>
              <a:ext cx="360" cy="360"/>
            </p14:xfrm>
          </p:contentPart>
        </mc:Choice>
        <mc:Fallback>
          <p:pic>
            <p:nvPicPr>
              <p:cNvPr id="24" name="Ink 23">
                <a:extLst>
                  <a:ext uri="{FF2B5EF4-FFF2-40B4-BE49-F238E27FC236}">
                    <a16:creationId xmlns:p14="http://schemas.microsoft.com/office/powerpoint/2010/main" xmlns="" xmlns:a16="http://schemas.microsoft.com/office/drawing/2014/main" id="{8B4F55F3-5C8F-664B-CAC4-6B7C70007DC1}"/>
                  </a:ext>
                </a:extLst>
              </p:cNvPr>
              <p:cNvPicPr/>
              <p:nvPr/>
            </p:nvPicPr>
            <p:blipFill>
              <a:blip r:embed="rId4"/>
              <a:stretch>
                <a:fillRect/>
              </a:stretch>
            </p:blipFill>
            <p:spPr>
              <a:xfrm>
                <a:off x="3790980" y="1695480"/>
                <a:ext cx="12600" cy="12600"/>
              </a:xfrm>
              <a:prstGeom prst="rect">
                <a:avLst/>
              </a:prstGeom>
            </p:spPr>
          </p:pic>
        </mc:Fallback>
      </mc:AlternateContent>
      <p:pic>
        <p:nvPicPr>
          <p:cNvPr id="10" name="Picture 9">
            <a:extLst>
              <a:ext uri="{FF2B5EF4-FFF2-40B4-BE49-F238E27FC236}">
                <a16:creationId xmlns="" xmlns:a16="http://schemas.microsoft.com/office/drawing/2014/main" id="{EAE18D9D-A40D-C73A-0F47-08138F63EB27}"/>
              </a:ext>
            </a:extLst>
          </p:cNvPr>
          <p:cNvPicPr>
            <a:picLocks noChangeAspect="1"/>
          </p:cNvPicPr>
          <p:nvPr/>
        </p:nvPicPr>
        <p:blipFill rotWithShape="1">
          <a:blip r:embed="rId12"/>
          <a:srcRect l="-1" t="1609" r="1945"/>
          <a:stretch/>
        </p:blipFill>
        <p:spPr>
          <a:xfrm>
            <a:off x="1295400" y="1578917"/>
            <a:ext cx="8229600" cy="5226149"/>
          </a:xfrm>
          <a:prstGeom prst="rect">
            <a:avLst/>
          </a:prstGeom>
          <a:solidFill>
            <a:srgbClr val="FFFFFF">
              <a:shade val="85000"/>
            </a:srgbClr>
          </a:solidFill>
          <a:ln w="88900" cap="sq">
            <a:solidFill>
              <a:schemeClr val="tx2">
                <a:lumMod val="40000"/>
                <a:lumOff val="6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 xmlns:a16="http://schemas.microsoft.com/office/drawing/2014/main" id="{52D4B7FD-203D-F2BF-DCFF-16BFBD350FB2}"/>
              </a:ext>
            </a:extLst>
          </p:cNvPr>
          <p:cNvSpPr txBox="1"/>
          <p:nvPr/>
        </p:nvSpPr>
        <p:spPr>
          <a:xfrm>
            <a:off x="609960" y="833923"/>
            <a:ext cx="9903840" cy="707886"/>
          </a:xfrm>
          <a:prstGeom prst="rect">
            <a:avLst/>
          </a:prstGeom>
          <a:noFill/>
        </p:spPr>
        <p:txBody>
          <a:bodyPr wrap="square" rtlCol="0">
            <a:spAutoFit/>
          </a:bodyPr>
          <a:lstStyle/>
          <a:p>
            <a:r>
              <a:rPr lang="en-IN" sz="2000" b="1" dirty="0"/>
              <a:t>       BELOW MODEL REPRESENTS THE DATA OF EMPLOYEE SALARY AND HEAD COUNT DATA UNDER THE HEAD OF DEPARTMENT ALONG WITH THREE CATEGORIES.</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1"/>
            <a:ext cx="2133600" cy="567463"/>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3335" rIns="0" bIns="0" rtlCol="0">
            <a:spAutoFit/>
          </a:bodyPr>
          <a:lstStyle/>
          <a:p>
            <a:pPr marL="12700">
              <a:lnSpc>
                <a:spcPct val="100000"/>
              </a:lnSpc>
              <a:spcBef>
                <a:spcPts val="105"/>
              </a:spcBef>
            </a:pPr>
            <a:r>
              <a:rPr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RESULTS</a:t>
            </a: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Table 7">
            <a:extLst>
              <a:ext uri="{FF2B5EF4-FFF2-40B4-BE49-F238E27FC236}">
                <a16:creationId xmlns="" xmlns:a16="http://schemas.microsoft.com/office/drawing/2014/main" id="{03B6E849-F0AC-4E72-8D57-DDE04519C5C1}"/>
              </a:ext>
            </a:extLst>
          </p:cNvPr>
          <p:cNvGraphicFramePr>
            <a:graphicFrameLocks noGrp="1"/>
          </p:cNvGraphicFramePr>
          <p:nvPr>
            <p:extLst>
              <p:ext uri="{D42A27DB-BD31-4B8C-83A1-F6EECF244321}">
                <p14:modId xmlns="" xmlns:p14="http://schemas.microsoft.com/office/powerpoint/2010/main" val="203287453"/>
              </p:ext>
            </p:extLst>
          </p:nvPr>
        </p:nvGraphicFramePr>
        <p:xfrm>
          <a:off x="38100" y="1997857"/>
          <a:ext cx="10632498" cy="4667250"/>
        </p:xfrm>
        <a:graphic>
          <a:graphicData uri="http://schemas.openxmlformats.org/drawingml/2006/table">
            <a:tbl>
              <a:tblPr firstRow="1" bandRow="1" bandCol="1">
                <a:tableStyleId>{93296810-A885-4BE3-A3E7-6D5BEEA58F35}</a:tableStyleId>
              </a:tblPr>
              <a:tblGrid>
                <a:gridCol w="3545904">
                  <a:extLst>
                    <a:ext uri="{9D8B030D-6E8A-4147-A177-3AD203B41FA5}">
                      <a16:colId xmlns="" xmlns:a16="http://schemas.microsoft.com/office/drawing/2014/main" val="49703850"/>
                    </a:ext>
                  </a:extLst>
                </a:gridCol>
                <a:gridCol w="3543297">
                  <a:extLst>
                    <a:ext uri="{9D8B030D-6E8A-4147-A177-3AD203B41FA5}">
                      <a16:colId xmlns="" xmlns:a16="http://schemas.microsoft.com/office/drawing/2014/main" val="3167972357"/>
                    </a:ext>
                  </a:extLst>
                </a:gridCol>
                <a:gridCol w="3543297">
                  <a:extLst>
                    <a:ext uri="{9D8B030D-6E8A-4147-A177-3AD203B41FA5}">
                      <a16:colId xmlns="" xmlns:a16="http://schemas.microsoft.com/office/drawing/2014/main" val="1072332598"/>
                    </a:ext>
                  </a:extLst>
                </a:gridCol>
              </a:tblGrid>
              <a:tr h="0">
                <a:tc>
                  <a:txBody>
                    <a:bodyPr/>
                    <a:lstStyle/>
                    <a:p>
                      <a:pPr algn="ctr" fontAlgn="b"/>
                      <a:r>
                        <a:rPr lang="en-IN" sz="2000" b="1" u="none" strike="noStrike" dirty="0">
                          <a:effectLst/>
                        </a:rPr>
                        <a:t>DEPARTMENTS</a:t>
                      </a:r>
                      <a:endParaRPr lang="en-IN" sz="2000" b="1" i="0" u="none" strike="noStrike" dirty="0">
                        <a:solidFill>
                          <a:srgbClr val="000000"/>
                        </a:solidFill>
                        <a:effectLst/>
                        <a:latin typeface="Trebuchet MS" panose="020B0603020202020204" pitchFamily="34" charset="0"/>
                      </a:endParaRPr>
                    </a:p>
                  </a:txBody>
                  <a:tcPr marL="6350" marR="6350" marT="6350" marB="0" anchor="b"/>
                </a:tc>
                <a:tc>
                  <a:txBody>
                    <a:bodyPr/>
                    <a:lstStyle/>
                    <a:p>
                      <a:pPr algn="ctr" fontAlgn="b"/>
                      <a:r>
                        <a:rPr lang="en-IN" sz="2000" b="1" u="none" strike="noStrike" dirty="0">
                          <a:effectLst/>
                        </a:rPr>
                        <a:t>Count of Employees</a:t>
                      </a:r>
                      <a:endParaRPr lang="en-IN" sz="2000" b="1" i="0" u="none" strike="noStrike" dirty="0">
                        <a:solidFill>
                          <a:srgbClr val="000000"/>
                        </a:solidFill>
                        <a:effectLst/>
                        <a:latin typeface="Trebuchet MS" panose="020B0603020202020204" pitchFamily="34" charset="0"/>
                      </a:endParaRPr>
                    </a:p>
                  </a:txBody>
                  <a:tcPr marL="6350" marR="6350" marT="6350" marB="0" anchor="b"/>
                </a:tc>
                <a:tc>
                  <a:txBody>
                    <a:bodyPr/>
                    <a:lstStyle/>
                    <a:p>
                      <a:pPr algn="ctr" fontAlgn="b"/>
                      <a:r>
                        <a:rPr lang="en-IN" sz="2000" b="1" u="none" strike="noStrike" dirty="0">
                          <a:effectLst/>
                        </a:rPr>
                        <a:t>Sum of Salary</a:t>
                      </a:r>
                      <a:endParaRPr lang="en-IN" sz="2000" b="1" i="0" u="none" strike="noStrike" dirty="0">
                        <a:solidFill>
                          <a:srgbClr val="000000"/>
                        </a:solidFill>
                        <a:effectLst/>
                        <a:latin typeface="Trebuchet MS" panose="020B0603020202020204" pitchFamily="34" charset="0"/>
                      </a:endParaRPr>
                    </a:p>
                  </a:txBody>
                  <a:tcPr marL="6350" marR="6350" marT="6350" marB="0" anchor="b"/>
                </a:tc>
                <a:extLst>
                  <a:ext uri="{0D108BD9-81ED-4DB2-BD59-A6C34878D82A}">
                    <a16:rowId xmlns="" xmlns:a16="http://schemas.microsoft.com/office/drawing/2014/main" val="1467446366"/>
                  </a:ext>
                </a:extLst>
              </a:tr>
              <a:tr h="0">
                <a:tc>
                  <a:txBody>
                    <a:bodyPr/>
                    <a:lstStyle/>
                    <a:p>
                      <a:pPr algn="ctr" fontAlgn="b"/>
                      <a:r>
                        <a:rPr lang="en-IN" sz="2000" b="1" u="none" strike="noStrike" dirty="0">
                          <a:effectLst/>
                        </a:rPr>
                        <a:t>Accounting</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1268946.18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96203809"/>
                  </a:ext>
                </a:extLst>
              </a:tr>
              <a:tr h="0">
                <a:tc>
                  <a:txBody>
                    <a:bodyPr/>
                    <a:lstStyle/>
                    <a:p>
                      <a:pPr algn="ctr" fontAlgn="b"/>
                      <a:r>
                        <a:rPr lang="en-IN" sz="2000" b="1" u="none" strike="noStrike" dirty="0">
                          <a:effectLst/>
                        </a:rPr>
                        <a:t>Business Development</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21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1599611.9</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534161175"/>
                  </a:ext>
                </a:extLst>
              </a:tr>
              <a:tr h="0">
                <a:tc>
                  <a:txBody>
                    <a:bodyPr/>
                    <a:lstStyle/>
                    <a:p>
                      <a:pPr algn="ctr" fontAlgn="b"/>
                      <a:r>
                        <a:rPr lang="en-IN" sz="2000" b="1" u="none" strike="noStrike" dirty="0">
                          <a:effectLst/>
                        </a:rPr>
                        <a:t>Engineering</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1000392.22</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101736362"/>
                  </a:ext>
                </a:extLst>
              </a:tr>
              <a:tr h="0">
                <a:tc>
                  <a:txBody>
                    <a:bodyPr/>
                    <a:lstStyle/>
                    <a:p>
                      <a:pPr algn="ctr" fontAlgn="b"/>
                      <a:r>
                        <a:rPr lang="en-IN" sz="2000" b="1" u="none" strike="noStrike" dirty="0">
                          <a:effectLst/>
                        </a:rPr>
                        <a:t>Human Resources</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u="none" strike="noStrike" dirty="0">
                          <a:effectLst/>
                        </a:rPr>
                        <a:t>10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u="none" strike="noStrike" dirty="0">
                          <a:effectLst/>
                        </a:rPr>
                        <a:t>734324.39</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538306891"/>
                  </a:ext>
                </a:extLst>
              </a:tr>
              <a:tr h="0">
                <a:tc>
                  <a:txBody>
                    <a:bodyPr/>
                    <a:lstStyle/>
                    <a:p>
                      <a:pPr algn="ctr" fontAlgn="b"/>
                      <a:r>
                        <a:rPr lang="en-IN" sz="2000" b="1" u="none" strike="noStrike" dirty="0">
                          <a:effectLst/>
                        </a:rPr>
                        <a:t>Legal</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17</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1017767.51</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949036098"/>
                  </a:ext>
                </a:extLst>
              </a:tr>
              <a:tr h="0">
                <a:tc>
                  <a:txBody>
                    <a:bodyPr/>
                    <a:lstStyle/>
                    <a:p>
                      <a:pPr algn="ctr" fontAlgn="b"/>
                      <a:r>
                        <a:rPr lang="en-IN" sz="2000" b="1" u="none" strike="noStrike" dirty="0">
                          <a:effectLst/>
                        </a:rPr>
                        <a:t>Marketing</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651854.18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714975139"/>
                  </a:ext>
                </a:extLst>
              </a:tr>
              <a:tr h="0">
                <a:tc>
                  <a:txBody>
                    <a:bodyPr/>
                    <a:lstStyle/>
                    <a:p>
                      <a:pPr algn="ctr" fontAlgn="b"/>
                      <a:r>
                        <a:rPr lang="en-IN" sz="2000" b="1" u="none" strike="noStrike" dirty="0">
                          <a:effectLst/>
                        </a:rPr>
                        <a:t>NULL</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600130.73</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908637813"/>
                  </a:ext>
                </a:extLst>
              </a:tr>
              <a:tr h="0">
                <a:tc>
                  <a:txBody>
                    <a:bodyPr/>
                    <a:lstStyle/>
                    <a:p>
                      <a:pPr algn="ctr" fontAlgn="b"/>
                      <a:r>
                        <a:rPr lang="en-IN" sz="2000" b="1" u="none" strike="noStrike" dirty="0">
                          <a:effectLst/>
                        </a:rPr>
                        <a:t>Product Management</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1352220.23</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127985472"/>
                  </a:ext>
                </a:extLst>
              </a:tr>
              <a:tr h="33528">
                <a:tc>
                  <a:txBody>
                    <a:bodyPr/>
                    <a:lstStyle/>
                    <a:p>
                      <a:pPr algn="ctr" fontAlgn="b"/>
                      <a:r>
                        <a:rPr lang="en-IN" sz="2000" b="1" u="none" strike="noStrike" dirty="0">
                          <a:effectLst/>
                        </a:rPr>
                        <a:t>Research and Development</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15</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807560.91</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6164681"/>
                  </a:ext>
                </a:extLst>
              </a:tr>
              <a:tr h="0">
                <a:tc>
                  <a:txBody>
                    <a:bodyPr/>
                    <a:lstStyle/>
                    <a:p>
                      <a:pPr algn="ctr" fontAlgn="b"/>
                      <a:r>
                        <a:rPr lang="en-IN" sz="2000" b="1" u="none" strike="noStrike" dirty="0">
                          <a:effectLst/>
                        </a:rPr>
                        <a:t>Sales</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594025.59</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530670673"/>
                  </a:ext>
                </a:extLst>
              </a:tr>
              <a:tr h="0">
                <a:tc>
                  <a:txBody>
                    <a:bodyPr/>
                    <a:lstStyle/>
                    <a:p>
                      <a:pPr algn="ctr" fontAlgn="b"/>
                      <a:r>
                        <a:rPr lang="en-IN" sz="2000" b="1" u="none" strike="noStrike" dirty="0">
                          <a:effectLst/>
                        </a:rPr>
                        <a:t>Services</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16</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1240389.38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585993954"/>
                  </a:ext>
                </a:extLst>
              </a:tr>
              <a:tr h="0">
                <a:tc>
                  <a:txBody>
                    <a:bodyPr/>
                    <a:lstStyle/>
                    <a:p>
                      <a:pPr algn="ctr" fontAlgn="b"/>
                      <a:r>
                        <a:rPr lang="en-IN" sz="2000" b="1" u="none" strike="noStrike" dirty="0">
                          <a:effectLst/>
                        </a:rPr>
                        <a:t>Support</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16</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957757.29</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88828008"/>
                  </a:ext>
                </a:extLst>
              </a:tr>
              <a:tr h="0">
                <a:tc>
                  <a:txBody>
                    <a:bodyPr/>
                    <a:lstStyle/>
                    <a:p>
                      <a:pPr algn="ctr" fontAlgn="b"/>
                      <a:r>
                        <a:rPr lang="en-IN" sz="2000" b="1" u="none" strike="noStrike" dirty="0">
                          <a:effectLst/>
                        </a:rPr>
                        <a:t>Training</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1471287.47</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356116956"/>
                  </a:ext>
                </a:extLst>
              </a:tr>
              <a:tr h="0">
                <a:tc>
                  <a:txBody>
                    <a:bodyPr/>
                    <a:lstStyle/>
                    <a:p>
                      <a:pPr algn="ctr" fontAlgn="b"/>
                      <a:r>
                        <a:rPr lang="en-IN" sz="2000" u="none" strike="noStrike" dirty="0">
                          <a:effectLst/>
                        </a:rPr>
                        <a:t>Grand Total</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190</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u="none" strike="noStrike" dirty="0">
                          <a:effectLst/>
                        </a:rPr>
                        <a:t>13296267.98</a:t>
                      </a:r>
                      <a:endParaRPr lang="en-IN"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296761080"/>
                  </a:ext>
                </a:extLst>
              </a:tr>
            </a:tbl>
          </a:graphicData>
        </a:graphic>
      </p:graphicFrame>
      <p:sp>
        <p:nvSpPr>
          <p:cNvPr id="10" name="TextBox 9">
            <a:extLst>
              <a:ext uri="{FF2B5EF4-FFF2-40B4-BE49-F238E27FC236}">
                <a16:creationId xmlns="" xmlns:a16="http://schemas.microsoft.com/office/drawing/2014/main" id="{BBE7BE62-A8DF-0CD2-3885-4CF4124F9EF3}"/>
              </a:ext>
            </a:extLst>
          </p:cNvPr>
          <p:cNvSpPr txBox="1"/>
          <p:nvPr/>
        </p:nvSpPr>
        <p:spPr>
          <a:xfrm>
            <a:off x="2514600" y="228600"/>
            <a:ext cx="6736082" cy="1815882"/>
          </a:xfrm>
          <a:prstGeom prst="rect">
            <a:avLst/>
          </a:prstGeom>
          <a:noFill/>
        </p:spPr>
        <p:txBody>
          <a:bodyPr wrap="square" rtlCol="0">
            <a:spAutoFit/>
          </a:bodyPr>
          <a:lstStyle/>
          <a:p>
            <a:r>
              <a:rPr lang="en-IN" sz="2800" b="1" u="sng" dirty="0">
                <a:solidFill>
                  <a:srgbClr val="0070C0"/>
                </a:solidFill>
              </a:rPr>
              <a:t>TABLE SHOWING THE TOTAL COUNTS  OF EMPLOYEES AND TOTAL OF SALARIES ON THE BASIS OF DEPARTMENTS.</a:t>
            </a:r>
          </a:p>
        </p:txBody>
      </p:sp>
      <p:sp>
        <p:nvSpPr>
          <p:cNvPr id="11" name="TextBox 10">
            <a:extLst>
              <a:ext uri="{FF2B5EF4-FFF2-40B4-BE49-F238E27FC236}">
                <a16:creationId xmlns="" xmlns:a16="http://schemas.microsoft.com/office/drawing/2014/main" id="{9E3D345D-D2EA-B68E-F741-C81FFA03C211}"/>
              </a:ext>
            </a:extLst>
          </p:cNvPr>
          <p:cNvSpPr txBox="1"/>
          <p:nvPr/>
        </p:nvSpPr>
        <p:spPr>
          <a:xfrm>
            <a:off x="0" y="6373959"/>
            <a:ext cx="10670598" cy="307327"/>
          </a:xfrm>
          <a:prstGeom prst="rect">
            <a:avLst/>
          </a:prstGeom>
          <a:noFill/>
          <a:ln>
            <a:solidFill>
              <a:srgbClr val="C00000"/>
            </a:solidFill>
          </a:ln>
        </p:spPr>
        <p:txBody>
          <a:bodyPr wrap="square" rtlCol="0">
            <a:spAutoFit/>
          </a:bodyPr>
          <a:lstStyle/>
          <a:p>
            <a:endParaRPr lang="en-IN" dirty="0"/>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 xmlns:a16="http://schemas.microsoft.com/office/drawing/2014/main" id="{12F2011A-DA85-1277-E431-910587722711}"/>
              </a:ext>
            </a:extLst>
          </p:cNvPr>
          <p:cNvGraphicFramePr>
            <a:graphicFrameLocks/>
          </p:cNvGraphicFramePr>
          <p:nvPr>
            <p:extLst>
              <p:ext uri="{D42A27DB-BD31-4B8C-83A1-F6EECF244321}">
                <p14:modId xmlns="" xmlns:p14="http://schemas.microsoft.com/office/powerpoint/2010/main" val="3908450065"/>
              </p:ext>
            </p:extLst>
          </p:nvPr>
        </p:nvGraphicFramePr>
        <p:xfrm>
          <a:off x="-38484" y="762000"/>
          <a:ext cx="5979190" cy="609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 xmlns:a16="http://schemas.microsoft.com/office/drawing/2014/main" id="{BF70AF88-024C-4888-876E-5A21E1C183E5}"/>
              </a:ext>
            </a:extLst>
          </p:cNvPr>
          <p:cNvGraphicFramePr>
            <a:graphicFrameLocks/>
          </p:cNvGraphicFramePr>
          <p:nvPr>
            <p:extLst>
              <p:ext uri="{D42A27DB-BD31-4B8C-83A1-F6EECF244321}">
                <p14:modId xmlns="" xmlns:p14="http://schemas.microsoft.com/office/powerpoint/2010/main" val="2074748504"/>
              </p:ext>
            </p:extLst>
          </p:nvPr>
        </p:nvGraphicFramePr>
        <p:xfrm>
          <a:off x="6096000" y="762000"/>
          <a:ext cx="6096000" cy="60960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 xmlns:a16="http://schemas.microsoft.com/office/drawing/2014/main" id="{0F033FA1-4C5B-3315-D31E-CFB49C83E0B8}"/>
              </a:ext>
            </a:extLst>
          </p:cNvPr>
          <p:cNvSpPr txBox="1"/>
          <p:nvPr/>
        </p:nvSpPr>
        <p:spPr>
          <a:xfrm>
            <a:off x="-28838" y="0"/>
            <a:ext cx="3915038" cy="461665"/>
          </a:xfrm>
          <a:prstGeom prst="rect">
            <a:avLst/>
          </a:prstGeom>
          <a:solidFill>
            <a:schemeClr val="tx2">
              <a:lumMod val="20000"/>
              <a:lumOff val="80000"/>
            </a:schemeClr>
          </a:solidFill>
        </p:spPr>
        <p:txBody>
          <a:bodyPr wrap="square" rtlCol="0">
            <a:spAutoFit/>
          </a:bodyPr>
          <a:lstStyle/>
          <a:p>
            <a:r>
              <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00"/>
                </a:highlight>
              </a:rPr>
              <a:t>VISUAL REPRESENTATION :</a:t>
            </a:r>
          </a:p>
        </p:txBody>
      </p:sp>
      <p:sp>
        <p:nvSpPr>
          <p:cNvPr id="5" name="TextBox 4">
            <a:extLst>
              <a:ext uri="{FF2B5EF4-FFF2-40B4-BE49-F238E27FC236}">
                <a16:creationId xmlns="" xmlns:a16="http://schemas.microsoft.com/office/drawing/2014/main" id="{15AFCA44-9E96-F0A5-4C60-B40316E69D48}"/>
              </a:ext>
            </a:extLst>
          </p:cNvPr>
          <p:cNvSpPr txBox="1"/>
          <p:nvPr/>
        </p:nvSpPr>
        <p:spPr>
          <a:xfrm>
            <a:off x="4419600" y="164813"/>
            <a:ext cx="2514600" cy="523220"/>
          </a:xfrm>
          <a:prstGeom prst="rect">
            <a:avLst/>
          </a:prstGeom>
          <a:solidFill>
            <a:schemeClr val="bg2">
              <a:lumMod val="50000"/>
            </a:schemeClr>
          </a:solidFill>
        </p:spPr>
        <p:txBody>
          <a:bodyPr wrap="square" rtlCol="0">
            <a:spAutoFit/>
          </a:bodyPr>
          <a:lstStyle/>
          <a:p>
            <a:r>
              <a:rPr lang="en-IN" sz="2800" b="1" dirty="0"/>
              <a:t>   </a:t>
            </a:r>
            <a:r>
              <a:rPr lang="en-IN" sz="2000" b="1" dirty="0"/>
              <a:t>PIE CHART</a:t>
            </a:r>
          </a:p>
        </p:txBody>
      </p:sp>
    </p:spTree>
    <p:extLst>
      <p:ext uri="{BB962C8B-B14F-4D97-AF65-F5344CB8AC3E}">
        <p14:creationId xmlns="" xmlns:p14="http://schemas.microsoft.com/office/powerpoint/2010/main" val="263189611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0" y="762000"/>
            <a:ext cx="9677400" cy="7799904"/>
          </a:xfrm>
        </p:spPr>
        <p:txBody>
          <a:bodyPr>
            <a:normAutofit/>
          </a:bodyPr>
          <a:lstStyle/>
          <a:p>
            <a:pPr lvl="0"/>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400"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 IN THIS DATA ANALYSIS ,THE LOW SALES WERE    IDENTIFIED, BECAUSE OF LOW EMPLOYEES.</a:t>
            </a:r>
            <a:b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2E75B6"/>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FOR THIS PROBLEM, ALSO GOT SOLUTION AS HIRING NEW EMPLOYEES IN SALES DEPARTMENT TO THE ORGANISATION TO INCREASE SALES.</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400" b="1"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br>
              <a:rPr lang="en-IN" sz="2400" b="1"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2E75B6"/>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ALSO ANALYSED THE SALARIES OF THE DEPARTMENTAL EMPLOYEES  FOR THE PAY ROLL</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400" b="1" dirty="0">
                <a:effectLst/>
                <a:latin typeface="Calibri" panose="020F0502020204030204" pitchFamily="34" charset="0"/>
                <a:ea typeface="Times New Roman" panose="02020603050405020304" pitchFamily="18" charset="0"/>
                <a:cs typeface="Times New Roman" panose="02020603050405020304" pitchFamily="18" charset="0"/>
              </a:rPr>
            </a:b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400" b="1"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2E75B6"/>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IN" sz="2400" b="1" dirty="0">
                <a:solidFill>
                  <a:schemeClr val="tx1">
                    <a:lumMod val="95000"/>
                    <a:lumOff val="5000"/>
                  </a:schemeClr>
                </a:solidFill>
                <a:latin typeface="Calibri" panose="020F0502020204030204" pitchFamily="34" charset="0"/>
                <a:ea typeface="Times New Roman" panose="02020603050405020304" pitchFamily="18" charset="0"/>
                <a:cs typeface="Times New Roman" panose="02020603050405020304" pitchFamily="18" charset="0"/>
              </a:rPr>
              <a:t> </a:t>
            </a:r>
            <a:r>
              <a:rPr lang="en-US" sz="24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THE ABOVE PIE CHARTS SHOWS THE PERCENTAGE OF SALARIES AND PERCENTAGE OF COUNT OF OVERALL DEPARTMENTAL </a:t>
            </a:r>
            <a:r>
              <a:rPr lang="en-US" sz="2000" b="1" kern="1200" dirty="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EMPLOYEES</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EC26C1F1-8ED9-7BB1-6CD0-C1E68A2DB23C}"/>
              </a:ext>
            </a:extLst>
          </p:cNvPr>
          <p:cNvSpPr txBox="1"/>
          <p:nvPr/>
        </p:nvSpPr>
        <p:spPr>
          <a:xfrm>
            <a:off x="0" y="-8021"/>
            <a:ext cx="2667000" cy="523220"/>
          </a:xfrm>
          <a:prstGeom prst="rect">
            <a:avLst/>
          </a:prstGeom>
          <a:solidFill>
            <a:schemeClr val="accent5">
              <a:lumMod val="40000"/>
              <a:lumOff val="60000"/>
            </a:schemeClr>
          </a:solidFill>
        </p:spPr>
        <p:txBody>
          <a:bodyPr wrap="square" rtlCol="0">
            <a:spAutoFit/>
          </a:bodyPr>
          <a:lstStyle/>
          <a:p>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FFFF"/>
                </a:highlight>
              </a:rPr>
              <a:t>CONCLUSION</a:t>
            </a:r>
            <a:r>
              <a:rPr lang="en-IN" sz="2800" b="1" dirty="0">
                <a:highlight>
                  <a:srgbClr val="00FFFF"/>
                </a:highlight>
              </a:rPr>
              <a:t> :</a:t>
            </a:r>
          </a:p>
        </p:txBody>
      </p:sp>
    </p:spTree>
    <p:extLst>
      <p:ext uri="{BB962C8B-B14F-4D97-AF65-F5344CB8AC3E}">
        <p14:creationId xmlns="" xmlns:p14="http://schemas.microsoft.com/office/powerpoint/2010/main" val="298644229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EMPLOYEE SALARY ANALYSIS AND ANALYSIS OF OVERALL COUNT OF EMPLOYEES IN EACH DEPARTMENT USING EXCEL.</a:t>
            </a:r>
            <a:endParaRPr sz="3600"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187742" y="152400"/>
            <a:ext cx="4420871" cy="693780"/>
          </a:xfrm>
          <a:prstGeom prst="rect">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vert="horz" wrap="square" lIns="0" tIns="16510" rIns="0" bIns="0" rtlCol="0">
            <a:spAutoFit/>
          </a:bodyPr>
          <a:lstStyle/>
          <a:p>
            <a:pPr marL="12700">
              <a:lnSpc>
                <a:spcPct val="100000"/>
              </a:lnSpc>
              <a:spcBef>
                <a:spcPts val="130"/>
              </a:spcBef>
            </a:pPr>
            <a:r>
              <a:rPr lang="en-IN" sz="44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PROJECT</a:t>
            </a:r>
            <a:r>
              <a:rPr lang="en-IN"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sz="44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TITLE :</a:t>
            </a:r>
            <a:r>
              <a:rPr lang="en-IN"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24" name="Picture 23" descr="A close-up of a flower&#10;&#10;Description automatically generated">
            <a:extLst>
              <a:ext uri="{FF2B5EF4-FFF2-40B4-BE49-F238E27FC236}">
                <a16:creationId xmlns="" xmlns:a16="http://schemas.microsoft.com/office/drawing/2014/main" id="{DE6B24D1-790C-DF3A-4AE1-E991E3E268CD}"/>
              </a:ext>
            </a:extLst>
          </p:cNvPr>
          <p:cNvPicPr>
            <a:picLocks noChangeAspect="1"/>
          </p:cNvPicPr>
          <p:nvPr/>
        </p:nvPicPr>
        <p:blipFill>
          <a:blip r:embed="rId4" cstate="print">
            <a:extLst>
              <a:ext uri="{28A0092B-C50C-407E-A947-70E740481C1C}">
                <a14:useLocalDpi xmlns="" xmlns:a14="http://schemas.microsoft.com/office/drawing/2010/main" val="0"/>
              </a:ext>
              <a:ext uri="{837473B0-CC2E-450A-ABE3-18F120FF3D39}">
                <a1611:picAttrSrcUrl xmlns="" xmlns:a1611="http://schemas.microsoft.com/office/drawing/2016/11/main" r:id="rId5"/>
              </a:ext>
            </a:extLst>
          </a:blip>
          <a:stretch>
            <a:fillRect/>
          </a:stretch>
        </p:blipFill>
        <p:spPr>
          <a:xfrm>
            <a:off x="9525000" y="4800600"/>
            <a:ext cx="2686050" cy="2057400"/>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33" name="Title 32">
            <a:extLst>
              <a:ext uri="{FF2B5EF4-FFF2-40B4-BE49-F238E27FC236}">
                <a16:creationId xmlns="" xmlns:a16="http://schemas.microsoft.com/office/drawing/2014/main" id="{E73F377C-7792-412C-8E17-E017BEA787AE}"/>
              </a:ext>
            </a:extLst>
          </p:cNvPr>
          <p:cNvSpPr>
            <a:spLocks noGrp="1"/>
          </p:cNvSpPr>
          <p:nvPr>
            <p:ph type="title"/>
          </p:nvPr>
        </p:nvSpPr>
        <p:spPr>
          <a:xfrm>
            <a:off x="152401" y="385444"/>
            <a:ext cx="2819400" cy="758190"/>
          </a:xfrm>
          <a:effectLst>
            <a:innerShdw blurRad="63500" dist="50800" dir="16200000">
              <a:prstClr val="black">
                <a:alpha val="50000"/>
              </a:prstClr>
            </a:innerShdw>
          </a:effectLst>
        </p:spPr>
        <p:style>
          <a:lnRef idx="1">
            <a:schemeClr val="accent3"/>
          </a:lnRef>
          <a:fillRef idx="3">
            <a:schemeClr val="accent3"/>
          </a:fillRef>
          <a:effectRef idx="2">
            <a:schemeClr val="accent3"/>
          </a:effectRef>
          <a:fontRef idx="minor">
            <a:schemeClr val="lt1"/>
          </a:fontRef>
        </p:style>
        <p:txBody>
          <a:bodyPr/>
          <a:lstStyle/>
          <a:p>
            <a:r>
              <a:rPr lang="en-IN"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26030" y="962501"/>
            <a:ext cx="5029200" cy="4401205"/>
          </a:xfrm>
          <a:prstGeom prst="rect">
            <a:avLst/>
          </a:prstGeom>
          <a:noFill/>
        </p:spPr>
        <p:txBody>
          <a:bodyPr wrap="square" rtlCol="0">
            <a:spAutoFit/>
          </a:bodyPr>
          <a:lstStyle/>
          <a:p>
            <a:pPr algn="l"/>
            <a:endParaRPr lang="en-US" sz="280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0" y="137265"/>
            <a:ext cx="5636895" cy="615553"/>
          </a:xfrm>
          <a:prstGeom prst="rect">
            <a:avLst/>
          </a:prstGeom>
          <a:effectLst>
            <a:innerShdw blurRad="63500" dist="50800" dir="16200000">
              <a:prstClr val="black">
                <a:alpha val="50000"/>
              </a:prstClr>
            </a:innerShdw>
          </a:effectLst>
        </p:spPr>
        <p:style>
          <a:lnRef idx="1">
            <a:schemeClr val="accent3"/>
          </a:lnRef>
          <a:fillRef idx="3">
            <a:schemeClr val="accent3"/>
          </a:fillRef>
          <a:effectRef idx="2">
            <a:schemeClr val="accent3"/>
          </a:effectRef>
          <a:fontRef idx="minor">
            <a:schemeClr val="lt1"/>
          </a:fontRef>
        </p:style>
        <p:txBody>
          <a:bodyPr wrap="square" lIns="0" tIns="0" rIns="0" bIns="0">
            <a:spAutoFit/>
          </a:bodyPr>
          <a:lstStyle/>
          <a:p>
            <a:r>
              <a:rPr sz="40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n-ea"/>
              </a:rPr>
              <a:t>PROBLEM</a:t>
            </a:r>
            <a:r>
              <a:rPr lang="en-IN" sz="40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sz="40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n-ea"/>
              </a:rPr>
              <a:t>STATEMENT</a:t>
            </a:r>
            <a:r>
              <a:rPr lang="en-IN" sz="40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n-ea"/>
              </a:rPr>
              <a:t>:</a:t>
            </a:r>
            <a:endParaRPr sz="40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n-ea"/>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 xmlns:a16="http://schemas.microsoft.com/office/drawing/2014/main" id="{852747FE-9F94-BE3F-9465-AE19EE410E98}"/>
              </a:ext>
            </a:extLst>
          </p:cNvPr>
          <p:cNvSpPr txBox="1"/>
          <p:nvPr/>
        </p:nvSpPr>
        <p:spPr>
          <a:xfrm>
            <a:off x="1889125" y="1659285"/>
            <a:ext cx="6102350" cy="3539430"/>
          </a:xfrm>
          <a:prstGeom prst="rect">
            <a:avLst/>
          </a:prstGeom>
          <a:noFill/>
        </p:spPr>
        <p:txBody>
          <a:bodyPr wrap="square">
            <a:spAutoFit/>
          </a:bodyPr>
          <a:lstStyle/>
          <a:p>
            <a:pPr marL="285750" indent="-285750">
              <a:buFont typeface="Wingdings" panose="05000000000000000000" pitchFamily="2" charset="2"/>
              <a:buChar char="Ø"/>
            </a:pPr>
            <a:r>
              <a:rPr lang="en-US" sz="2800" spc="-20" dirty="0"/>
              <a:t> </a:t>
            </a:r>
            <a:r>
              <a:rPr lang="en-US" sz="2800" b="1" spc="-20" dirty="0"/>
              <a:t>DUE TO LACK OF EMPLOYEE, THE SALES PERCENTAGE WAS DECREASED IN THE BUSINESS.</a:t>
            </a:r>
          </a:p>
          <a:p>
            <a:endParaRPr lang="en-US" sz="2800" b="1" spc="-20" dirty="0"/>
          </a:p>
          <a:p>
            <a:pPr marL="285750" indent="-285750">
              <a:buFont typeface="Wingdings" panose="05000000000000000000" pitchFamily="2" charset="2"/>
              <a:buChar char="Ø"/>
            </a:pPr>
            <a:r>
              <a:rPr lang="en-US" sz="2800" b="1" spc="-20" dirty="0"/>
              <a:t>ANALYSE THE EMPLOYEE COUNTS IN EACH DEPEARTMENTS AND MOVING OR HIRING THE EMPLOYEES ACCORDINGLY.</a:t>
            </a: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8551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1" y="304800"/>
            <a:ext cx="9486900" cy="7064755"/>
          </a:xfrm>
          <a:prstGeom prst="rect">
            <a:avLst/>
          </a:prstGeom>
        </p:spPr>
        <p:txBody>
          <a:bodyPr vert="horz" wrap="square" lIns="0" tIns="16510" rIns="0" bIns="0" rtlCol="0" anchor="t">
            <a:spAutoFit/>
          </a:bodyPr>
          <a:lstStyle/>
          <a:p>
            <a:pPr marL="12700">
              <a:spcBef>
                <a:spcPts val="130"/>
              </a:spcBef>
              <a:tabLst>
                <a:tab pos="2642870" algn="l"/>
              </a:tabLst>
            </a:pPr>
            <a:r>
              <a:rPr lang="en-US"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ea typeface="+mn-ea"/>
              </a:rPr>
              <a:t>PROJECT</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000" spc="-20" dirty="0">
                <a:solidFill>
                  <a:schemeClr val="tx1">
                    <a:lumMod val="95000"/>
                    <a:lumOff val="5000"/>
                  </a:schemeClr>
                </a:solidFill>
              </a:rPr>
              <a:t/>
            </a:r>
            <a:br>
              <a:rPr lang="en-US" sz="4000" spc="-20" dirty="0">
                <a:solidFill>
                  <a:schemeClr val="tx1">
                    <a:lumMod val="95000"/>
                    <a:lumOff val="5000"/>
                  </a:schemeClr>
                </a:solidFill>
              </a:rPr>
            </a:br>
            <a:r>
              <a:rPr lang="en-US" sz="4000" spc="-20" dirty="0">
                <a:solidFill>
                  <a:schemeClr val="tx1">
                    <a:lumMod val="95000"/>
                    <a:lumOff val="5000"/>
                  </a:schemeClr>
                </a:solidFill>
              </a:rPr>
              <a:t>           </a:t>
            </a:r>
            <a:r>
              <a:rPr lang="en-US" sz="4000" b="1" u="sng" spc="-20" dirty="0">
                <a:solidFill>
                  <a:schemeClr val="accent5">
                    <a:lumMod val="50000"/>
                  </a:schemeClr>
                </a:solidFill>
              </a:rPr>
              <a:t>MAIN  OBJECTIVE  OVERVIEW</a:t>
            </a:r>
            <a:r>
              <a:rPr lang="en-US" sz="4400" b="1" u="sng" spc="-20" dirty="0">
                <a:solidFill>
                  <a:schemeClr val="accent5">
                    <a:lumMod val="50000"/>
                  </a:schemeClr>
                </a:solidFill>
              </a:rPr>
              <a:t>:</a:t>
            </a:r>
            <a:r>
              <a:rPr lang="en-US" sz="4000" spc="-20" dirty="0">
                <a:solidFill>
                  <a:schemeClr val="tx1">
                    <a:lumMod val="95000"/>
                    <a:lumOff val="5000"/>
                  </a:schemeClr>
                </a:solidFill>
              </a:rPr>
              <a:t/>
            </a:r>
            <a:br>
              <a:rPr lang="en-US" sz="4000" spc="-20" dirty="0">
                <a:solidFill>
                  <a:schemeClr val="tx1">
                    <a:lumMod val="95000"/>
                    <a:lumOff val="5000"/>
                  </a:schemeClr>
                </a:solidFill>
              </a:rPr>
            </a:br>
            <a:r>
              <a:rPr lang="en-US" sz="4000" spc="-20" dirty="0">
                <a:solidFill>
                  <a:schemeClr val="tx1">
                    <a:lumMod val="95000"/>
                    <a:lumOff val="5000"/>
                  </a:schemeClr>
                </a:solidFill>
              </a:rPr>
              <a:t>            </a:t>
            </a:r>
            <a:r>
              <a:rPr lang="en-US" sz="3200" spc="-20" dirty="0"/>
              <a:t/>
            </a:r>
            <a:br>
              <a:rPr lang="en-US" sz="3200" spc="-20" dirty="0"/>
            </a:br>
            <a:r>
              <a:rPr lang="en-US" sz="3200" spc="-20" dirty="0"/>
              <a:t>  </a:t>
            </a:r>
            <a:r>
              <a:rPr lang="en-US" sz="3200" b="1" spc="-20" dirty="0">
                <a:solidFill>
                  <a:schemeClr val="tx1"/>
                </a:solidFill>
              </a:rPr>
              <a:t> -&gt;</a:t>
            </a:r>
            <a:r>
              <a:rPr lang="en-US" sz="3200" b="1" spc="-20" dirty="0"/>
              <a:t>  </a:t>
            </a:r>
            <a:r>
              <a:rPr lang="en-US" sz="3200" b="1" spc="-20" dirty="0">
                <a:solidFill>
                  <a:schemeClr val="bg2">
                    <a:lumMod val="10000"/>
                  </a:schemeClr>
                </a:solidFill>
              </a:rPr>
              <a:t>TO ANALYSE THE DATA OF COUNTS OF  EMPLOYEES IN EACH DEPARTMENT.</a:t>
            </a:r>
            <a:br>
              <a:rPr lang="en-US" sz="3200" b="1" spc="-20" dirty="0">
                <a:solidFill>
                  <a:schemeClr val="bg2">
                    <a:lumMod val="10000"/>
                  </a:schemeClr>
                </a:solidFill>
              </a:rPr>
            </a:br>
            <a:r>
              <a:rPr lang="en-US" sz="3200" b="1" spc="-20" dirty="0">
                <a:solidFill>
                  <a:schemeClr val="bg2">
                    <a:lumMod val="10000"/>
                  </a:schemeClr>
                </a:solidFill>
              </a:rPr>
              <a:t>    </a:t>
            </a:r>
            <a:br>
              <a:rPr lang="en-US" sz="3200" b="1" spc="-20" dirty="0">
                <a:solidFill>
                  <a:schemeClr val="bg2">
                    <a:lumMod val="10000"/>
                  </a:schemeClr>
                </a:solidFill>
              </a:rPr>
            </a:br>
            <a:r>
              <a:rPr lang="en-US" sz="3200" b="1" spc="-20" dirty="0">
                <a:solidFill>
                  <a:schemeClr val="bg2">
                    <a:lumMod val="10000"/>
                  </a:schemeClr>
                </a:solidFill>
              </a:rPr>
              <a:t>   -&gt;  TO ANALYSE THE LEAST COUNT OF EMPLOYEES ON EACH DEPARTMENT.</a:t>
            </a:r>
            <a:br>
              <a:rPr lang="en-US" sz="3200" b="1" spc="-20" dirty="0">
                <a:solidFill>
                  <a:schemeClr val="bg2">
                    <a:lumMod val="10000"/>
                  </a:schemeClr>
                </a:solidFill>
              </a:rPr>
            </a:br>
            <a:r>
              <a:rPr lang="en-US" sz="3200" b="1" spc="-20" dirty="0">
                <a:solidFill>
                  <a:schemeClr val="bg2">
                    <a:lumMod val="10000"/>
                  </a:schemeClr>
                </a:solidFill>
              </a:rPr>
              <a:t>     </a:t>
            </a:r>
            <a:br>
              <a:rPr lang="en-US" sz="3200" b="1" spc="-20" dirty="0">
                <a:solidFill>
                  <a:schemeClr val="bg2">
                    <a:lumMod val="10000"/>
                  </a:schemeClr>
                </a:solidFill>
              </a:rPr>
            </a:br>
            <a:r>
              <a:rPr lang="en-US" sz="3200" b="1" spc="-20" dirty="0">
                <a:solidFill>
                  <a:schemeClr val="bg2">
                    <a:lumMod val="10000"/>
                  </a:schemeClr>
                </a:solidFill>
              </a:rPr>
              <a:t>   -&gt;  TO HIRE NEW EMPLOYEES FOR THE DEPARTMENT WHICH CARRIES LOWEST COUNT OF EMPLOYEES.</a:t>
            </a:r>
            <a:br>
              <a:rPr lang="en-US" sz="3200" b="1" spc="-20" dirty="0">
                <a:solidFill>
                  <a:schemeClr val="bg2">
                    <a:lumMod val="10000"/>
                  </a:schemeClr>
                </a:solidFill>
              </a:rPr>
            </a:br>
            <a:r>
              <a:rPr lang="en-US" sz="3200" spc="-20" dirty="0"/>
              <a:t>     </a:t>
            </a:r>
            <a:endParaRPr lang="en-US"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 y="200025"/>
            <a:ext cx="9111298" cy="5433539"/>
          </a:xfrm>
          <a:prstGeom prst="rect">
            <a:avLst/>
          </a:prstGeom>
        </p:spPr>
        <p:txBody>
          <a:bodyPr vert="horz" wrap="square" lIns="0" tIns="16510" rIns="0" bIns="0" rtlCol="0">
            <a:spAutoFit/>
          </a:bodyPr>
          <a:lstStyle/>
          <a:p>
            <a:pPr marL="12700">
              <a:lnSpc>
                <a:spcPct val="100000"/>
              </a:lnSpc>
              <a:spcBef>
                <a:spcPts val="130"/>
              </a:spcBef>
            </a:pPr>
            <a:r>
              <a:rPr sz="32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8080"/>
                </a:highlight>
              </a:rPr>
              <a:t>WHO ARE THE END USERS</a:t>
            </a:r>
            <a:r>
              <a:rPr lang="en-IN" sz="32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8080"/>
                </a:highlight>
              </a:rPr>
              <a:t>:</a:t>
            </a:r>
            <a:r>
              <a:rPr lang="en-IN" sz="3200" spc="5" dirty="0">
                <a:highlight>
                  <a:srgbClr val="008000"/>
                </a:highlight>
              </a:rPr>
              <a:t/>
            </a:r>
            <a:br>
              <a:rPr lang="en-IN" sz="3200" spc="5" dirty="0">
                <a:highlight>
                  <a:srgbClr val="008000"/>
                </a:highlight>
              </a:rPr>
            </a:br>
            <a:r>
              <a:rPr lang="en-IN" sz="3200" spc="5" dirty="0"/>
              <a:t>               </a:t>
            </a:r>
            <a:br>
              <a:rPr lang="en-IN" sz="3200" spc="5" dirty="0"/>
            </a:br>
            <a:r>
              <a:rPr lang="en-IN" sz="3200" spc="5" dirty="0"/>
              <a:t>   </a:t>
            </a:r>
            <a:r>
              <a:rPr lang="en-IN" sz="3200" b="1" spc="5" dirty="0">
                <a:solidFill>
                  <a:schemeClr val="bg2">
                    <a:lumMod val="10000"/>
                  </a:schemeClr>
                </a:solidFill>
              </a:rPr>
              <a:t>HERE,THE END USERS ARE THE ORGANISATION AND THE JOB SEEKERS,BECAUSE OF THIS PROJECT AIMS AT SOLVING THE PROBLEM OF LACK OF SALES BY HIRING NEW EMPLOYEES IN SALES DEPARTMENT AND THIS MAKES  OPPURTUNITIES FOR THE JOB SEEKERS FOR THE EMPLOYMENT IN THE ORGANISATION AND INCREASE THE SALES.</a:t>
            </a:r>
            <a:br>
              <a:rPr lang="en-IN" sz="3200" b="1" spc="5" dirty="0">
                <a:solidFill>
                  <a:schemeClr val="bg2">
                    <a:lumMod val="10000"/>
                  </a:schemeClr>
                </a:solidFill>
              </a:rPr>
            </a:br>
            <a:endParaRPr sz="3200" b="1" dirty="0">
              <a:solidFill>
                <a:schemeClr val="bg2">
                  <a:lumMod val="10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70644" y="3609975"/>
            <a:ext cx="2695574" cy="3248025"/>
          </a:xfrm>
          <a:prstGeom prst="rect">
            <a:avLst/>
          </a:prstGeom>
        </p:spPr>
      </p:pic>
      <p:sp>
        <p:nvSpPr>
          <p:cNvPr id="6" name="object 6"/>
          <p:cNvSpPr txBox="1">
            <a:spLocks noGrp="1"/>
          </p:cNvSpPr>
          <p:nvPr>
            <p:ph type="title"/>
          </p:nvPr>
        </p:nvSpPr>
        <p:spPr>
          <a:xfrm>
            <a:off x="38482" y="-12700"/>
            <a:ext cx="9444862" cy="6230552"/>
          </a:xfrm>
          <a:prstGeom prst="rect">
            <a:avLst/>
          </a:prstGeom>
          <a:solidFill>
            <a:schemeClr val="bg1"/>
          </a:solidFill>
        </p:spPr>
        <p:txBody>
          <a:bodyPr vert="horz" wrap="square" lIns="0" tIns="13335" rIns="0" bIns="0" rtlCol="0">
            <a:spAutoFit/>
          </a:bodyPr>
          <a:lstStyle/>
          <a:p>
            <a:pPr marL="12700" algn="l">
              <a:lnSpc>
                <a:spcPct val="100000"/>
              </a:lnSpc>
              <a:spcBef>
                <a:spcPts val="105"/>
              </a:spcBef>
            </a:pPr>
            <a:r>
              <a:rP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OUR</a:t>
            </a:r>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 </a:t>
            </a:r>
            <a:r>
              <a:rP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SOLUTION AND ITS VALUE</a:t>
            </a:r>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 </a:t>
            </a:r>
            <a:r>
              <a:rP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PROPOSITIO</a:t>
            </a:r>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808000"/>
                </a:highlight>
              </a:rPr>
              <a:t>N:</a:t>
            </a:r>
            <a:r>
              <a:rPr lang="en-IN" sz="3600" spc="10" dirty="0">
                <a:highlight>
                  <a:srgbClr val="800080"/>
                </a:highlight>
              </a:rPr>
              <a:t/>
            </a:r>
            <a:br>
              <a:rPr lang="en-IN" sz="3600" spc="10" dirty="0">
                <a:highlight>
                  <a:srgbClr val="800080"/>
                </a:highlight>
              </a:rPr>
            </a:br>
            <a:r>
              <a:rPr lang="en-IN" sz="3600" spc="10" dirty="0"/>
              <a:t>              </a:t>
            </a:r>
            <a:br>
              <a:rPr lang="en-IN" sz="3600" spc="10" dirty="0"/>
            </a:br>
            <a:r>
              <a:rPr lang="en-IN" sz="3600" spc="10" dirty="0"/>
              <a:t>    </a:t>
            </a:r>
            <a:r>
              <a:rPr lang="en-IN" sz="3200" b="1" spc="10" dirty="0">
                <a:solidFill>
                  <a:schemeClr val="bg2">
                    <a:lumMod val="10000"/>
                  </a:schemeClr>
                </a:solidFill>
              </a:rPr>
              <a:t>THE PROBLEM IS THAT THE LEAST NUMBER OF EMPLOYEES IN THE SALES DEPARTMENT,IT CAUSE DECREASE IN SALES.THE SOLUTION FOR THIS PROBLEM FROM ANALYSING THE DEPARTMENTAL EMPLOYEE COUNTS IS HIRING NEW EMPLOYEES IN THE SALES DEPARTMENT.THIS WOULD CREATE MORE SALES ACTIVITIES IN THE ORGANISATION.</a:t>
            </a:r>
            <a:br>
              <a:rPr lang="en-IN" sz="3200" b="1" spc="10" dirty="0">
                <a:solidFill>
                  <a:schemeClr val="bg2">
                    <a:lumMod val="10000"/>
                  </a:schemeClr>
                </a:solidFill>
              </a:rPr>
            </a:br>
            <a:r>
              <a:rPr lang="en-IN" sz="3200" b="1" spc="10" dirty="0">
                <a:solidFill>
                  <a:schemeClr val="bg2">
                    <a:lumMod val="10000"/>
                  </a:schemeClr>
                </a:solidFill>
              </a:rPr>
              <a:t/>
            </a:r>
            <a:br>
              <a:rPr lang="en-IN" sz="3200" b="1" spc="10" dirty="0">
                <a:solidFill>
                  <a:schemeClr val="bg2">
                    <a:lumMod val="10000"/>
                  </a:schemeClr>
                </a:solidFill>
              </a:rPr>
            </a:br>
            <a:r>
              <a:rPr lang="en-IN" sz="3600" dirty="0"/>
              <a:t/>
            </a:r>
            <a:br>
              <a:rPr lang="en-IN" sz="3600" dirty="0"/>
            </a:br>
            <a:r>
              <a:rPr lang="en-IN" sz="3600" dirty="0"/>
              <a:t> </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114300" y="0"/>
            <a:ext cx="11963400" cy="9016366"/>
          </a:xfrm>
          <a:noFill/>
        </p:spPr>
        <p:txBody>
          <a:bodyPr/>
          <a:lstStyle/>
          <a:p>
            <a:pPr algn="l"/>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008000"/>
                </a:highlight>
              </a:rPr>
              <a:t>DATA DESCRIPTION:</a:t>
            </a:r>
            <a:r>
              <a:rPr lang="en-IN" dirty="0">
                <a:solidFill>
                  <a:schemeClr val="bg2"/>
                </a:solidFill>
                <a:highlight>
                  <a:srgbClr val="808000"/>
                </a:highlight>
              </a:rPr>
              <a:t/>
            </a:r>
            <a:br>
              <a:rPr lang="en-IN" dirty="0">
                <a:solidFill>
                  <a:schemeClr val="bg2"/>
                </a:solidFill>
                <a:highlight>
                  <a:srgbClr val="808000"/>
                </a:highlight>
              </a:rPr>
            </a:br>
            <a:r>
              <a:rPr lang="en-IN" dirty="0">
                <a:solidFill>
                  <a:schemeClr val="bg2"/>
                </a:solidFill>
                <a:highlight>
                  <a:srgbClr val="FFFFFF"/>
                </a:highlight>
              </a:rPr>
              <a:t>       </a:t>
            </a:r>
            <a:br>
              <a:rPr lang="en-IN" dirty="0">
                <a:solidFill>
                  <a:schemeClr val="bg2"/>
                </a:solidFill>
                <a:highlight>
                  <a:srgbClr val="FFFFFF"/>
                </a:highlight>
              </a:rPr>
            </a:br>
            <a:r>
              <a:rPr lang="en-IN" dirty="0">
                <a:highlight>
                  <a:srgbClr val="FFFFFF"/>
                </a:highlight>
              </a:rPr>
              <a:t>     </a:t>
            </a:r>
            <a:r>
              <a:rPr lang="en-IN" sz="2400" b="1" dirty="0">
                <a:solidFill>
                  <a:schemeClr val="tx1">
                    <a:lumMod val="95000"/>
                    <a:lumOff val="5000"/>
                  </a:schemeClr>
                </a:solidFill>
              </a:rPr>
              <a:t>-&gt; </a:t>
            </a:r>
            <a:r>
              <a:rPr lang="en-IN" sz="2400" b="1" dirty="0">
                <a:solidFill>
                  <a:schemeClr val="bg2">
                    <a:lumMod val="10000"/>
                  </a:schemeClr>
                </a:solidFill>
              </a:rPr>
              <a:t>THIS PROJECT IS ANALYSED USING EXCEL .THE NECESSARY DATA OF THE DEPARTMENTAL EMPLOYEES IS FINALISED USING EXCEL.</a:t>
            </a:r>
            <a:br>
              <a:rPr lang="en-IN" sz="2400" b="1" dirty="0">
                <a:solidFill>
                  <a:schemeClr val="bg2">
                    <a:lumMod val="10000"/>
                  </a:schemeClr>
                </a:solidFill>
              </a:rPr>
            </a:br>
            <a:r>
              <a:rPr lang="en-IN" sz="2400" b="1" dirty="0">
                <a:solidFill>
                  <a:schemeClr val="bg2">
                    <a:lumMod val="10000"/>
                  </a:schemeClr>
                </a:solidFill>
              </a:rPr>
              <a:t/>
            </a:r>
            <a:br>
              <a:rPr lang="en-IN" sz="2400" b="1" dirty="0">
                <a:solidFill>
                  <a:schemeClr val="bg2">
                    <a:lumMod val="10000"/>
                  </a:schemeClr>
                </a:solidFill>
              </a:rPr>
            </a:br>
            <a:r>
              <a:rPr lang="en-IN" sz="2400" b="1" dirty="0">
                <a:solidFill>
                  <a:schemeClr val="bg2">
                    <a:lumMod val="10000"/>
                  </a:schemeClr>
                </a:solidFill>
              </a:rPr>
              <a:t>      </a:t>
            </a:r>
            <a:r>
              <a:rPr lang="en-IN" sz="2400" dirty="0">
                <a:solidFill>
                  <a:schemeClr val="tx1">
                    <a:lumMod val="95000"/>
                    <a:lumOff val="5000"/>
                  </a:schemeClr>
                </a:solidFill>
              </a:rPr>
              <a:t> </a:t>
            </a:r>
            <a:r>
              <a:rPr lang="en-IN" sz="2400" b="1" dirty="0">
                <a:solidFill>
                  <a:schemeClr val="tx1">
                    <a:lumMod val="95000"/>
                    <a:lumOff val="5000"/>
                  </a:schemeClr>
                </a:solidFill>
              </a:rPr>
              <a:t>-&gt;</a:t>
            </a:r>
            <a:r>
              <a:rPr lang="en-IN" sz="2400" b="1" dirty="0">
                <a:solidFill>
                  <a:schemeClr val="bg2">
                    <a:lumMod val="10000"/>
                  </a:schemeClr>
                </a:solidFill>
              </a:rPr>
              <a:t> FROM THE COLLECTED DATA,ANALYSED THE CAUSE OF THE PROBLEM THAT THE LOWEST NUMBER OF EMPLOYEES ARE WORKING IN SALES DEPARTMENT.THEREFORE,THE SALES WAS DECREASED IN ORGANISATION.</a:t>
            </a:r>
            <a:br>
              <a:rPr lang="en-IN" sz="2400" b="1" dirty="0">
                <a:solidFill>
                  <a:schemeClr val="bg2">
                    <a:lumMod val="10000"/>
                  </a:schemeClr>
                </a:solidFill>
              </a:rPr>
            </a:br>
            <a:r>
              <a:rPr lang="en-IN" sz="2400" b="1" dirty="0">
                <a:solidFill>
                  <a:schemeClr val="bg2">
                    <a:lumMod val="10000"/>
                  </a:schemeClr>
                </a:solidFill>
              </a:rPr>
              <a:t/>
            </a:r>
            <a:br>
              <a:rPr lang="en-IN" sz="2400" b="1" dirty="0">
                <a:solidFill>
                  <a:schemeClr val="bg2">
                    <a:lumMod val="10000"/>
                  </a:schemeClr>
                </a:solidFill>
              </a:rPr>
            </a:br>
            <a:r>
              <a:rPr lang="en-IN" sz="2400" b="1" dirty="0">
                <a:solidFill>
                  <a:schemeClr val="bg2">
                    <a:lumMod val="10000"/>
                  </a:schemeClr>
                </a:solidFill>
              </a:rPr>
              <a:t>      </a:t>
            </a:r>
            <a:r>
              <a:rPr lang="en-IN" sz="2400" b="1" dirty="0">
                <a:solidFill>
                  <a:schemeClr val="tx1">
                    <a:lumMod val="95000"/>
                    <a:lumOff val="5000"/>
                  </a:schemeClr>
                </a:solidFill>
              </a:rPr>
              <a:t> -&gt;</a:t>
            </a:r>
            <a:r>
              <a:rPr lang="en-IN" sz="2400" b="1" dirty="0">
                <a:solidFill>
                  <a:schemeClr val="bg2">
                    <a:lumMod val="10000"/>
                  </a:schemeClr>
                </a:solidFill>
              </a:rPr>
              <a:t> THE SALARY DATA OF THE EMPLOYEES ARE ANALYSED ON THE BASIS OF THEIR DEPARTMENTS TO ANALYSE THE OVERALL LEAST SALARY IN WHICH DEPARTMENT.</a:t>
            </a:r>
            <a:br>
              <a:rPr lang="en-IN" sz="2400" b="1" dirty="0">
                <a:solidFill>
                  <a:schemeClr val="bg2">
                    <a:lumMod val="10000"/>
                  </a:schemeClr>
                </a:solidFill>
              </a:rPr>
            </a:br>
            <a:r>
              <a:rPr lang="en-IN" sz="2400" b="1" dirty="0">
                <a:solidFill>
                  <a:schemeClr val="bg2">
                    <a:lumMod val="10000"/>
                  </a:schemeClr>
                </a:solidFill>
              </a:rPr>
              <a:t/>
            </a:r>
            <a:br>
              <a:rPr lang="en-IN" sz="2400" b="1" dirty="0">
                <a:solidFill>
                  <a:schemeClr val="bg2">
                    <a:lumMod val="10000"/>
                  </a:schemeClr>
                </a:solidFill>
              </a:rPr>
            </a:br>
            <a:r>
              <a:rPr lang="en-IN" sz="2400" b="1" dirty="0">
                <a:solidFill>
                  <a:schemeClr val="bg2">
                    <a:lumMod val="10000"/>
                  </a:schemeClr>
                </a:solidFill>
              </a:rPr>
              <a:t>       </a:t>
            </a:r>
            <a:r>
              <a:rPr lang="en-IN" sz="2400" b="1" dirty="0">
                <a:solidFill>
                  <a:schemeClr val="tx1">
                    <a:lumMod val="95000"/>
                    <a:lumOff val="5000"/>
                  </a:schemeClr>
                </a:solidFill>
              </a:rPr>
              <a:t>-&gt;</a:t>
            </a:r>
            <a:r>
              <a:rPr lang="en-IN" sz="2400" b="1" dirty="0">
                <a:solidFill>
                  <a:schemeClr val="bg2">
                    <a:lumMod val="10000"/>
                  </a:schemeClr>
                </a:solidFill>
              </a:rPr>
              <a:t> SO,IN THIS DATA,THE OVERALL DECREASED EMPLPOYEES IN WHICH DEPARTMENT AND THEIR SALARIES WERE ANALYSED  IN DEPARTMENTAL WISE.</a:t>
            </a:r>
            <a:r>
              <a:rPr lang="en-IN" sz="2400" b="1" dirty="0">
                <a:solidFill>
                  <a:schemeClr val="bg2">
                    <a:lumMod val="10000"/>
                  </a:schemeClr>
                </a:solidFill>
                <a:highlight>
                  <a:srgbClr val="808000"/>
                </a:highlight>
              </a:rPr>
              <a:t/>
            </a:r>
            <a:br>
              <a:rPr lang="en-IN" sz="2400" b="1" dirty="0">
                <a:solidFill>
                  <a:schemeClr val="bg2">
                    <a:lumMod val="10000"/>
                  </a:schemeClr>
                </a:solidFill>
                <a:highlight>
                  <a:srgbClr val="808000"/>
                </a:highlight>
              </a:rPr>
            </a:br>
            <a:r>
              <a:rPr lang="en-IN" b="1" dirty="0">
                <a:solidFill>
                  <a:schemeClr val="bg2">
                    <a:lumMod val="10000"/>
                  </a:schemeClr>
                </a:solidFill>
                <a:highlight>
                  <a:srgbClr val="808000"/>
                </a:highlight>
              </a:rPr>
              <a:t>          </a:t>
            </a:r>
            <a:br>
              <a:rPr lang="en-IN" b="1" dirty="0">
                <a:solidFill>
                  <a:schemeClr val="bg2">
                    <a:lumMod val="10000"/>
                  </a:schemeClr>
                </a:solidFill>
                <a:highlight>
                  <a:srgbClr val="808000"/>
                </a:highlight>
              </a:rPr>
            </a:br>
            <a:r>
              <a:rPr lang="en-IN" b="1" dirty="0">
                <a:solidFill>
                  <a:schemeClr val="bg2">
                    <a:lumMod val="10000"/>
                  </a:schemeClr>
                </a:solidFill>
                <a:highlight>
                  <a:srgbClr val="808000"/>
                </a:highlight>
              </a:rPr>
              <a:t>     </a:t>
            </a:r>
            <a:br>
              <a:rPr lang="en-IN" b="1" dirty="0">
                <a:solidFill>
                  <a:schemeClr val="bg2">
                    <a:lumMod val="10000"/>
                  </a:schemeClr>
                </a:solidFill>
                <a:highlight>
                  <a:srgbClr val="808000"/>
                </a:highlight>
              </a:rPr>
            </a:br>
            <a:r>
              <a:rPr lang="en-IN" dirty="0">
                <a:highlight>
                  <a:srgbClr val="808000"/>
                </a:highlight>
              </a:rPr>
              <a:t>                </a:t>
            </a:r>
          </a:p>
        </p:txBody>
      </p:sp>
    </p:spTree>
    <p:extLst>
      <p:ext uri="{BB962C8B-B14F-4D97-AF65-F5344CB8AC3E}">
        <p14:creationId xmlns="" xmlns:p14="http://schemas.microsoft.com/office/powerpoint/2010/main" val="272066061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699625" y="3416299"/>
            <a:ext cx="2466975" cy="3419475"/>
          </a:xfrm>
          <a:prstGeom prst="rect">
            <a:avLst/>
          </a:prstGeom>
        </p:spPr>
      </p:pic>
      <p:sp>
        <p:nvSpPr>
          <p:cNvPr id="7" name="object 7"/>
          <p:cNvSpPr txBox="1">
            <a:spLocks noGrp="1"/>
          </p:cNvSpPr>
          <p:nvPr>
            <p:ph type="title"/>
          </p:nvPr>
        </p:nvSpPr>
        <p:spPr>
          <a:xfrm>
            <a:off x="152400" y="0"/>
            <a:ext cx="8480425" cy="6272230"/>
          </a:xfrm>
          <a:prstGeom prst="rect">
            <a:avLst/>
          </a:prstGeom>
        </p:spPr>
        <p:txBody>
          <a:bodyPr vert="horz" wrap="square" lIns="0" tIns="16510" rIns="0" bIns="0" rtlCol="0">
            <a:spAutoFit/>
          </a:bodyPr>
          <a:lstStyle/>
          <a:p>
            <a:pPr marL="12700">
              <a:lnSpc>
                <a:spcPct val="100000"/>
              </a:lnSpc>
              <a:spcBef>
                <a:spcPts val="130"/>
              </a:spcBef>
            </a:pPr>
            <a:r>
              <a:rPr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THE </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a:t>
            </a:r>
            <a:r>
              <a:rPr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WOW</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a:t>
            </a:r>
            <a:r>
              <a:rPr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 IN OUR SOLUTION</a:t>
            </a:r>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 :</a:t>
            </a:r>
            <a:r>
              <a:rPr lang="en-IN" sz="42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t/>
            </a:r>
            <a:br>
              <a:rPr lang="en-IN" sz="42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highlight>
                  <a:srgbClr val="FF00FF"/>
                </a:highlight>
              </a:rPr>
            </a:br>
            <a:r>
              <a:rPr lang="en-IN" sz="4250" spc="20" dirty="0"/>
              <a:t>               </a:t>
            </a:r>
            <a:br>
              <a:rPr lang="en-IN" sz="4250" spc="20" dirty="0"/>
            </a:br>
            <a:r>
              <a:rPr lang="en-IN" sz="3600" b="1" spc="20" dirty="0">
                <a:solidFill>
                  <a:schemeClr val="accent1">
                    <a:lumMod val="75000"/>
                  </a:schemeClr>
                </a:solidFill>
              </a:rPr>
              <a:t>ANALYSED THE CAUSE OF LEAST COUNT OF SALES IN THE ORGANISATION.SO,THIS HELPS TO SOLVE THE LOW SALES BY HIRING NEW EMPLOYEES TO THE ORGANISATION TO INCREASE THE PERCENTAGE OF SALES IN SALES DEPARTMENT.</a:t>
            </a:r>
            <a:br>
              <a:rPr lang="en-IN" sz="3600" b="1" spc="20" dirty="0">
                <a:solidFill>
                  <a:schemeClr val="accent1">
                    <a:lumMod val="75000"/>
                  </a:schemeClr>
                </a:solidFill>
              </a:rPr>
            </a:br>
            <a:r>
              <a:rPr lang="en-IN" sz="3600" spc="20" dirty="0">
                <a:solidFill>
                  <a:schemeClr val="accent1">
                    <a:lumMod val="75000"/>
                  </a:schemeClr>
                </a:solidFill>
              </a:rPr>
              <a:t/>
            </a:r>
            <a:br>
              <a:rPr lang="en-IN" sz="3600" spc="20" dirty="0">
                <a:solidFill>
                  <a:schemeClr val="accent1">
                    <a:lumMod val="75000"/>
                  </a:schemeClr>
                </a:solidFill>
              </a:rPr>
            </a:br>
            <a:endParaRPr sz="3600" dirty="0">
              <a:solidFill>
                <a:schemeClr val="accent1">
                  <a:lumMod val="7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3886200" y="29519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