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3" name="Slide Image Placeholder 1"/>
          <p:cNvSpPr>
            <a:spLocks noChangeAspect="1" noRot="1" noGrp="1"/>
          </p:cNvSpPr>
          <p:nvPr>
            <p:ph type="sldImg"/>
          </p:nvPr>
        </p:nvSpPr>
        <p:spPr/>
      </p:sp>
      <p:sp>
        <p:nvSpPr>
          <p:cNvPr id="1048654" name="Notes Placeholder 2"/>
          <p:cNvSpPr>
            <a:spLocks noGrp="1"/>
          </p:cNvSpPr>
          <p:nvPr>
            <p:ph type="body" idx="1"/>
          </p:nvPr>
        </p:nvSpPr>
        <p:spPr/>
        <p:txBody>
          <a:bodyPr/>
          <a:p>
            <a:endParaRPr dirty="0" lang="en-IN"/>
          </a:p>
        </p:txBody>
      </p:sp>
      <p:sp>
        <p:nvSpPr>
          <p:cNvPr id="104865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4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4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4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3"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2" name="TextBox 13"/>
          <p:cNvSpPr txBox="1"/>
          <p:nvPr/>
        </p:nvSpPr>
        <p:spPr>
          <a:xfrm>
            <a:off x="2554542" y="3314150"/>
            <a:ext cx="8610600" cy="2225039"/>
          </a:xfrm>
          <a:prstGeom prst="rect"/>
          <a:noFill/>
        </p:spPr>
        <p:txBody>
          <a:bodyPr rtlCol="0" wrap="square">
            <a:spAutoFit/>
          </a:bodyPr>
          <a:p>
            <a:r>
              <a:rPr sz="2400" lang="en-US"/>
              <a:t>STUDENT NAME:</a:t>
            </a:r>
            <a:r>
              <a:rPr altLang="en-GB" sz="2400" lang="en-US"/>
              <a:t>N</a:t>
            </a:r>
            <a:r>
              <a:rPr altLang="en-GB" sz="2400" lang="en-US"/>
              <a:t>.</a:t>
            </a:r>
            <a:r>
              <a:rPr altLang="en-GB" sz="2400" lang="en-US"/>
              <a:t>.</a:t>
            </a:r>
            <a:r>
              <a:rPr altLang="en-GB" sz="2400" lang="en-US"/>
              <a:t>R</a:t>
            </a:r>
            <a:r>
              <a:rPr altLang="en-GB" sz="2400" lang="en-US"/>
              <a:t>a</a:t>
            </a:r>
            <a:r>
              <a:rPr altLang="en-GB" sz="2400" lang="en-US"/>
              <a:t>j</a:t>
            </a:r>
            <a:r>
              <a:rPr altLang="en-GB" sz="2400" lang="en-US"/>
              <a:t>e</a:t>
            </a:r>
            <a:r>
              <a:rPr altLang="en-GB" sz="2400" lang="en-US"/>
              <a:t>s</a:t>
            </a:r>
            <a:r>
              <a:rPr altLang="en-GB" sz="2400" lang="en-US"/>
              <a:t>h</a:t>
            </a:r>
            <a:r>
              <a:rPr altLang="en-GB" sz="2400" lang="en-US"/>
              <a:t>w</a:t>
            </a:r>
            <a:r>
              <a:rPr altLang="en-GB" sz="2400" lang="en-US"/>
              <a:t>a</a:t>
            </a:r>
            <a:r>
              <a:rPr altLang="en-GB" sz="2400" lang="en-US"/>
              <a:t>r</a:t>
            </a:r>
            <a:r>
              <a:rPr altLang="en-GB" sz="2400" lang="en-US"/>
              <a:t>i</a:t>
            </a:r>
            <a:endParaRPr dirty="0" sz="2400" lang="en-US"/>
          </a:p>
          <a:p>
            <a:r>
              <a:rPr dirty="0" sz="2400" lang="en-US"/>
              <a:t>REGISTER NO:</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1</a:t>
            </a:r>
            <a:r>
              <a:rPr altLang="en-GB" dirty="0" sz="2400" lang="en-US"/>
              <a:t>6</a:t>
            </a:r>
            <a:r>
              <a:rPr altLang="en-GB" dirty="0" sz="2400" lang="en-US"/>
              <a:t>5</a:t>
            </a:r>
            <a:r>
              <a:rPr altLang="en-GB" dirty="0" sz="2400" lang="en-US"/>
              <a:t>7</a:t>
            </a:r>
            <a:endParaRPr altLang="en-US" lang="zh-CN"/>
          </a:p>
          <a:p>
            <a:r>
              <a:rPr dirty="0" sz="2400" lang="en-US"/>
              <a:t>DEPARTMENT:</a:t>
            </a:r>
            <a:r>
              <a:rPr altLang="en-GB" dirty="0" sz="2400" lang="en-US"/>
              <a:t> commerce </a:t>
            </a:r>
            <a:endParaRPr altLang="en-US" lang="zh-CN"/>
          </a:p>
          <a:p>
            <a:r>
              <a:rPr dirty="0" sz="2400" lang="en-US"/>
              <a:t>COLLEGE</a:t>
            </a:r>
            <a:r>
              <a:rPr altLang="en-GB" dirty="0" sz="2400" lang="en-US"/>
              <a:t>:</a:t>
            </a:r>
            <a:r>
              <a:rPr altLang="en-GB" dirty="0" sz="2400" lang="en-US"/>
              <a:t>P</a:t>
            </a:r>
            <a:r>
              <a:rPr altLang="en-GB" dirty="0" sz="2400" lang="en-US"/>
              <a:t>r</a:t>
            </a:r>
            <a:r>
              <a:rPr altLang="en-GB" dirty="0" sz="2400" lang="en-US"/>
              <a:t>o</a:t>
            </a:r>
            <a:r>
              <a:rPr altLang="en-GB" dirty="0" sz="2400" lang="en-US"/>
              <a:t>f</a:t>
            </a:r>
            <a:r>
              <a:rPr altLang="en-GB" dirty="0" sz="2400" lang="en-US"/>
              <a:t>.</a:t>
            </a:r>
            <a:r>
              <a:rPr altLang="en-GB" dirty="0" sz="2400" lang="en-US"/>
              <a:t>D</a:t>
            </a:r>
            <a:r>
              <a:rPr altLang="en-GB" dirty="0" sz="2400" lang="en-US"/>
              <a:t>h</a:t>
            </a:r>
            <a:r>
              <a:rPr altLang="en-GB" dirty="0" sz="2400" lang="en-US"/>
              <a:t>a</a:t>
            </a:r>
            <a:r>
              <a:rPr altLang="en-GB" dirty="0" sz="2400" lang="en-US"/>
              <a:t>n</a:t>
            </a:r>
            <a:r>
              <a:rPr altLang="en-GB" dirty="0" sz="2400" lang="en-US"/>
              <a:t>a</a:t>
            </a:r>
            <a:r>
              <a:rPr altLang="en-GB" dirty="0" sz="2400" lang="en-US"/>
              <a:t>p</a:t>
            </a:r>
            <a:r>
              <a:rPr altLang="en-GB" dirty="0" sz="2400" lang="en-US"/>
              <a:t>a</a:t>
            </a:r>
            <a:r>
              <a:rPr altLang="en-GB" dirty="0" sz="2400" lang="en-US"/>
              <a:t>l</a:t>
            </a:r>
            <a:r>
              <a:rPr altLang="en-GB" dirty="0" sz="2400" lang="en-US"/>
              <a:t>a</a:t>
            </a:r>
            <a:r>
              <a:rPr altLang="en-GB" dirty="0" sz="2400" lang="en-US"/>
              <a:t>n</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r>
              <a:rPr altLang="en-GB" dirty="0" sz="2400" lang="en-US"/>
              <a:t>o</a:t>
            </a:r>
            <a:r>
              <a:rPr altLang="en-GB" dirty="0" sz="2400" lang="en-US"/>
              <a:t>f</a:t>
            </a:r>
            <a:r>
              <a:rPr altLang="en-GB" dirty="0" sz="2400" lang="en-US"/>
              <a:t> </a:t>
            </a:r>
            <a:r>
              <a:rPr altLang="en-GB" dirty="0" sz="2400" lang="en-US"/>
              <a:t>s</a:t>
            </a:r>
            <a:r>
              <a:rPr altLang="en-GB" dirty="0" sz="2400" lang="en-US"/>
              <a:t>c</a:t>
            </a:r>
            <a:r>
              <a:rPr altLang="en-GB" dirty="0" sz="2400" lang="en-US"/>
              <a:t>ience </a:t>
            </a:r>
            <a:r>
              <a:rPr altLang="en-GB" dirty="0" sz="2400" lang="en-US"/>
              <a:t>a</a:t>
            </a:r>
            <a:r>
              <a:rPr altLang="en-GB" dirty="0" sz="2400" lang="en-US"/>
              <a:t>n</a:t>
            </a:r>
            <a:r>
              <a:rPr altLang="en-GB" dirty="0" sz="2400" lang="en-US"/>
              <a:t>d</a:t>
            </a:r>
            <a:r>
              <a:rPr altLang="en-GB" dirty="0" sz="2400" lang="en-US"/>
              <a:t> </a:t>
            </a:r>
            <a:r>
              <a:rPr altLang="en-GB" dirty="0" sz="2400" lang="en-US"/>
              <a:t>m</a:t>
            </a:r>
            <a:r>
              <a:rPr altLang="en-GB" dirty="0" sz="2400" lang="en-US"/>
              <a:t>a</a:t>
            </a:r>
            <a:r>
              <a:rPr altLang="en-GB" dirty="0" sz="2400" lang="en-US"/>
              <a:t>n</a:t>
            </a:r>
            <a:r>
              <a:rPr altLang="en-GB" dirty="0" sz="2400" lang="en-US"/>
              <a:t>a</a:t>
            </a:r>
            <a:r>
              <a:rPr altLang="en-GB" dirty="0" sz="2400" lang="en-US"/>
              <a:t>gement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
          <p:cNvSpPr txBox="1"/>
          <p:nvPr/>
        </p:nvSpPr>
        <p:spPr>
          <a:xfrm>
            <a:off x="1273921" y="1613534"/>
            <a:ext cx="9644157" cy="5120640"/>
          </a:xfrm>
          <a:prstGeom prst="rect"/>
        </p:spPr>
        <p:txBody>
          <a:bodyPr rtlCol="0" wrap="square">
            <a:spAutoFit/>
          </a:bodyPr>
          <a:p>
            <a:pPr indent="-514350" marL="514350">
              <a:buFont typeface="+mj-lt"/>
              <a:buAutoNum type="arabicPeriod" startAt="1"/>
            </a:pPr>
            <a:r>
              <a:rPr sz="2800" lang="en-GB">
                <a:solidFill>
                  <a:srgbClr val="000000"/>
                </a:solidFill>
              </a:rPr>
              <a:t>Data Collection and Preparation:Gather relevant data from performance reviews, productivity metrics, training records, and engagement surveys.Clean and preprocess the data to handle missing values, outliers, and inconsistencies.</a:t>
            </a:r>
            <a:endParaRPr sz="2800" lang="en-GB">
              <a:solidFill>
                <a:srgbClr val="000000"/>
              </a:solidFill>
            </a:endParaRPr>
          </a:p>
          <a:p>
            <a:pPr indent="-514350" marL="514350">
              <a:buFont typeface="+mj-lt"/>
              <a:buAutoNum type="arabicPeriod" startAt="1"/>
            </a:pPr>
            <a:r>
              <a:rPr sz="2800" lang="en-GB">
                <a:solidFill>
                  <a:srgbClr val="000000"/>
                </a:solidFill>
              </a:rPr>
              <a:t>Feature Selection and Engineering:Identify and create relevant features (e.g., performance metrics, training hours, employee demographics) that impact performance.Use techniques such as feature scaling and dimensionality reduction if needed.</a:t>
            </a:r>
            <a:endParaRPr sz="2800" lang="en-GB">
              <a:solidFill>
                <a:srgbClr val="000000"/>
              </a:solidFill>
            </a:endParaRPr>
          </a:p>
          <a:p>
            <a:pPr indent="-514350" marL="514350">
              <a:buFont typeface="+mj-lt"/>
              <a:buAutoNum type="arabicPeriod" startAt="1"/>
            </a:pPr>
            <a:r>
              <a:rPr sz="2800" lang="en-GB">
                <a:solidFill>
                  <a:srgbClr val="000000"/>
                </a:solidFill>
              </a:rPr>
              <a:t>Model Training and Validation:Split data into training and validation sets to build and test the models.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4" name=""/>
          <p:cNvSpPr txBox="1"/>
          <p:nvPr/>
        </p:nvSpPr>
        <p:spPr>
          <a:xfrm>
            <a:off x="1266461" y="1695450"/>
            <a:ext cx="8873836" cy="4701541"/>
          </a:xfrm>
          <a:prstGeom prst="rect"/>
        </p:spPr>
        <p:txBody>
          <a:bodyPr rtlCol="0" wrap="square">
            <a:spAutoFit/>
          </a:bodyPr>
          <a:p>
            <a:r>
              <a:rPr sz="2800" lang="en-GB">
                <a:solidFill>
                  <a:srgbClr val="000000"/>
                </a:solidFill>
              </a:rPr>
              <a:t>Data Collection and Preparation:Gather relevant data from performance reviews, productivity metrics, training records, and engagement surveys.Clean and preprocess the data to handle missing values, outliers, and inconsistencies.Feature Selection and Engineering:Identify and create relevant features (e.g., performance metrics, training hours, employee demographics) that impact performance.Use techniques such as feature scaling and dimensionality reduction if needed.Model Training and Validation:Split data into training and validation sets to build and test the models.</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5" name=""/>
          <p:cNvSpPr txBox="1"/>
          <p:nvPr/>
        </p:nvSpPr>
        <p:spPr>
          <a:xfrm>
            <a:off x="1523999" y="1357382"/>
            <a:ext cx="8960381" cy="4701541"/>
          </a:xfrm>
          <a:prstGeom prst="rect"/>
        </p:spPr>
        <p:txBody>
          <a:bodyPr rtlCol="0" wrap="square">
            <a:spAutoFit/>
          </a:bodyPr>
          <a:p>
            <a:pPr indent="-514350" marL="514350">
              <a:buFont typeface="+mj-lt"/>
              <a:buAutoNum type="arabicPeriod" startAt="1"/>
            </a:pPr>
            <a:r>
              <a:rPr sz="2800" lang="en-GB">
                <a:solidFill>
                  <a:srgbClr val="000000"/>
                </a:solidFill>
              </a:rPr>
              <a:t>Enhanced Employee Performance:There was a noticeable increase in productivity and quality of work, reflecting the effectiveness of the targeted training and development programs.</a:t>
            </a:r>
            <a:endParaRPr sz="2800" lang="en-GB">
              <a:solidFill>
                <a:srgbClr val="000000"/>
              </a:solidFill>
            </a:endParaRPr>
          </a:p>
          <a:p>
            <a:pPr indent="-514350" marL="514350">
              <a:buFont typeface="+mj-lt"/>
              <a:buAutoNum type="arabicPeriod" startAt="1"/>
            </a:pPr>
            <a:r>
              <a:rPr sz="2800" lang="en-GB">
                <a:solidFill>
                  <a:srgbClr val="000000"/>
                </a:solidFill>
              </a:rPr>
              <a:t>Improved Employee Satisfaction:Higher job satisfaction scores and reduced turnover rates indicate that employees are more engaged and content with their work environment.</a:t>
            </a:r>
            <a:endParaRPr sz="2800" lang="en-GB">
              <a:solidFill>
                <a:srgbClr val="000000"/>
              </a:solidFill>
            </a:endParaRPr>
          </a:p>
          <a:p>
            <a:pPr indent="-514350" marL="514350">
              <a:buFont typeface="+mj-lt"/>
              <a:buAutoNum type="arabicPeriod" startAt="1"/>
            </a:pPr>
            <a:r>
              <a:rPr sz="2800" lang="en-GB">
                <a:solidFill>
                  <a:srgbClr val="000000"/>
                </a:solidFill>
              </a:rPr>
              <a:t>Optimized Resource Utilization:Better allocation of resources and tools has streamlined workflows and reduced operational inefficiencies.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5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5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9" name="object 18"/>
          <p:cNvGrpSpPr/>
          <p:nvPr/>
        </p:nvGrpSpPr>
        <p:grpSpPr>
          <a:xfrm>
            <a:off x="466725" y="6410325"/>
            <a:ext cx="3705225" cy="295275"/>
            <a:chOff x="466725" y="6410325"/>
            <a:chExt cx="3705225" cy="295275"/>
          </a:xfrm>
        </p:grpSpPr>
        <p:pic>
          <p:nvPicPr>
            <p:cNvPr id="2097164"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5"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7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72"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0"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34071" y="1308736"/>
            <a:ext cx="6409689" cy="4282439"/>
          </a:xfrm>
          <a:prstGeom prst="rect"/>
        </p:spPr>
        <p:txBody>
          <a:bodyPr rtlCol="0" wrap="square">
            <a:spAutoFit/>
          </a:bodyPr>
          <a:p>
            <a:r>
              <a:rPr sz="2800" lang="en-GB">
                <a:solidFill>
                  <a:srgbClr val="000000"/>
                </a:solidFill>
              </a:rPr>
              <a:t>Over the past six months, there has been a noticeable decline in employee performance, as reflected by increased errors in work, missed deadlines, and lower productivity levels. This decline is impacting team morale and project outcomes. Key issues contributing to this problem may include inadequate skills or training, unclear expectations, and insufficient resources or support</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10" name="TextBox 10"/>
          <p:cNvSpPr txBox="1"/>
          <p:nvPr/>
        </p:nvSpPr>
        <p:spPr>
          <a:xfrm>
            <a:off x="967542" y="2125185"/>
            <a:ext cx="9869935"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Objective: To improve employee performance by identifying performance gaps, understanding underlying causes, and implementing effective solutions to boost productivity, job satisfaction, and overall effectiveness.Scope: The project encompasses evaluating current performance metrics, diagnosing issues, developing targeted interventions, and monitoring progress to ensure successful performance improvements.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59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59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401829" y="1537335"/>
            <a:ext cx="11027153" cy="5120640"/>
          </a:xfrm>
          <a:prstGeom prst="rect"/>
        </p:spPr>
        <p:txBody>
          <a:bodyPr rtlCol="0" wrap="square">
            <a:spAutoFit/>
          </a:bodyPr>
          <a:p>
            <a:pPr algn="l" indent="-514350" marL="514350">
              <a:buFont typeface="+mj-lt"/>
              <a:buAutoNum type="arabicPeriod" startAt="1"/>
            </a:pPr>
            <a:r>
              <a:rPr sz="2800" lang="en-GB">
                <a:solidFill>
                  <a:srgbClr val="000000"/>
                </a:solidFill>
              </a:rPr>
              <a:t>Employees: They are the primary recipients of the performance improvement initiatives. The changes and support provided will directly impact their daily work, productivity, and job satisfaction.</a:t>
            </a:r>
            <a:endParaRPr sz="2800" lang="en-GB">
              <a:solidFill>
                <a:srgbClr val="000000"/>
              </a:solidFill>
            </a:endParaRPr>
          </a:p>
          <a:p>
            <a:pPr algn="l" indent="-514350" marL="514350">
              <a:buFont typeface="+mj-lt"/>
              <a:buAutoNum type="arabicPeriod" startAt="1"/>
            </a:pPr>
            <a:r>
              <a:rPr sz="2800" lang="en-GB">
                <a:solidFill>
                  <a:srgbClr val="000000"/>
                </a:solidFill>
              </a:rPr>
              <a:t>Managers and Supervisors: They are involved in implementing performance improvements, providing feedback, and supporting employees. Managers will also need to adapt to any changes in performance management processes or tools.</a:t>
            </a:r>
            <a:endParaRPr sz="2800" lang="en-GB">
              <a:solidFill>
                <a:srgbClr val="000000"/>
              </a:solidFill>
            </a:endParaRPr>
          </a:p>
          <a:p>
            <a:pPr algn="l" indent="-514350" marL="514350">
              <a:buFont typeface="+mj-lt"/>
              <a:buAutoNum type="arabicPeriod" startAt="1"/>
            </a:pPr>
            <a:r>
              <a:rPr sz="2800" lang="en-GB">
                <a:solidFill>
                  <a:srgbClr val="000000"/>
                </a:solidFill>
              </a:rPr>
              <a:t>Human Resources (HR) Professionals: HR professionals play a key role in facilitating the project, including conducting assessments, coordinating training, and managing the implementation of new performance strategies. They also ensure that the initiatives align with organizational policies and goals.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911602" y="1540191"/>
            <a:ext cx="7947280" cy="5120640"/>
          </a:xfrm>
          <a:prstGeom prst="rect"/>
        </p:spPr>
        <p:txBody>
          <a:bodyPr rtlCol="0" wrap="square">
            <a:spAutoFit/>
          </a:bodyPr>
          <a:p>
            <a:pPr indent="-514350" marL="514350">
              <a:buFont typeface="+mj-lt"/>
              <a:buAutoNum type="arabicPeriod" startAt="1"/>
            </a:pPr>
            <a:r>
              <a:rPr sz="2800" lang="en-GB">
                <a:solidFill>
                  <a:srgbClr val="000000"/>
                </a:solidFill>
              </a:rPr>
              <a:t>Enhanced Performance:By addressing skill gaps, providing clear expectations, and optimizing resources, employees will improve their productivity and work quality.</a:t>
            </a:r>
            <a:endParaRPr sz="2800" lang="en-GB">
              <a:solidFill>
                <a:srgbClr val="000000"/>
              </a:solidFill>
            </a:endParaRPr>
          </a:p>
          <a:p>
            <a:pPr indent="-514350" marL="514350">
              <a:buFont typeface="+mj-lt"/>
              <a:buAutoNum type="arabicPeriod" startAt="1"/>
            </a:pPr>
            <a:r>
              <a:rPr sz="2800" lang="en-GB">
                <a:solidFill>
                  <a:srgbClr val="000000"/>
                </a:solidFill>
              </a:rPr>
              <a:t>Increased Job Satisfaction:Training and development opportunities, along with a supportive work environment, will boost employee morale and job satisfaction.</a:t>
            </a:r>
            <a:endParaRPr sz="2800" lang="en-GB">
              <a:solidFill>
                <a:srgbClr val="000000"/>
              </a:solidFill>
            </a:endParaRPr>
          </a:p>
          <a:p>
            <a:pPr indent="-514350" marL="514350">
              <a:buFont typeface="+mj-lt"/>
              <a:buAutoNum type="arabicPeriod" startAt="1"/>
            </a:pPr>
            <a:r>
              <a:rPr sz="2800" lang="en-GB">
                <a:solidFill>
                  <a:srgbClr val="000000"/>
                </a:solidFill>
              </a:rPr>
              <a:t>Better Alignment with Organizational Goals:Clear goal setting and performance management ensure that individual efforts align with broader organizational objec</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1"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1481858" y="2956077"/>
            <a:ext cx="7460379" cy="3025140"/>
          </a:xfrm>
          <a:prstGeom prst="rect"/>
        </p:spPr>
        <p:txBody>
          <a:bodyPr rtlCol="0" wrap="square">
            <a:spAutoFit/>
          </a:bodyPr>
          <a:p>
            <a:pPr indent="-514350" marL="514350">
              <a:buFont typeface="+mj-lt"/>
              <a:buAutoNum type="arabicPeriod" startAt="1"/>
            </a:pPr>
            <a:r>
              <a:rPr sz="2800" lang="en-GB">
                <a:solidFill>
                  <a:srgbClr val="000000"/>
                </a:solidFill>
              </a:rPr>
              <a:t>Data Collection Sources:HR Systems: Performance reviews, attendance records, and training data.</a:t>
            </a:r>
            <a:endParaRPr sz="2800" lang="en-GB">
              <a:solidFill>
                <a:srgbClr val="000000"/>
              </a:solidFill>
            </a:endParaRPr>
          </a:p>
          <a:p>
            <a:pPr indent="-514350" marL="514350">
              <a:buFont typeface="+mj-lt"/>
              <a:buAutoNum type="arabicPeriod" startAt="1"/>
            </a:pPr>
            <a:r>
              <a:rPr sz="2800" lang="en-GB">
                <a:solidFill>
                  <a:srgbClr val="000000"/>
                </a:solidFill>
              </a:rPr>
              <a:t>Project Management Tools: Productivity and quality metrics.</a:t>
            </a:r>
            <a:endParaRPr sz="2800" lang="en-GB">
              <a:solidFill>
                <a:srgbClr val="000000"/>
              </a:solidFill>
            </a:endParaRPr>
          </a:p>
          <a:p>
            <a:pPr indent="-514350" marL="514350">
              <a:buFont typeface="+mj-lt"/>
              <a:buAutoNum type="arabicPeriod" startAt="1"/>
            </a:pPr>
            <a:r>
              <a:rPr sz="2800" lang="en-GB">
                <a:solidFill>
                  <a:srgbClr val="000000"/>
                </a:solidFill>
              </a:rPr>
              <a:t>Surveys and Feedback Forms: Engagement and satisfaction scores.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2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a:off x="2080323" y="1293747"/>
            <a:ext cx="9860153" cy="5539740"/>
          </a:xfrm>
          <a:prstGeom prst="rect"/>
        </p:spPr>
        <p:txBody>
          <a:bodyPr rtlCol="0" wrap="square">
            <a:spAutoFit/>
          </a:bodyPr>
          <a:p>
            <a:pPr indent="-514350" marL="514350">
              <a:buFont typeface="+mj-lt"/>
              <a:buAutoNum type="arabicPeriod" startAt="1"/>
            </a:pPr>
            <a:r>
              <a:rPr sz="2800" lang="en-GB">
                <a:solidFill>
                  <a:srgbClr val="000000"/>
                </a:solidFill>
              </a:rPr>
              <a:t>Data-Driven Personalization:Our solution leverages advanced analytics to deliver personalized performance insights and tailored development plans. By understanding individual strengths and areas for improvement, we provide customized training and support that directly addresses each employee’s needs, ximizing their potential.</a:t>
            </a:r>
            <a:endParaRPr sz="2800" lang="en-GB">
              <a:solidFill>
                <a:srgbClr val="000000"/>
              </a:solidFill>
            </a:endParaRPr>
          </a:p>
          <a:p>
            <a:pPr indent="-514350" marL="514350">
              <a:buFont typeface="+mj-lt"/>
              <a:buAutoNum type="arabicPeriod" startAt="1"/>
            </a:pPr>
            <a:r>
              <a:rPr sz="2800" lang="en-GB">
                <a:solidFill>
                  <a:srgbClr val="000000"/>
                </a:solidFill>
              </a:rPr>
              <a:t>Integrated Approach:We offer a holistic performance enhancement strategy that integrates performance metrics, training, and motivational initiatives. This comprehensive approach ensures that all aspects of employee development are addressed, leading to more sustainable and impactful improvements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2024-09-03T05:37:07Z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f5791d982302432788ad3f7a7a7386dd</vt:lpwstr>
  </property>
</Properties>
</file>