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96" r:id="rId2"/>
    <p:sldId id="256" r:id="rId3"/>
    <p:sldId id="398" r:id="rId4"/>
    <p:sldId id="401" r:id="rId5"/>
    <p:sldId id="400" r:id="rId6"/>
    <p:sldId id="402" r:id="rId7"/>
    <p:sldId id="399" r:id="rId8"/>
    <p:sldId id="405" r:id="rId9"/>
    <p:sldId id="407" r:id="rId10"/>
    <p:sldId id="408" r:id="rId11"/>
    <p:sldId id="409" r:id="rId12"/>
    <p:sldId id="410" r:id="rId13"/>
    <p:sldId id="4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Copy%20of%20DOC-20240819-WA0002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DOC-20240819-WA0002(1).xlsx]sheet 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016384607092801E-2"/>
          <c:y val="9.4874044366462004E-2"/>
          <c:w val="0.82685135280802002"/>
          <c:h val="0.8441408697831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'[Copy of DOC-20240819-WA0002(1).xlsx]sheet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1'!$B$5:$B$15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9-4F35-A87C-ED7BF433B7AC}"/>
            </c:ext>
          </c:extLst>
        </c:ser>
        <c:ser>
          <c:idx val="1"/>
          <c:order val="1"/>
          <c:tx>
            <c:strRef>
              <c:f>'[Copy of DOC-20240819-WA0002(1).xlsx]sheet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D9-4F35-A87C-ED7BF433B7AC}"/>
            </c:ext>
          </c:extLst>
        </c:ser>
        <c:ser>
          <c:idx val="2"/>
          <c:order val="2"/>
          <c:tx>
            <c:strRef>
              <c:f>'[Copy of DOC-20240819-WA0002(1).xlsx]sheet 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D9-4F35-A87C-ED7BF433B7AC}"/>
            </c:ext>
          </c:extLst>
        </c:ser>
        <c:ser>
          <c:idx val="3"/>
          <c:order val="3"/>
          <c:tx>
            <c:strRef>
              <c:f>'[Copy of DOC-20240819-WA0002(1).xlsx]sheet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D9-4F35-A87C-ED7BF433B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466128"/>
        <c:axId val="1070467568"/>
      </c:barChart>
      <c:catAx>
        <c:axId val="10704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467568"/>
        <c:crosses val="autoZero"/>
        <c:auto val="1"/>
        <c:lblAlgn val="ctr"/>
        <c:lblOffset val="100"/>
        <c:noMultiLvlLbl val="0"/>
      </c:catAx>
      <c:valAx>
        <c:axId val="107046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46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112788310590505"/>
          <c:y val="0.17685650474595199"/>
          <c:w val="0.137060741456346"/>
          <c:h val="0.48352875488553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3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682750" y="2170430"/>
            <a:ext cx="9704070" cy="4078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r>
              <a:rPr sz="2400" spc="-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NAME: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RAJESHWARI K 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306955">
              <a:lnSpc>
                <a:spcPts val="2930"/>
              </a:lnSpc>
              <a:spcBef>
                <a:spcPts val="40"/>
              </a:spcBef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sz="2400" spc="-10">
                <a:latin typeface="Times New Roman" panose="02020603050405020304" charset="0"/>
                <a:cs typeface="Times New Roman" panose="02020603050405020304" charset="0"/>
                <a:sym typeface="+mn-ea"/>
              </a:rPr>
              <a:t>:3122110</a:t>
            </a:r>
            <a:r>
              <a:rPr lang="en-US" sz="2400" spc="-10">
                <a:latin typeface="Times New Roman" panose="02020603050405020304" charset="0"/>
                <a:cs typeface="Times New Roman" panose="02020603050405020304" charset="0"/>
                <a:sym typeface="+mn-ea"/>
              </a:rPr>
              <a:t>75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,asun</a:t>
            </a:r>
            <a:r>
              <a:rPr lang="en-US" sz="2400" spc="-1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2400" spc="-10">
                <a:latin typeface="Times New Roman" panose="02020603050405020304" charset="0"/>
                <a:cs typeface="Times New Roman" panose="02020603050405020304" charset="0"/>
                <a:sym typeface="+mn-ea"/>
              </a:rPr>
              <a:t>14233122110</a:t>
            </a:r>
            <a:r>
              <a:rPr lang="en-US" sz="2400" spc="-10">
                <a:latin typeface="Times New Roman" panose="02020603050405020304" charset="0"/>
                <a:cs typeface="Times New Roman" panose="02020603050405020304" charset="0"/>
                <a:sym typeface="+mn-ea"/>
              </a:rPr>
              <a:t>75</a:t>
            </a:r>
            <a:r>
              <a:rPr sz="2400" spc="-1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lang="en-US"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sz="2400" spc="-4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sz="2400" spc="1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COMMERCE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pPr marL="12700" marR="2306955">
              <a:lnSpc>
                <a:spcPts val="2930"/>
              </a:lnSpc>
              <a:spcBef>
                <a:spcPts val="40"/>
              </a:spcBef>
            </a:pP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B.COM (GENERAL)                                                                            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865"/>
              </a:lnSpc>
              <a:spcBef>
                <a:spcPts val="55"/>
              </a:spcBef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:DR.MGR</a:t>
            </a:r>
            <a:r>
              <a:rPr sz="2400" spc="-1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JANAKI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sz="2400" spc="-3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2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sz="2400" spc="-1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ARTS</a:t>
            </a:r>
            <a:r>
              <a:rPr sz="2400" spc="-1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r>
              <a:rPr sz="2400" spc="-6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SCIENCE</a:t>
            </a:r>
            <a:endParaRPr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865"/>
              </a:lnSpc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sz="2400" spc="-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WOMEN</a:t>
            </a:r>
            <a:r>
              <a:rPr sz="2400" spc="-7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spc="-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06345" y="708025"/>
            <a:ext cx="7931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3600" b="1" spc="-5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3600" b="1" spc="-7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3600" b="1" spc="-9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3600" b="1" spc="-6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spc="-1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sz="3600" b="1">
              <a:solidFill>
                <a:schemeClr val="accent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3600" b="1">
              <a:solidFill>
                <a:schemeClr val="accent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10" dirty="0">
                <a:sym typeface="+mn-ea"/>
              </a:rPr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Autofit/>
          </a:bodyPr>
          <a:lstStyle/>
          <a:p>
            <a:pPr marL="0" marR="193040" indent="0">
              <a:lnSpc>
                <a:spcPct val="152000"/>
              </a:lnSpc>
              <a:spcBef>
                <a:spcPts val="95"/>
              </a:spcBef>
              <a:buNone/>
            </a:pPr>
            <a:r>
              <a:rPr sz="1800" b="1" spc="-6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COLLECTION:</a:t>
            </a:r>
            <a:r>
              <a:rPr sz="1800" b="1" spc="3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SOURCE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WHICH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</a:p>
          <a:p>
            <a:pPr marL="0" marR="193040" indent="0">
              <a:lnSpc>
                <a:spcPct val="152000"/>
              </a:lnSpc>
              <a:spcBef>
                <a:spcPts val="95"/>
              </a:spcBef>
              <a:buNone/>
            </a:pP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DATA.ALMOST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26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FEATURE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z="18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FEATURES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EXCEL.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SOME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ID,FIRST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NAME,CREDIT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RATING.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spc="-6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CLEANING: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7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0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 CLEANED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FILTERED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FILTER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TECHNIQUES: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b="1" spc="-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z="18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z="1800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sz="18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RESULTS:</a:t>
            </a:r>
            <a:r>
              <a:rPr sz="1800" b="1" spc="3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RESULT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CALCULATED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BASIS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endParaRPr lang="en-US" sz="1800"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IVOT</a:t>
            </a:r>
            <a:r>
              <a:rPr b="1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TABLE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DONE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FOLLOWING:-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GENDER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CODE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COLUMNS: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LEVEL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ROWS: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UNIT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VALUES: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COUNT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FIRST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NAMES.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:THE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CHOOSEN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ABOVE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7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BAR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GRAPH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TREND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LINE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,THE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LINEAR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VERY</a:t>
            </a:r>
            <a:r>
              <a:rPr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HIGH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EXPONENTIAL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UP</a:t>
            </a:r>
            <a:r>
              <a:rPr spc="-1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LOW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1"/>
          <p:cNvGraphicFramePr/>
          <p:nvPr/>
        </p:nvGraphicFramePr>
        <p:xfrm>
          <a:off x="838200" y="1524000"/>
          <a:ext cx="1043940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marR="5080" indent="0">
              <a:lnSpc>
                <a:spcPct val="150000"/>
              </a:lnSpc>
              <a:spcBef>
                <a:spcPts val="135"/>
              </a:spcBef>
              <a:buNone/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conclusion,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1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provided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valuable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insights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into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weaknesses,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opportunities,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threats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within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organization.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analyzing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have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identified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improvement,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optimized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developed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targeted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programs.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empower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make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decisions,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productivity,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drive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growth.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Ultimately,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new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standard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positioning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 organization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continued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excellence 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competitiveness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industry</a:t>
            </a:r>
            <a:r>
              <a:rPr lang="en-US" spc="-1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b="1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b="1" spc="-105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b="1" spc="-295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b="1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b="1" spc="-4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lang="en-US" altLang="zh-CN" b="1" spc="-10" dirty="0">
              <a:solidFill>
                <a:schemeClr val="bg2">
                  <a:lumMod val="50000"/>
                </a:schemeClr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83105" y="1085850"/>
            <a:ext cx="9144000" cy="62992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/>
              <a:t>PROJECT TITLE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125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Overview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Problem</a:t>
            </a:r>
            <a:r>
              <a:rPr sz="3200" spc="1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Statement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End</a:t>
            </a:r>
            <a:r>
              <a:rPr sz="3200" spc="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Users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Solution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Proposition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Dataset</a:t>
            </a:r>
            <a:r>
              <a:rPr sz="3200" spc="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Description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Modelling</a:t>
            </a:r>
            <a:r>
              <a:rPr sz="32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Approach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Results</a:t>
            </a:r>
            <a:r>
              <a:rPr sz="3200" spc="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Discussion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8765" algn="l"/>
              </a:tabLst>
            </a:pP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Conclusion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R="5080">
              <a:lnSpc>
                <a:spcPct val="15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Understand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individual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skills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SETTING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GOALS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EXPECTATIONS: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objectives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targets.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EVALUATING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JOB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FIT: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Determine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suited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their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roles.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z="2665" b="1" spc="-20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GROWTH: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Create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opportunities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advancement.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IMPROVEMENT:</a:t>
            </a:r>
            <a:r>
              <a:rPr sz="2665" b="1" spc="-1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underperformance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provide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support.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FAIR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COMPENSATION</a:t>
            </a:r>
            <a:r>
              <a:rPr sz="2665" b="1" spc="-1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REWARDS: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Base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salary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SUCCESSION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PLANNING: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future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leaders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key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players.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ENGAGEMENT: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Recognize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contributions.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713740">
              <a:lnSpc>
                <a:spcPct val="149000"/>
              </a:lnSpc>
              <a:spcBef>
                <a:spcPts val="35"/>
              </a:spcBef>
              <a:tabLst>
                <a:tab pos="355600" algn="l"/>
              </a:tabLst>
            </a:pP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STRATEGIC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MAKING: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Inform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665" b="1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 REGULAR</a:t>
            </a:r>
            <a:r>
              <a:rPr sz="2665" b="1" spc="-11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HELPS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GROW,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ORGANIZATIONAL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EFFICIENCY,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aims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relevant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conduct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statistical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analysis,</a:t>
            </a:r>
            <a:r>
              <a:rPr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present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findings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stakeholders.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scope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includes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weaknesses, opportunities,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threats,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implementing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gaps,</a:t>
            </a:r>
            <a:r>
              <a:rPr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programs,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engagement.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deliver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comprehensive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report,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actionable</a:t>
            </a:r>
            <a:r>
              <a:rPr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customized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evaluation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framework.</a:t>
            </a:r>
            <a:r>
              <a:rPr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 timeline</a:t>
            </a:r>
            <a:r>
              <a:rPr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[insert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timeline],</a:t>
            </a:r>
            <a:r>
              <a:rPr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involve HR,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department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heads,</a:t>
            </a:r>
            <a:r>
              <a:rPr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employees,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making,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improved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productivity,</a:t>
            </a:r>
            <a:r>
              <a:rPr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increased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</a:t>
            </a:r>
            <a:r>
              <a:rPr spc="-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10" dirty="0">
                <a:sym typeface="+mn-ea"/>
              </a:rPr>
              <a:t>WHO</a:t>
            </a:r>
            <a:r>
              <a:rPr spc="-235" dirty="0">
                <a:sym typeface="+mn-ea"/>
              </a:rPr>
              <a:t> </a:t>
            </a:r>
            <a:r>
              <a:rPr dirty="0">
                <a:sym typeface="+mn-ea"/>
              </a:rPr>
              <a:t>ARE</a:t>
            </a:r>
            <a:r>
              <a:rPr spc="-85" dirty="0">
                <a:sym typeface="+mn-ea"/>
              </a:rPr>
              <a:t> </a:t>
            </a:r>
            <a:r>
              <a:rPr dirty="0">
                <a:sym typeface="+mn-ea"/>
              </a:rPr>
              <a:t>THE</a:t>
            </a:r>
            <a:r>
              <a:rPr spc="-65" dirty="0">
                <a:sym typeface="+mn-ea"/>
              </a:rPr>
              <a:t> </a:t>
            </a:r>
            <a:r>
              <a:rPr dirty="0">
                <a:sym typeface="+mn-ea"/>
              </a:rPr>
              <a:t>END</a:t>
            </a:r>
            <a:r>
              <a:rPr spc="-70" dirty="0">
                <a:sym typeface="+mn-ea"/>
              </a:rPr>
              <a:t> </a:t>
            </a:r>
            <a:r>
              <a:rPr spc="-10" dirty="0">
                <a:sym typeface="+mn-ea"/>
              </a:rPr>
              <a:t>USERS?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96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EMPLOYER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87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0"/>
              </a:spcBef>
              <a:tabLst>
                <a:tab pos="469265" algn="l"/>
              </a:tabLst>
            </a:pPr>
            <a:r>
              <a:rPr sz="3200" spc="-25" dirty="0">
                <a:latin typeface="Times New Roman" panose="02020603050405020304"/>
                <a:cs typeface="Times New Roman" panose="02020603050405020304"/>
                <a:sym typeface="+mn-ea"/>
              </a:rPr>
              <a:t>ORGANISATION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5"/>
              </a:spcBef>
              <a:tabLst>
                <a:tab pos="4699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32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SECTORS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5"/>
              </a:spcBef>
              <a:tabLst>
                <a:tab pos="469265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32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  <a:sym typeface="+mn-ea"/>
              </a:rPr>
              <a:t>FIRM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COMPANY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3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OUR</a:t>
            </a:r>
            <a:r>
              <a:rPr spc="-95" dirty="0">
                <a:sym typeface="+mn-ea"/>
              </a:rPr>
              <a:t> </a:t>
            </a:r>
            <a:r>
              <a:rPr spc="-10" dirty="0">
                <a:sym typeface="+mn-ea"/>
              </a:rPr>
              <a:t>SOLUTION</a:t>
            </a:r>
            <a:r>
              <a:rPr spc="-350" dirty="0">
                <a:sym typeface="+mn-ea"/>
              </a:rPr>
              <a:t> </a:t>
            </a:r>
            <a:r>
              <a:rPr dirty="0">
                <a:sym typeface="+mn-ea"/>
              </a:rPr>
              <a:t>AND</a:t>
            </a:r>
            <a:r>
              <a:rPr spc="-25" dirty="0">
                <a:sym typeface="+mn-ea"/>
              </a:rPr>
              <a:t> </a:t>
            </a:r>
            <a:r>
              <a:rPr dirty="0">
                <a:sym typeface="+mn-ea"/>
              </a:rPr>
              <a:t>ITS</a:t>
            </a:r>
            <a:r>
              <a:rPr spc="-5" dirty="0">
                <a:sym typeface="+mn-ea"/>
              </a:rPr>
              <a:t> </a:t>
            </a:r>
            <a:r>
              <a:rPr spc="-25" dirty="0">
                <a:sym typeface="+mn-ea"/>
              </a:rPr>
              <a:t>VALUE</a:t>
            </a:r>
            <a:r>
              <a:rPr spc="-120" dirty="0">
                <a:sym typeface="+mn-ea"/>
              </a:rPr>
              <a:t> </a:t>
            </a:r>
            <a:r>
              <a:rPr spc="-10" dirty="0">
                <a:sym typeface="+mn-ea"/>
              </a:rPr>
              <a:t>PROPOSITION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360"/>
            <a:ext cx="10515600" cy="4652963"/>
          </a:xfrm>
        </p:spPr>
        <p:txBody>
          <a:bodyPr>
            <a:noAutofit/>
          </a:bodyPr>
          <a:lstStyle/>
          <a:p>
            <a:pPr marL="12700" marR="25400">
              <a:lnSpc>
                <a:spcPct val="150000"/>
              </a:lnSpc>
              <a:spcBef>
                <a:spcPts val="95"/>
              </a:spcBef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12700" marR="5080">
              <a:lnSpc>
                <a:spcPct val="150000"/>
              </a:lnSpc>
            </a:pP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FILTERING: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12700" marR="98425">
              <a:lnSpc>
                <a:spcPct val="150000"/>
              </a:lnSpc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TABLE. </a:t>
            </a:r>
            <a:r>
              <a:rPr sz="1900" b="1" spc="-45" dirty="0">
                <a:latin typeface="Times New Roman" panose="02020603050405020304"/>
                <a:cs typeface="Times New Roman" panose="02020603050405020304"/>
                <a:sym typeface="+mn-ea"/>
              </a:rPr>
              <a:t>CHART:</a:t>
            </a:r>
            <a:r>
              <a:rPr sz="1900" b="1" spc="-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pPr marL="12700" marR="25400">
              <a:lnSpc>
                <a:spcPct val="150000"/>
              </a:lnSpc>
              <a:spcBef>
                <a:spcPts val="95"/>
              </a:spcBef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12700" marR="5080">
              <a:lnSpc>
                <a:spcPct val="150000"/>
              </a:lnSpc>
            </a:pP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FILTERING: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12700" marR="98425">
              <a:lnSpc>
                <a:spcPct val="150000"/>
              </a:lnSpc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</a:p>
          <a:p>
            <a:pPr marL="12700" marR="98425">
              <a:lnSpc>
                <a:spcPct val="150000"/>
              </a:lnSpc>
            </a:pPr>
            <a:r>
              <a:rPr sz="1900" b="1" spc="-45" dirty="0">
                <a:latin typeface="Times New Roman" panose="02020603050405020304"/>
                <a:cs typeface="Times New Roman" panose="02020603050405020304"/>
                <a:sym typeface="+mn-ea"/>
              </a:rPr>
              <a:t>CHART:</a:t>
            </a:r>
            <a:r>
              <a:rPr sz="1900" b="1" spc="-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endParaRPr lang="en-US" sz="1300" spc="-1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5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5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–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26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FEATURE-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ID-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CATEGORICAL</a:t>
            </a:r>
            <a:r>
              <a:rPr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GENDER-MALE,FEMALE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LEVEL-ORDINAL</a:t>
            </a:r>
            <a:r>
              <a:rPr spc="-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UNIT-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REFERENCE</a:t>
            </a:r>
            <a:r>
              <a:rPr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3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1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NAME-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NOMINAL</a:t>
            </a:r>
            <a:r>
              <a:rPr spc="-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RATING-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NUMERICAL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THE</a:t>
            </a:r>
            <a:r>
              <a:rPr spc="-20" dirty="0">
                <a:sym typeface="+mn-ea"/>
              </a:rPr>
              <a:t> </a:t>
            </a:r>
            <a:r>
              <a:rPr dirty="0">
                <a:sym typeface="+mn-ea"/>
              </a:rPr>
              <a:t>"WOW"</a:t>
            </a:r>
            <a:r>
              <a:rPr spc="70" dirty="0">
                <a:sym typeface="+mn-ea"/>
              </a:rPr>
              <a:t> </a:t>
            </a:r>
            <a:r>
              <a:rPr dirty="0">
                <a:sym typeface="+mn-ea"/>
              </a:rPr>
              <a:t>IN</a:t>
            </a:r>
            <a:r>
              <a:rPr spc="-35" dirty="0">
                <a:sym typeface="+mn-ea"/>
              </a:rPr>
              <a:t> </a:t>
            </a:r>
            <a:r>
              <a:rPr dirty="0">
                <a:sym typeface="+mn-ea"/>
              </a:rPr>
              <a:t>OUR</a:t>
            </a:r>
            <a:r>
              <a:rPr spc="-50" dirty="0">
                <a:sym typeface="+mn-ea"/>
              </a:rPr>
              <a:t> </a:t>
            </a:r>
            <a:r>
              <a:rPr spc="-10" dirty="0">
                <a:sym typeface="+mn-ea"/>
              </a:rPr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567055">
              <a:lnSpc>
                <a:spcPct val="155000"/>
              </a:lnSpc>
              <a:spcBef>
                <a:spcPts val="9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b="1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5080">
              <a:lnSpc>
                <a:spcPts val="5030"/>
              </a:lnSpc>
              <a:spcBef>
                <a:spcPts val="45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b="1" spc="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589280">
              <a:lnSpc>
                <a:spcPts val="5030"/>
              </a:lnSpc>
              <a:spcBef>
                <a:spcPts val="5"/>
              </a:spcBef>
              <a:tabLst>
                <a:tab pos="298450" algn="l"/>
                <a:tab pos="2287270" algn="l"/>
              </a:tabLst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FORMULA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	USED</a:t>
            </a:r>
            <a:r>
              <a:rPr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b="1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LEVEL:</a:t>
            </a:r>
            <a:r>
              <a:rPr b="1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5" dirty="0">
                <a:latin typeface="Times New Roman" panose="02020603050405020304"/>
                <a:cs typeface="Times New Roman" panose="02020603050405020304"/>
                <a:sym typeface="+mn-ea"/>
              </a:rPr>
              <a:t>IFS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406400">
              <a:lnSpc>
                <a:spcPts val="503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EG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IFS(Z8&gt;=5,“VERY HIGH”,Z8&gt;=4,“HIGH”,Z8&gt;=3,“MEDIUM”,TRUE,“LOW”)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Theme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855</Words>
  <Application>Microsoft Office PowerPoint</Application>
  <PresentationFormat>Widescreen</PresentationFormat>
  <Paragraphs>81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Employee Performance Analysis using Excel</vt:lpstr>
      <vt:lpstr>AGENDA </vt:lpstr>
      <vt:lpstr>PROBLEM STATEMENT </vt:lpstr>
      <vt:lpstr>PROJECT OVERVIEW </vt:lpstr>
      <vt:lpstr>WHO ARE THE END USERS?</vt:lpstr>
      <vt:lpstr>OUR SOLUTION AND ITS VALUE PROPOSITION</vt:lpstr>
      <vt:lpstr>DATASET DESCRIPTION </vt:lpstr>
      <vt:lpstr>THE "WOW" IN OUR SOLUTION</vt:lpstr>
      <vt:lpstr>MODELLING</vt:lpstr>
      <vt:lpstr>MODELLING </vt:lpstr>
      <vt:lpstr>RESULT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pc user</cp:lastModifiedBy>
  <cp:revision>341</cp:revision>
  <dcterms:created xsi:type="dcterms:W3CDTF">2015-09-21T03:34:00Z</dcterms:created>
  <dcterms:modified xsi:type="dcterms:W3CDTF">2024-09-05T17:23:07Z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1033-12.2.0.17562</vt:lpwstr>
  </property>
  <property fmtid="{D5CDD505-2E9C-101B-9397-08002B2CF9AE}" pid="3" name="ICV">
    <vt:lpwstr>6352294E0F484AACB855A34939FFB5DC_13</vt:lpwstr>
  </property>
</Properties>
</file>