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4"/>
  </p:notesMasterIdLst>
  <p:sldIdLst>
    <p:sldId id="256" r:id="rId3"/>
    <p:sldId id="257" r:id="rId5"/>
    <p:sldId id="258" r:id="rId6"/>
    <p:sldId id="262" r:id="rId7"/>
    <p:sldId id="261" r:id="rId8"/>
    <p:sldId id="259" r:id="rId9"/>
    <p:sldId id="260" r:id="rId10"/>
    <p:sldId id="264" r:id="rId11"/>
  </p:sldIdLst>
  <p:sldSz cx="14630400" cy="8229600"/>
  <p:notesSz cx="8229600" cy="14630400"/>
  <p:embeddedFontLst>
    <p:embeddedFont>
      <p:font typeface="Sora Medium" pitchFamily="34" charset="0"/>
      <p:regular r:id="rId15"/>
    </p:embeddedFont>
    <p:embeddedFont>
      <p:font typeface="Sora Medium" pitchFamily="34" charset="-122"/>
      <p:regular r:id="rId16"/>
    </p:embeddedFont>
    <p:embeddedFont>
      <p:font typeface="Sora Medium" pitchFamily="34" charset="-120"/>
      <p:regular r:id="rId17"/>
    </p:embeddedFont>
    <p:embeddedFont>
      <p:font typeface="Noto Sans TC" panose="020B0200000000000000" pitchFamily="34" charset="-120"/>
      <p:bold r:id="rId18"/>
    </p:embeddedFont>
    <p:embeddedFont>
      <p:font typeface="Noto Sans TC" panose="020B0200000000000000" pitchFamily="34" charset="-122"/>
      <p:bold r:id="rId19"/>
    </p:embeddedFont>
    <p:embeddedFont>
      <p:font typeface="Calibri" panose="020F0502020204030204" charset="0"/>
      <p:regular r:id="rId20"/>
      <p:bold r:id="rId21"/>
      <p:italic r:id="rId22"/>
      <p:boldItalic r:id="rId23"/>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font" Target="fonts/font9.fntdata"/><Relationship Id="rId22" Type="http://schemas.openxmlformats.org/officeDocument/2006/relationships/font" Target="fonts/font8.fntdata"/><Relationship Id="rId21" Type="http://schemas.openxmlformats.org/officeDocument/2006/relationships/font" Target="fonts/font7.fntdata"/><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7070C"/>
          </a:solidFill>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3.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4.xml"/><Relationship Id="rId4" Type="http://schemas.openxmlformats.org/officeDocument/2006/relationships/image" Target="../media/image10.jpe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8.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5.xml"/><Relationship Id="rId4" Type="http://schemas.openxmlformats.org/officeDocument/2006/relationships/image" Target="../media/image19.jpe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image" Target="../media/image20.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50" y="576580"/>
            <a:ext cx="7556500" cy="3499485"/>
          </a:xfrm>
          <a:prstGeom prst="rect">
            <a:avLst/>
          </a:prstGeom>
          <a:noFill/>
        </p:spPr>
        <p:txBody>
          <a:bodyPr wrap="square" lIns="0" tIns="0" rIns="0" bIns="0" rtlCol="0" anchor="t"/>
          <a:lstStyle/>
          <a:p>
            <a:pPr marL="0" indent="0" algn="l">
              <a:lnSpc>
                <a:spcPts val="5550"/>
              </a:lnSpc>
              <a:buNone/>
            </a:pPr>
            <a:r>
              <a:rPr lang="en-US" sz="4450" dirty="0">
                <a:solidFill>
                  <a:srgbClr val="97B8FF"/>
                </a:solidFill>
                <a:latin typeface="Sora Medium" pitchFamily="34" charset="0"/>
                <a:ea typeface="Sora Medium" pitchFamily="34" charset="-122"/>
                <a:cs typeface="Sora Medium" pitchFamily="34" charset="-120"/>
              </a:rPr>
              <a:t>Space Invaders: A Multi-Agent Showdown</a:t>
            </a:r>
            <a:endParaRPr lang="en-US" sz="4450" dirty="0">
              <a:solidFill>
                <a:srgbClr val="97B8FF"/>
              </a:solidFill>
              <a:latin typeface="Sora Medium" pitchFamily="34" charset="0"/>
              <a:ea typeface="Sora Medium" pitchFamily="34" charset="-122"/>
              <a:cs typeface="Sora Medium" pitchFamily="34" charset="-120"/>
            </a:endParaRPr>
          </a:p>
          <a:p>
            <a:pPr marL="0" indent="0" algn="l">
              <a:lnSpc>
                <a:spcPts val="5550"/>
              </a:lnSpc>
              <a:buNone/>
            </a:pPr>
            <a:r>
              <a:rPr lang="en-US" sz="4450" dirty="0">
                <a:solidFill>
                  <a:srgbClr val="97B8FF"/>
                </a:solidFill>
                <a:latin typeface="Sora Medium" pitchFamily="34" charset="0"/>
                <a:ea typeface="Sora Medium" pitchFamily="34" charset="-122"/>
                <a:cs typeface="Sora Medium" pitchFamily="34" charset="-120"/>
              </a:rPr>
              <a:t>                              </a:t>
            </a:r>
            <a:r>
              <a:rPr lang="en-US" sz="1400" dirty="0">
                <a:solidFill>
                  <a:srgbClr val="97B8FF"/>
                </a:solidFill>
                <a:latin typeface="Sora Medium" pitchFamily="34" charset="0"/>
                <a:ea typeface="Sora Medium" pitchFamily="34" charset="-122"/>
                <a:cs typeface="Sora Medium" pitchFamily="34" charset="-120"/>
              </a:rPr>
              <a:t>-Presented by</a:t>
            </a:r>
            <a:endParaRPr lang="en-US" sz="1400" dirty="0">
              <a:solidFill>
                <a:srgbClr val="97B8FF"/>
              </a:solidFill>
              <a:latin typeface="Sora Medium" pitchFamily="34" charset="0"/>
              <a:ea typeface="Sora Medium" pitchFamily="34" charset="-122"/>
              <a:cs typeface="Sora Medium" pitchFamily="34" charset="-120"/>
            </a:endParaRPr>
          </a:p>
          <a:p>
            <a:pPr marL="0" indent="0" algn="l">
              <a:lnSpc>
                <a:spcPct val="100000"/>
              </a:lnSpc>
              <a:buNone/>
            </a:pPr>
            <a:r>
              <a:rPr lang="en-US" sz="1400" dirty="0">
                <a:solidFill>
                  <a:srgbClr val="97B8FF"/>
                </a:solidFill>
                <a:latin typeface="Sora Medium" pitchFamily="34" charset="0"/>
                <a:ea typeface="Sora Medium" pitchFamily="34" charset="-122"/>
                <a:cs typeface="Sora Medium" pitchFamily="34" charset="-120"/>
              </a:rPr>
              <a:t>                                                                                                                 ADHIRAJ  GHOSAL(22053132)</a:t>
            </a:r>
            <a:endParaRPr lang="en-US" sz="1400" dirty="0">
              <a:solidFill>
                <a:srgbClr val="97B8FF"/>
              </a:solidFill>
              <a:latin typeface="Sora Medium" pitchFamily="34" charset="0"/>
              <a:ea typeface="Sora Medium" pitchFamily="34" charset="-122"/>
              <a:cs typeface="Sora Medium" pitchFamily="34" charset="-120"/>
            </a:endParaRPr>
          </a:p>
          <a:p>
            <a:pPr marL="0" indent="0" algn="l">
              <a:lnSpc>
                <a:spcPct val="100000"/>
              </a:lnSpc>
              <a:buNone/>
            </a:pPr>
            <a:r>
              <a:rPr lang="en-US" sz="1400" dirty="0">
                <a:solidFill>
                  <a:srgbClr val="97B8FF"/>
                </a:solidFill>
                <a:latin typeface="Sora Medium" pitchFamily="34" charset="0"/>
                <a:ea typeface="Sora Medium" pitchFamily="34" charset="-122"/>
                <a:cs typeface="Sora Medium" pitchFamily="34" charset="-120"/>
              </a:rPr>
              <a:t>                                                                                                    RAJESHWARI CHOUDHURY(22053180)</a:t>
            </a:r>
            <a:endParaRPr lang="en-US" sz="1400" dirty="0">
              <a:solidFill>
                <a:srgbClr val="97B8FF"/>
              </a:solidFill>
              <a:latin typeface="Sora Medium" pitchFamily="34" charset="0"/>
              <a:ea typeface="Sora Medium" pitchFamily="34" charset="-122"/>
              <a:cs typeface="Sora Medium" pitchFamily="34" charset="-120"/>
            </a:endParaRPr>
          </a:p>
          <a:p>
            <a:pPr marL="0" indent="0" algn="l">
              <a:lnSpc>
                <a:spcPts val="5550"/>
              </a:lnSpc>
              <a:buNone/>
            </a:pPr>
            <a:endParaRPr lang="en-US" sz="1400" dirty="0">
              <a:solidFill>
                <a:srgbClr val="97B8FF"/>
              </a:solidFill>
              <a:latin typeface="Sora Medium" pitchFamily="34" charset="0"/>
              <a:ea typeface="Sora Medium" pitchFamily="34" charset="-122"/>
              <a:cs typeface="Sora Medium" pitchFamily="34" charset="-120"/>
            </a:endParaRPr>
          </a:p>
        </p:txBody>
      </p:sp>
      <p:sp>
        <p:nvSpPr>
          <p:cNvPr id="4" name="Text 1"/>
          <p:cNvSpPr/>
          <p:nvPr/>
        </p:nvSpPr>
        <p:spPr>
          <a:xfrm>
            <a:off x="793790" y="4086344"/>
            <a:ext cx="7556421" cy="1814513"/>
          </a:xfrm>
          <a:prstGeom prst="rect">
            <a:avLst/>
          </a:prstGeom>
          <a:noFill/>
        </p:spPr>
        <p:txBody>
          <a:bodyPr wrap="square" lIns="0" tIns="0" rIns="0" bIns="0" rtlCol="0" anchor="t"/>
          <a:lstStyle/>
          <a:p>
            <a:pPr marL="0" indent="0" algn="l">
              <a:lnSpc>
                <a:spcPts val="2850"/>
              </a:lnSpc>
              <a:buNone/>
            </a:pPr>
            <a:r>
              <a:rPr lang="en-US" sz="1750" dirty="0">
                <a:solidFill>
                  <a:srgbClr val="E0D6DE"/>
                </a:solidFill>
                <a:latin typeface="Noto Sans TC" panose="020B0200000000000000" pitchFamily="34" charset="-120"/>
                <a:ea typeface="Noto Sans TC" panose="020B0200000000000000" pitchFamily="34" charset="-122"/>
                <a:cs typeface="Noto Sans TC" panose="020B0200000000000000" pitchFamily="34" charset="-120"/>
              </a:rPr>
              <a:t>This project reimagines Space Invaders, introducing both AI and Human agents. The objective is to compare the performance of Human vs. AI players across three gaming modes. Expected outcomes include insights into AI learning strategies, human gameplay tactics, and the future of human-AI collaboration in gaming.</a:t>
            </a:r>
            <a:endParaRPr lang="en-US" sz="1750" dirty="0"/>
          </a:p>
        </p:txBody>
      </p:sp>
    </p:spTree>
  </p:cSld>
  <p:clrMapOvr>
    <a:masterClrMapping/>
  </p:clrMapOvr>
  <mc:AlternateContent xmlns:mc="http://schemas.openxmlformats.org/markup-compatibility/2006">
    <mc:Choice xmlns:p14="http://schemas.microsoft.com/office/powerpoint/2010/main" Requires="p14">
      <p:transition p14:dur="500">
        <p:wedge/>
      </p:transition>
    </mc:Choice>
    <mc:Fallback>
      <p:transition>
        <p:wedg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50" y="80645"/>
            <a:ext cx="10200005" cy="822960"/>
          </a:xfrm>
          <a:prstGeom prst="rect">
            <a:avLst/>
          </a:prstGeom>
          <a:noFill/>
        </p:spPr>
        <p:txBody>
          <a:bodyPr wrap="none" lIns="0" tIns="0" rIns="0" bIns="0" rtlCol="0" anchor="t"/>
          <a:lstStyle/>
          <a:p>
            <a:pPr marL="0" indent="0" algn="just">
              <a:lnSpc>
                <a:spcPts val="5550"/>
              </a:lnSpc>
              <a:buNone/>
            </a:pPr>
            <a:r>
              <a:rPr lang="en-US" sz="4450" dirty="0">
                <a:solidFill>
                  <a:srgbClr val="97B8FF"/>
                </a:solidFill>
                <a:latin typeface="Sora Medium" pitchFamily="34" charset="0"/>
                <a:ea typeface="Sora Medium" pitchFamily="34" charset="-122"/>
                <a:cs typeface="Sora Medium" pitchFamily="34" charset="-120"/>
              </a:rPr>
              <a:t>Introducing the Three Gaming Modes</a:t>
            </a:r>
            <a:endParaRPr lang="en-US" sz="4450" dirty="0"/>
          </a:p>
        </p:txBody>
      </p:sp>
      <p:sp>
        <p:nvSpPr>
          <p:cNvPr id="3" name="Text 1"/>
          <p:cNvSpPr/>
          <p:nvPr/>
        </p:nvSpPr>
        <p:spPr>
          <a:xfrm>
            <a:off x="793750" y="4845050"/>
            <a:ext cx="13042900" cy="767080"/>
          </a:xfrm>
          <a:prstGeom prst="rect">
            <a:avLst/>
          </a:prstGeom>
          <a:noFill/>
        </p:spPr>
        <p:txBody>
          <a:bodyPr wrap="none" lIns="0" tIns="0" rIns="0" bIns="0" rtlCol="0" anchor="t"/>
          <a:lstStyle/>
          <a:p>
            <a:pPr marL="0" indent="0" algn="l">
              <a:lnSpc>
                <a:spcPts val="2850"/>
              </a:lnSpc>
              <a:buNone/>
            </a:pPr>
            <a:r>
              <a:rPr lang="en-US" sz="1750" dirty="0">
                <a:solidFill>
                  <a:srgbClr val="E0D6DE"/>
                </a:solidFill>
                <a:latin typeface="Noto Sans TC" panose="020B0200000000000000" pitchFamily="34" charset="-120"/>
                <a:ea typeface="Noto Sans TC" panose="020B0200000000000000" pitchFamily="34" charset="-122"/>
                <a:cs typeface="Noto Sans TC" panose="020B0200000000000000" pitchFamily="34" charset="-120"/>
              </a:rPr>
              <a:t>Each mode is designed to evaluate different aspects of agent performance.</a:t>
            </a:r>
            <a:endParaRPr lang="en-US" sz="1750" dirty="0"/>
          </a:p>
        </p:txBody>
      </p:sp>
      <p:sp>
        <p:nvSpPr>
          <p:cNvPr id="4" name="Text 2"/>
          <p:cNvSpPr/>
          <p:nvPr/>
        </p:nvSpPr>
        <p:spPr>
          <a:xfrm>
            <a:off x="793750" y="5535930"/>
            <a:ext cx="3001010" cy="575945"/>
          </a:xfrm>
          <a:prstGeom prst="rect">
            <a:avLst/>
          </a:prstGeom>
          <a:noFill/>
        </p:spPr>
        <p:txBody>
          <a:bodyPr wrap="none" lIns="0" tIns="0" rIns="0" bIns="0" rtlCol="0" anchor="t"/>
          <a:lstStyle/>
          <a:p>
            <a:pPr marL="0" indent="0" algn="l">
              <a:lnSpc>
                <a:spcPts val="2750"/>
              </a:lnSpc>
              <a:buNone/>
            </a:pPr>
            <a:r>
              <a:rPr lang="en-US" sz="2200" dirty="0">
                <a:solidFill>
                  <a:srgbClr val="97B8FF"/>
                </a:solidFill>
                <a:latin typeface="Sora Medium" pitchFamily="34" charset="0"/>
                <a:ea typeface="Sora Medium" pitchFamily="34" charset="-122"/>
                <a:cs typeface="Sora Medium" pitchFamily="34" charset="-120"/>
              </a:rPr>
              <a:t>Mode 1: Human vs. AI</a:t>
            </a:r>
            <a:endParaRPr lang="en-US" sz="2200" dirty="0"/>
          </a:p>
        </p:txBody>
      </p:sp>
      <p:sp>
        <p:nvSpPr>
          <p:cNvPr id="5" name="Text 3"/>
          <p:cNvSpPr/>
          <p:nvPr/>
        </p:nvSpPr>
        <p:spPr>
          <a:xfrm>
            <a:off x="793750" y="6139815"/>
            <a:ext cx="3978275" cy="846455"/>
          </a:xfrm>
          <a:prstGeom prst="rect">
            <a:avLst/>
          </a:prstGeom>
          <a:noFill/>
        </p:spPr>
        <p:txBody>
          <a:bodyPr wrap="square" lIns="0" tIns="0" rIns="0" bIns="0" rtlCol="0" anchor="t"/>
          <a:lstStyle/>
          <a:p>
            <a:pPr marL="0" indent="0" algn="l">
              <a:lnSpc>
                <a:spcPts val="2850"/>
              </a:lnSpc>
              <a:buNone/>
            </a:pPr>
            <a:r>
              <a:rPr lang="en-US" sz="1750" dirty="0">
                <a:solidFill>
                  <a:srgbClr val="E0D6DE"/>
                </a:solidFill>
                <a:latin typeface="Noto Sans TC" panose="020B0200000000000000" pitchFamily="34" charset="-120"/>
                <a:ea typeface="Noto Sans TC" panose="020B0200000000000000" pitchFamily="34" charset="-122"/>
                <a:cs typeface="Noto Sans TC" panose="020B0200000000000000" pitchFamily="34" charset="-120"/>
              </a:rPr>
              <a:t>Classic 1v1 battle analyzing human strategies against a learning AI.</a:t>
            </a:r>
            <a:endParaRPr lang="en-US" sz="1750" dirty="0"/>
          </a:p>
        </p:txBody>
      </p:sp>
      <p:sp>
        <p:nvSpPr>
          <p:cNvPr id="6" name="Text 4"/>
          <p:cNvSpPr/>
          <p:nvPr/>
        </p:nvSpPr>
        <p:spPr>
          <a:xfrm>
            <a:off x="5332730" y="5530850"/>
            <a:ext cx="2835275" cy="582295"/>
          </a:xfrm>
          <a:prstGeom prst="rect">
            <a:avLst/>
          </a:prstGeom>
          <a:noFill/>
        </p:spPr>
        <p:txBody>
          <a:bodyPr wrap="none" lIns="0" tIns="0" rIns="0" bIns="0" rtlCol="0" anchor="t"/>
          <a:lstStyle/>
          <a:p>
            <a:pPr marL="0" indent="0" algn="l">
              <a:lnSpc>
                <a:spcPts val="2750"/>
              </a:lnSpc>
              <a:buNone/>
            </a:pPr>
            <a:r>
              <a:rPr lang="en-US" sz="2200" dirty="0">
                <a:solidFill>
                  <a:srgbClr val="97B8FF"/>
                </a:solidFill>
                <a:latin typeface="Sora Medium" pitchFamily="34" charset="0"/>
                <a:ea typeface="Sora Medium" pitchFamily="34" charset="-122"/>
                <a:cs typeface="Sora Medium" pitchFamily="34" charset="-120"/>
              </a:rPr>
              <a:t>Mode 2: AI vs. AI</a:t>
            </a:r>
            <a:endParaRPr lang="en-US" sz="2200" dirty="0"/>
          </a:p>
        </p:txBody>
      </p:sp>
      <p:sp>
        <p:nvSpPr>
          <p:cNvPr id="7" name="Text 5"/>
          <p:cNvSpPr/>
          <p:nvPr/>
        </p:nvSpPr>
        <p:spPr>
          <a:xfrm>
            <a:off x="5332730" y="6139815"/>
            <a:ext cx="3978275" cy="725170"/>
          </a:xfrm>
          <a:prstGeom prst="rect">
            <a:avLst/>
          </a:prstGeom>
          <a:noFill/>
        </p:spPr>
        <p:txBody>
          <a:bodyPr wrap="square" lIns="0" tIns="0" rIns="0" bIns="0" rtlCol="0" anchor="t"/>
          <a:lstStyle/>
          <a:p>
            <a:pPr marL="0" indent="0" algn="l">
              <a:lnSpc>
                <a:spcPts val="2850"/>
              </a:lnSpc>
              <a:buNone/>
            </a:pPr>
            <a:r>
              <a:rPr lang="en-US" sz="1750" dirty="0">
                <a:solidFill>
                  <a:srgbClr val="E0D6DE"/>
                </a:solidFill>
                <a:latin typeface="Noto Sans TC" panose="020B0200000000000000" pitchFamily="34" charset="-120"/>
                <a:ea typeface="Noto Sans TC" panose="020B0200000000000000" pitchFamily="34" charset="-122"/>
                <a:cs typeface="Noto Sans TC" panose="020B0200000000000000" pitchFamily="34" charset="-120"/>
              </a:rPr>
              <a:t>AI evolution simulation observing learning patterns and competitive dynamics.</a:t>
            </a:r>
            <a:endParaRPr lang="en-US" sz="1750" dirty="0"/>
          </a:p>
        </p:txBody>
      </p:sp>
      <p:sp>
        <p:nvSpPr>
          <p:cNvPr id="8" name="Text 6"/>
          <p:cNvSpPr/>
          <p:nvPr/>
        </p:nvSpPr>
        <p:spPr>
          <a:xfrm>
            <a:off x="9872345" y="5531485"/>
            <a:ext cx="3978275" cy="576580"/>
          </a:xfrm>
          <a:prstGeom prst="rect">
            <a:avLst/>
          </a:prstGeom>
          <a:noFill/>
        </p:spPr>
        <p:txBody>
          <a:bodyPr wrap="square" lIns="0" tIns="0" rIns="0" bIns="0" rtlCol="0" anchor="t"/>
          <a:lstStyle/>
          <a:p>
            <a:pPr marL="0" indent="0" algn="l">
              <a:lnSpc>
                <a:spcPts val="2750"/>
              </a:lnSpc>
              <a:buNone/>
            </a:pPr>
            <a:r>
              <a:rPr lang="en-US" sz="2200" dirty="0">
                <a:solidFill>
                  <a:srgbClr val="97B8FF"/>
                </a:solidFill>
                <a:latin typeface="Sora Medium" pitchFamily="34" charset="0"/>
                <a:ea typeface="Sora Medium" pitchFamily="34" charset="-122"/>
                <a:cs typeface="Sora Medium" pitchFamily="34" charset="-120"/>
              </a:rPr>
              <a:t>Mode 3: Human + AI vs. AI + AI</a:t>
            </a:r>
            <a:endParaRPr lang="en-US" sz="2200" dirty="0"/>
          </a:p>
        </p:txBody>
      </p:sp>
      <p:sp>
        <p:nvSpPr>
          <p:cNvPr id="9" name="Text 7"/>
          <p:cNvSpPr/>
          <p:nvPr/>
        </p:nvSpPr>
        <p:spPr>
          <a:xfrm>
            <a:off x="9872345" y="6111875"/>
            <a:ext cx="3978275" cy="900430"/>
          </a:xfrm>
          <a:prstGeom prst="rect">
            <a:avLst/>
          </a:prstGeom>
          <a:noFill/>
        </p:spPr>
        <p:txBody>
          <a:bodyPr wrap="square" lIns="0" tIns="0" rIns="0" bIns="0" rtlCol="0" anchor="t"/>
          <a:lstStyle/>
          <a:p>
            <a:pPr marL="0" indent="0" algn="l">
              <a:lnSpc>
                <a:spcPts val="2850"/>
              </a:lnSpc>
              <a:buNone/>
            </a:pPr>
            <a:r>
              <a:rPr lang="en-US" sz="1750" dirty="0">
                <a:solidFill>
                  <a:srgbClr val="E0D6DE"/>
                </a:solidFill>
                <a:latin typeface="Noto Sans TC" panose="020B0200000000000000" pitchFamily="34" charset="-120"/>
                <a:ea typeface="Noto Sans TC" panose="020B0200000000000000" pitchFamily="34" charset="-122"/>
                <a:cs typeface="Noto Sans TC" panose="020B0200000000000000" pitchFamily="34" charset="-120"/>
              </a:rPr>
              <a:t>Evaluate human-AI teams against purely AI teams.</a:t>
            </a:r>
            <a:endParaRPr lang="en-US" sz="1750" dirty="0"/>
          </a:p>
        </p:txBody>
      </p:sp>
      <p:pic>
        <p:nvPicPr>
          <p:cNvPr id="10" name="Picture 9" descr="IMG-20250321-WA0004"/>
          <p:cNvPicPr>
            <a:picLocks noChangeAspect="1"/>
          </p:cNvPicPr>
          <p:nvPr/>
        </p:nvPicPr>
        <p:blipFill>
          <a:blip r:embed="rId1"/>
          <a:stretch>
            <a:fillRect/>
          </a:stretch>
        </p:blipFill>
        <p:spPr>
          <a:xfrm>
            <a:off x="4772025" y="1322070"/>
            <a:ext cx="4512945" cy="2792095"/>
          </a:xfrm>
          <a:prstGeom prst="rect">
            <a:avLst/>
          </a:prstGeom>
        </p:spPr>
      </p:pic>
      <p:pic>
        <p:nvPicPr>
          <p:cNvPr id="11" name="Picture 10" descr="IMG-20250321-WA0002"/>
          <p:cNvPicPr>
            <a:picLocks noChangeAspect="1"/>
          </p:cNvPicPr>
          <p:nvPr/>
        </p:nvPicPr>
        <p:blipFill>
          <a:blip r:embed="rId2"/>
          <a:stretch>
            <a:fillRect/>
          </a:stretch>
        </p:blipFill>
        <p:spPr>
          <a:xfrm>
            <a:off x="22860" y="1322070"/>
            <a:ext cx="4463415" cy="2783840"/>
          </a:xfrm>
          <a:prstGeom prst="rect">
            <a:avLst/>
          </a:prstGeom>
        </p:spPr>
      </p:pic>
      <p:sp>
        <p:nvSpPr>
          <p:cNvPr id="12" name="Rectangles 11"/>
          <p:cNvSpPr/>
          <p:nvPr/>
        </p:nvSpPr>
        <p:spPr>
          <a:xfrm>
            <a:off x="12839700" y="7799070"/>
            <a:ext cx="1674495" cy="286385"/>
          </a:xfrm>
          <a:prstGeom prst="rect">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13" name="Picture 12" descr="WhatsApp Image 2025-03-22 at 22.48.13_44c44c2f"/>
          <p:cNvPicPr>
            <a:picLocks noChangeAspect="1"/>
          </p:cNvPicPr>
          <p:nvPr/>
        </p:nvPicPr>
        <p:blipFill>
          <a:blip r:embed="rId3"/>
          <a:stretch>
            <a:fillRect/>
          </a:stretch>
        </p:blipFill>
        <p:spPr>
          <a:xfrm>
            <a:off x="9570720" y="1322070"/>
            <a:ext cx="4466590" cy="27965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wipe/>
      </p:transition>
    </mc:Choice>
    <mc:Fallback>
      <p:transition>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793790" y="1160621"/>
            <a:ext cx="7556421" cy="1417558"/>
          </a:xfrm>
          <a:prstGeom prst="rect">
            <a:avLst/>
          </a:prstGeom>
          <a:noFill/>
        </p:spPr>
        <p:txBody>
          <a:bodyPr wrap="square" lIns="0" tIns="0" rIns="0" bIns="0" rtlCol="0" anchor="t"/>
          <a:lstStyle/>
          <a:p>
            <a:pPr marL="0" indent="0" algn="l">
              <a:lnSpc>
                <a:spcPts val="5550"/>
              </a:lnSpc>
              <a:buNone/>
            </a:pPr>
            <a:r>
              <a:rPr lang="en-US" sz="4450" dirty="0">
                <a:solidFill>
                  <a:srgbClr val="97B8FF"/>
                </a:solidFill>
                <a:latin typeface="Sora Medium" pitchFamily="34" charset="0"/>
                <a:ea typeface="Sora Medium" pitchFamily="34" charset="-122"/>
                <a:cs typeface="Sora Medium" pitchFamily="34" charset="-120"/>
              </a:rPr>
              <a:t>Unique Features of This Space Invaders Project</a:t>
            </a:r>
            <a:endParaRPr lang="en-US" sz="4450" dirty="0"/>
          </a:p>
        </p:txBody>
      </p:sp>
      <p:sp>
        <p:nvSpPr>
          <p:cNvPr id="4" name="Text 1"/>
          <p:cNvSpPr/>
          <p:nvPr/>
        </p:nvSpPr>
        <p:spPr>
          <a:xfrm>
            <a:off x="793790" y="2918341"/>
            <a:ext cx="7556421" cy="362903"/>
          </a:xfrm>
          <a:prstGeom prst="rect">
            <a:avLst/>
          </a:prstGeom>
          <a:noFill/>
        </p:spPr>
        <p:txBody>
          <a:bodyPr wrap="none" lIns="0" tIns="0" rIns="0" bIns="0" rtlCol="0" anchor="t"/>
          <a:lstStyle/>
          <a:p>
            <a:pPr marL="0" indent="0" algn="l">
              <a:lnSpc>
                <a:spcPts val="2850"/>
              </a:lnSpc>
              <a:buNone/>
            </a:pPr>
            <a:r>
              <a:rPr lang="en-US" sz="1750" dirty="0">
                <a:solidFill>
                  <a:srgbClr val="E0D6DE"/>
                </a:solidFill>
                <a:latin typeface="Noto Sans TC" panose="020B0200000000000000" pitchFamily="34" charset="-120"/>
                <a:ea typeface="Noto Sans TC" panose="020B0200000000000000" pitchFamily="34" charset="-122"/>
                <a:cs typeface="Noto Sans TC" panose="020B0200000000000000" pitchFamily="34" charset="-120"/>
              </a:rPr>
              <a:t>This project brings fresh ideas to a classic game.</a:t>
            </a:r>
            <a:endParaRPr lang="en-US" sz="1750" dirty="0"/>
          </a:p>
        </p:txBody>
      </p:sp>
      <p:sp>
        <p:nvSpPr>
          <p:cNvPr id="5" name="Shape 2"/>
          <p:cNvSpPr/>
          <p:nvPr/>
        </p:nvSpPr>
        <p:spPr>
          <a:xfrm>
            <a:off x="793790" y="3791545"/>
            <a:ext cx="510302" cy="510302"/>
          </a:xfrm>
          <a:prstGeom prst="roundRect">
            <a:avLst>
              <a:gd name="adj" fmla="val 6667"/>
            </a:avLst>
          </a:prstGeom>
          <a:solidFill>
            <a:srgbClr val="26262B"/>
          </a:solidFill>
        </p:spPr>
      </p:sp>
      <p:pic>
        <p:nvPicPr>
          <p:cNvPr id="6" name="Image 1" descr="preencoded.png"/>
          <p:cNvPicPr>
            <a:picLocks noChangeAspect="1"/>
          </p:cNvPicPr>
          <p:nvPr/>
        </p:nvPicPr>
        <p:blipFill>
          <a:blip r:embed="rId1"/>
          <a:stretch>
            <a:fillRect/>
          </a:stretch>
        </p:blipFill>
        <p:spPr>
          <a:xfrm>
            <a:off x="878860" y="3834051"/>
            <a:ext cx="340162" cy="425291"/>
          </a:xfrm>
          <a:prstGeom prst="rect">
            <a:avLst/>
          </a:prstGeom>
        </p:spPr>
      </p:pic>
      <p:sp>
        <p:nvSpPr>
          <p:cNvPr id="7" name="Text 3"/>
          <p:cNvSpPr/>
          <p:nvPr/>
        </p:nvSpPr>
        <p:spPr>
          <a:xfrm>
            <a:off x="1530906" y="3791545"/>
            <a:ext cx="2835235" cy="354330"/>
          </a:xfrm>
          <a:prstGeom prst="rect">
            <a:avLst/>
          </a:prstGeom>
          <a:noFill/>
        </p:spPr>
        <p:txBody>
          <a:bodyPr wrap="none" lIns="0" tIns="0" rIns="0" bIns="0" rtlCol="0" anchor="t"/>
          <a:lstStyle/>
          <a:p>
            <a:pPr marL="0" indent="0" algn="l">
              <a:lnSpc>
                <a:spcPts val="2750"/>
              </a:lnSpc>
              <a:buNone/>
            </a:pPr>
            <a:r>
              <a:rPr lang="en-US" sz="2200" dirty="0">
                <a:solidFill>
                  <a:srgbClr val="E0D6DE"/>
                </a:solidFill>
                <a:latin typeface="Sora Medium" pitchFamily="34" charset="0"/>
                <a:ea typeface="Sora Medium" pitchFamily="34" charset="-122"/>
                <a:cs typeface="Sora Medium" pitchFamily="34" charset="-120"/>
              </a:rPr>
              <a:t>Multi-Agent</a:t>
            </a:r>
            <a:endParaRPr lang="en-US" sz="2200" dirty="0"/>
          </a:p>
        </p:txBody>
      </p:sp>
      <p:sp>
        <p:nvSpPr>
          <p:cNvPr id="8" name="Text 4"/>
          <p:cNvSpPr/>
          <p:nvPr/>
        </p:nvSpPr>
        <p:spPr>
          <a:xfrm>
            <a:off x="1530906" y="4281964"/>
            <a:ext cx="2927747" cy="1088708"/>
          </a:xfrm>
          <a:prstGeom prst="rect">
            <a:avLst/>
          </a:prstGeom>
          <a:noFill/>
        </p:spPr>
        <p:txBody>
          <a:bodyPr wrap="square" lIns="0" tIns="0" rIns="0" bIns="0" rtlCol="0" anchor="t"/>
          <a:lstStyle/>
          <a:p>
            <a:pPr marL="0" indent="0" algn="l">
              <a:lnSpc>
                <a:spcPts val="2850"/>
              </a:lnSpc>
              <a:buNone/>
            </a:pPr>
            <a:r>
              <a:rPr lang="en-US" sz="1750" dirty="0">
                <a:solidFill>
                  <a:srgbClr val="E0D6DE"/>
                </a:solidFill>
                <a:latin typeface="Noto Sans TC" panose="020B0200000000000000" pitchFamily="34" charset="-120"/>
                <a:ea typeface="Noto Sans TC" panose="020B0200000000000000" pitchFamily="34" charset="-122"/>
                <a:cs typeface="Noto Sans TC" panose="020B0200000000000000" pitchFamily="34" charset="-120"/>
              </a:rPr>
              <a:t>Enables diverse scenarios and comparative analysis of human and AI.</a:t>
            </a:r>
            <a:endParaRPr lang="en-US" sz="1750" dirty="0"/>
          </a:p>
        </p:txBody>
      </p:sp>
      <p:sp>
        <p:nvSpPr>
          <p:cNvPr id="9" name="Shape 5"/>
          <p:cNvSpPr/>
          <p:nvPr/>
        </p:nvSpPr>
        <p:spPr>
          <a:xfrm>
            <a:off x="4685467" y="3791545"/>
            <a:ext cx="510302" cy="510302"/>
          </a:xfrm>
          <a:prstGeom prst="roundRect">
            <a:avLst>
              <a:gd name="adj" fmla="val 6667"/>
            </a:avLst>
          </a:prstGeom>
          <a:solidFill>
            <a:srgbClr val="26262B"/>
          </a:solidFill>
        </p:spPr>
      </p:sp>
      <p:pic>
        <p:nvPicPr>
          <p:cNvPr id="10" name="Image 2" descr="preencoded.png"/>
          <p:cNvPicPr>
            <a:picLocks noChangeAspect="1"/>
          </p:cNvPicPr>
          <p:nvPr/>
        </p:nvPicPr>
        <p:blipFill>
          <a:blip r:embed="rId2"/>
          <a:stretch>
            <a:fillRect/>
          </a:stretch>
        </p:blipFill>
        <p:spPr>
          <a:xfrm>
            <a:off x="4770537" y="3834051"/>
            <a:ext cx="340162" cy="425291"/>
          </a:xfrm>
          <a:prstGeom prst="rect">
            <a:avLst/>
          </a:prstGeom>
        </p:spPr>
      </p:pic>
      <p:sp>
        <p:nvSpPr>
          <p:cNvPr id="11" name="Text 6"/>
          <p:cNvSpPr/>
          <p:nvPr/>
        </p:nvSpPr>
        <p:spPr>
          <a:xfrm>
            <a:off x="5422583" y="3791545"/>
            <a:ext cx="2835235" cy="354330"/>
          </a:xfrm>
          <a:prstGeom prst="rect">
            <a:avLst/>
          </a:prstGeom>
          <a:noFill/>
        </p:spPr>
        <p:txBody>
          <a:bodyPr wrap="none" lIns="0" tIns="0" rIns="0" bIns="0" rtlCol="0" anchor="t"/>
          <a:lstStyle/>
          <a:p>
            <a:pPr marL="0" indent="0" algn="l">
              <a:lnSpc>
                <a:spcPts val="2750"/>
              </a:lnSpc>
              <a:buNone/>
            </a:pPr>
            <a:r>
              <a:rPr lang="en-US" sz="2200" dirty="0">
                <a:solidFill>
                  <a:srgbClr val="E0D6DE"/>
                </a:solidFill>
                <a:latin typeface="Sora Medium" pitchFamily="34" charset="0"/>
                <a:ea typeface="Sora Medium" pitchFamily="34" charset="-122"/>
                <a:cs typeface="Sora Medium" pitchFamily="34" charset="-120"/>
              </a:rPr>
              <a:t>AI Learning</a:t>
            </a:r>
            <a:endParaRPr lang="en-US" sz="2200" dirty="0"/>
          </a:p>
        </p:txBody>
      </p:sp>
      <p:sp>
        <p:nvSpPr>
          <p:cNvPr id="12" name="Text 7"/>
          <p:cNvSpPr/>
          <p:nvPr/>
        </p:nvSpPr>
        <p:spPr>
          <a:xfrm>
            <a:off x="5422583" y="4281964"/>
            <a:ext cx="2927747" cy="1088708"/>
          </a:xfrm>
          <a:prstGeom prst="rect">
            <a:avLst/>
          </a:prstGeom>
          <a:noFill/>
        </p:spPr>
        <p:txBody>
          <a:bodyPr wrap="square" lIns="0" tIns="0" rIns="0" bIns="0" rtlCol="0" anchor="t"/>
          <a:lstStyle/>
          <a:p>
            <a:pPr marL="0" indent="0" algn="l">
              <a:lnSpc>
                <a:spcPts val="2850"/>
              </a:lnSpc>
              <a:buNone/>
            </a:pPr>
            <a:r>
              <a:rPr lang="en-US" sz="1750" dirty="0">
                <a:solidFill>
                  <a:srgbClr val="E0D6DE"/>
                </a:solidFill>
                <a:latin typeface="Noto Sans TC" panose="020B0200000000000000" pitchFamily="34" charset="-120"/>
                <a:ea typeface="Noto Sans TC" panose="020B0200000000000000" pitchFamily="34" charset="-122"/>
                <a:cs typeface="Noto Sans TC" panose="020B0200000000000000" pitchFamily="34" charset="-120"/>
              </a:rPr>
              <a:t>AI agents adapt and improve their strategies over time.</a:t>
            </a:r>
            <a:endParaRPr lang="en-US" sz="1750" dirty="0"/>
          </a:p>
        </p:txBody>
      </p:sp>
      <p:sp>
        <p:nvSpPr>
          <p:cNvPr id="13" name="Shape 8"/>
          <p:cNvSpPr/>
          <p:nvPr/>
        </p:nvSpPr>
        <p:spPr>
          <a:xfrm>
            <a:off x="793790" y="5852636"/>
            <a:ext cx="510302" cy="510302"/>
          </a:xfrm>
          <a:prstGeom prst="roundRect">
            <a:avLst>
              <a:gd name="adj" fmla="val 6667"/>
            </a:avLst>
          </a:prstGeom>
          <a:solidFill>
            <a:srgbClr val="26262B"/>
          </a:solidFill>
        </p:spPr>
      </p:sp>
      <p:pic>
        <p:nvPicPr>
          <p:cNvPr id="14" name="Image 3" descr="preencoded.png"/>
          <p:cNvPicPr>
            <a:picLocks noChangeAspect="1"/>
          </p:cNvPicPr>
          <p:nvPr/>
        </p:nvPicPr>
        <p:blipFill>
          <a:blip r:embed="rId3"/>
          <a:stretch>
            <a:fillRect/>
          </a:stretch>
        </p:blipFill>
        <p:spPr>
          <a:xfrm>
            <a:off x="878860" y="5895142"/>
            <a:ext cx="340162" cy="425291"/>
          </a:xfrm>
          <a:prstGeom prst="rect">
            <a:avLst/>
          </a:prstGeom>
        </p:spPr>
      </p:pic>
      <p:sp>
        <p:nvSpPr>
          <p:cNvPr id="15" name="Text 9"/>
          <p:cNvSpPr/>
          <p:nvPr/>
        </p:nvSpPr>
        <p:spPr>
          <a:xfrm>
            <a:off x="1530906" y="5852636"/>
            <a:ext cx="3547586" cy="354330"/>
          </a:xfrm>
          <a:prstGeom prst="rect">
            <a:avLst/>
          </a:prstGeom>
          <a:noFill/>
        </p:spPr>
        <p:txBody>
          <a:bodyPr wrap="none" lIns="0" tIns="0" rIns="0" bIns="0" rtlCol="0" anchor="t"/>
          <a:lstStyle/>
          <a:p>
            <a:pPr marL="0" indent="0" algn="l">
              <a:lnSpc>
                <a:spcPts val="2750"/>
              </a:lnSpc>
              <a:buNone/>
            </a:pPr>
            <a:r>
              <a:rPr lang="en-US" sz="2200" dirty="0">
                <a:solidFill>
                  <a:srgbClr val="E0D6DE"/>
                </a:solidFill>
                <a:latin typeface="Sora Medium" pitchFamily="34" charset="0"/>
                <a:ea typeface="Sora Medium" pitchFamily="34" charset="-122"/>
                <a:cs typeface="Sora Medium" pitchFamily="34" charset="-120"/>
              </a:rPr>
              <a:t>Human-AI Collaboration</a:t>
            </a:r>
            <a:endParaRPr lang="en-US" sz="2200" dirty="0"/>
          </a:p>
        </p:txBody>
      </p:sp>
      <p:sp>
        <p:nvSpPr>
          <p:cNvPr id="16" name="Text 10"/>
          <p:cNvSpPr/>
          <p:nvPr/>
        </p:nvSpPr>
        <p:spPr>
          <a:xfrm>
            <a:off x="1530906" y="6343055"/>
            <a:ext cx="6819305" cy="725805"/>
          </a:xfrm>
          <a:prstGeom prst="rect">
            <a:avLst/>
          </a:prstGeom>
          <a:noFill/>
        </p:spPr>
        <p:txBody>
          <a:bodyPr wrap="square" lIns="0" tIns="0" rIns="0" bIns="0" rtlCol="0" anchor="t"/>
          <a:lstStyle/>
          <a:p>
            <a:pPr marL="0" indent="0" algn="l">
              <a:lnSpc>
                <a:spcPts val="2850"/>
              </a:lnSpc>
              <a:buNone/>
            </a:pPr>
            <a:r>
              <a:rPr lang="en-US" sz="1750" dirty="0">
                <a:solidFill>
                  <a:srgbClr val="E0D6DE"/>
                </a:solidFill>
                <a:latin typeface="Noto Sans TC" panose="020B0200000000000000" pitchFamily="34" charset="-120"/>
                <a:ea typeface="Noto Sans TC" panose="020B0200000000000000" pitchFamily="34" charset="-122"/>
                <a:cs typeface="Noto Sans TC" panose="020B0200000000000000" pitchFamily="34" charset="-120"/>
              </a:rPr>
              <a:t>Explores the potential of synergistic gameplay, with human and AI agents.</a:t>
            </a:r>
            <a:endParaRPr lang="en-US" sz="1750" dirty="0"/>
          </a:p>
        </p:txBody>
      </p:sp>
      <p:sp>
        <p:nvSpPr>
          <p:cNvPr id="23" name="Rectangles 22"/>
          <p:cNvSpPr/>
          <p:nvPr/>
        </p:nvSpPr>
        <p:spPr>
          <a:xfrm>
            <a:off x="12871450" y="7778750"/>
            <a:ext cx="1713865" cy="393700"/>
          </a:xfrm>
          <a:prstGeom prst="rect">
            <a:avLst/>
          </a:prstGeom>
          <a:solidFill>
            <a:schemeClr val="tx1">
              <a:lumMod val="95000"/>
              <a:lumOff val="5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24" name="Picture 23" descr="WhatsApp Image 2025-03-23 at 01.29.04_ed86820e"/>
          <p:cNvPicPr>
            <a:picLocks noChangeAspect="1"/>
          </p:cNvPicPr>
          <p:nvPr/>
        </p:nvPicPr>
        <p:blipFill>
          <a:blip r:embed="rId4"/>
          <a:stretch>
            <a:fillRect/>
          </a:stretch>
        </p:blipFill>
        <p:spPr>
          <a:xfrm>
            <a:off x="8569960" y="602615"/>
            <a:ext cx="5793105" cy="67316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push dir="u"/>
      </p:transition>
    </mc:Choice>
    <mc:Fallback>
      <p:transition>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2373749"/>
          </a:xfrm>
          <a:prstGeom prst="rect">
            <a:avLst/>
          </a:prstGeom>
        </p:spPr>
      </p:pic>
      <p:sp>
        <p:nvSpPr>
          <p:cNvPr id="3" name="Text 0"/>
          <p:cNvSpPr/>
          <p:nvPr/>
        </p:nvSpPr>
        <p:spPr>
          <a:xfrm>
            <a:off x="664607" y="2895957"/>
            <a:ext cx="6169343" cy="593288"/>
          </a:xfrm>
          <a:prstGeom prst="rect">
            <a:avLst/>
          </a:prstGeom>
          <a:noFill/>
        </p:spPr>
        <p:txBody>
          <a:bodyPr wrap="none" lIns="0" tIns="0" rIns="0" bIns="0" rtlCol="0" anchor="t"/>
          <a:lstStyle/>
          <a:p>
            <a:pPr marL="0" indent="0" algn="l">
              <a:lnSpc>
                <a:spcPts val="4650"/>
              </a:lnSpc>
              <a:buNone/>
            </a:pPr>
            <a:r>
              <a:rPr lang="en-US" sz="3700" dirty="0">
                <a:solidFill>
                  <a:srgbClr val="97B8FF"/>
                </a:solidFill>
                <a:latin typeface="Sora Medium" pitchFamily="34" charset="0"/>
                <a:ea typeface="Sora Medium" pitchFamily="34" charset="-122"/>
                <a:cs typeface="Sora Medium" pitchFamily="34" charset="-120"/>
              </a:rPr>
              <a:t>Unique Value Proposition</a:t>
            </a:r>
            <a:endParaRPr lang="en-US" sz="3700" dirty="0"/>
          </a:p>
        </p:txBody>
      </p:sp>
      <p:sp>
        <p:nvSpPr>
          <p:cNvPr id="4" name="Text 1"/>
          <p:cNvSpPr/>
          <p:nvPr/>
        </p:nvSpPr>
        <p:spPr>
          <a:xfrm>
            <a:off x="664607" y="3774043"/>
            <a:ext cx="13301186" cy="303848"/>
          </a:xfrm>
          <a:prstGeom prst="rect">
            <a:avLst/>
          </a:prstGeom>
          <a:noFill/>
        </p:spPr>
        <p:txBody>
          <a:bodyPr wrap="none" lIns="0" tIns="0" rIns="0" bIns="0" rtlCol="0" anchor="t"/>
          <a:lstStyle/>
          <a:p>
            <a:pPr marL="0" indent="0" algn="l">
              <a:lnSpc>
                <a:spcPts val="2350"/>
              </a:lnSpc>
              <a:buNone/>
            </a:pPr>
            <a:r>
              <a:rPr lang="en-US" sz="1450" dirty="0">
                <a:solidFill>
                  <a:srgbClr val="E0D6DE"/>
                </a:solidFill>
                <a:latin typeface="Noto Sans TC" panose="020B0200000000000000" pitchFamily="34" charset="-120"/>
                <a:ea typeface="Noto Sans TC" panose="020B0200000000000000" pitchFamily="34" charset="-122"/>
                <a:cs typeface="Noto Sans TC" panose="020B0200000000000000" pitchFamily="34" charset="-120"/>
              </a:rPr>
              <a:t>Why is this project different?</a:t>
            </a:r>
            <a:endParaRPr lang="en-US" sz="1450" dirty="0"/>
          </a:p>
        </p:txBody>
      </p:sp>
      <p:pic>
        <p:nvPicPr>
          <p:cNvPr id="5" name="Image 1" descr="preencoded.png"/>
          <p:cNvPicPr>
            <a:picLocks noChangeAspect="1"/>
          </p:cNvPicPr>
          <p:nvPr/>
        </p:nvPicPr>
        <p:blipFill>
          <a:blip r:embed="rId2"/>
          <a:stretch>
            <a:fillRect/>
          </a:stretch>
        </p:blipFill>
        <p:spPr>
          <a:xfrm>
            <a:off x="664607" y="4291489"/>
            <a:ext cx="949404" cy="1139309"/>
          </a:xfrm>
          <a:prstGeom prst="rect">
            <a:avLst/>
          </a:prstGeom>
        </p:spPr>
      </p:pic>
      <p:sp>
        <p:nvSpPr>
          <p:cNvPr id="6" name="Text 2"/>
          <p:cNvSpPr/>
          <p:nvPr/>
        </p:nvSpPr>
        <p:spPr>
          <a:xfrm>
            <a:off x="1898809" y="4481274"/>
            <a:ext cx="2622828" cy="296704"/>
          </a:xfrm>
          <a:prstGeom prst="rect">
            <a:avLst/>
          </a:prstGeom>
          <a:noFill/>
        </p:spPr>
        <p:txBody>
          <a:bodyPr wrap="none" lIns="0" tIns="0" rIns="0" bIns="0" rtlCol="0" anchor="t"/>
          <a:lstStyle/>
          <a:p>
            <a:pPr marL="0" indent="0" algn="l">
              <a:lnSpc>
                <a:spcPts val="2300"/>
              </a:lnSpc>
              <a:buNone/>
            </a:pPr>
            <a:r>
              <a:rPr lang="en-US" sz="1850" dirty="0">
                <a:solidFill>
                  <a:srgbClr val="E0D6DE"/>
                </a:solidFill>
                <a:latin typeface="Sora Medium" pitchFamily="34" charset="0"/>
                <a:ea typeface="Sora Medium" pitchFamily="34" charset="-122"/>
                <a:cs typeface="Sora Medium" pitchFamily="34" charset="-120"/>
              </a:rPr>
              <a:t>Focus on Human vs AI</a:t>
            </a:r>
            <a:endParaRPr lang="en-US" sz="1850" dirty="0"/>
          </a:p>
        </p:txBody>
      </p:sp>
      <p:sp>
        <p:nvSpPr>
          <p:cNvPr id="7" name="Text 3"/>
          <p:cNvSpPr/>
          <p:nvPr/>
        </p:nvSpPr>
        <p:spPr>
          <a:xfrm>
            <a:off x="1898809" y="4891802"/>
            <a:ext cx="12066984" cy="303848"/>
          </a:xfrm>
          <a:prstGeom prst="rect">
            <a:avLst/>
          </a:prstGeom>
          <a:noFill/>
        </p:spPr>
        <p:txBody>
          <a:bodyPr wrap="none" lIns="0" tIns="0" rIns="0" bIns="0" rtlCol="0" anchor="t"/>
          <a:lstStyle/>
          <a:p>
            <a:pPr marL="0" indent="0" algn="l">
              <a:lnSpc>
                <a:spcPts val="2350"/>
              </a:lnSpc>
              <a:buNone/>
            </a:pPr>
            <a:r>
              <a:rPr lang="en-US" sz="1450" dirty="0">
                <a:solidFill>
                  <a:srgbClr val="E0D6DE"/>
                </a:solidFill>
                <a:latin typeface="Noto Sans TC" panose="020B0200000000000000" pitchFamily="34" charset="-120"/>
                <a:ea typeface="Noto Sans TC" panose="020B0200000000000000" pitchFamily="34" charset="-122"/>
                <a:cs typeface="Noto Sans TC" panose="020B0200000000000000" pitchFamily="34" charset="-120"/>
              </a:rPr>
              <a:t>A deeper dive into the relative performance of each.</a:t>
            </a:r>
            <a:endParaRPr lang="en-US" sz="1450" dirty="0"/>
          </a:p>
        </p:txBody>
      </p:sp>
      <p:pic>
        <p:nvPicPr>
          <p:cNvPr id="8" name="Image 2" descr="preencoded.png"/>
          <p:cNvPicPr>
            <a:picLocks noChangeAspect="1"/>
          </p:cNvPicPr>
          <p:nvPr/>
        </p:nvPicPr>
        <p:blipFill>
          <a:blip r:embed="rId3"/>
          <a:stretch>
            <a:fillRect/>
          </a:stretch>
        </p:blipFill>
        <p:spPr>
          <a:xfrm>
            <a:off x="664607" y="5430798"/>
            <a:ext cx="949404" cy="1139309"/>
          </a:xfrm>
          <a:prstGeom prst="rect">
            <a:avLst/>
          </a:prstGeom>
        </p:spPr>
      </p:pic>
      <p:sp>
        <p:nvSpPr>
          <p:cNvPr id="9" name="Text 4"/>
          <p:cNvSpPr/>
          <p:nvPr/>
        </p:nvSpPr>
        <p:spPr>
          <a:xfrm>
            <a:off x="1898809" y="5620583"/>
            <a:ext cx="3455194" cy="296704"/>
          </a:xfrm>
          <a:prstGeom prst="rect">
            <a:avLst/>
          </a:prstGeom>
          <a:noFill/>
        </p:spPr>
        <p:txBody>
          <a:bodyPr wrap="none" lIns="0" tIns="0" rIns="0" bIns="0" rtlCol="0" anchor="t"/>
          <a:lstStyle/>
          <a:p>
            <a:pPr marL="0" indent="0" algn="l">
              <a:lnSpc>
                <a:spcPts val="2300"/>
              </a:lnSpc>
              <a:buNone/>
            </a:pPr>
            <a:r>
              <a:rPr lang="en-US" sz="1850" dirty="0">
                <a:solidFill>
                  <a:srgbClr val="E0D6DE"/>
                </a:solidFill>
                <a:latin typeface="Sora Medium" pitchFamily="34" charset="0"/>
                <a:ea typeface="Sora Medium" pitchFamily="34" charset="-122"/>
                <a:cs typeface="Sora Medium" pitchFamily="34" charset="-120"/>
              </a:rPr>
              <a:t>Three Different Game Modes</a:t>
            </a:r>
            <a:endParaRPr lang="en-US" sz="1850" dirty="0"/>
          </a:p>
        </p:txBody>
      </p:sp>
      <p:sp>
        <p:nvSpPr>
          <p:cNvPr id="10" name="Text 5"/>
          <p:cNvSpPr/>
          <p:nvPr/>
        </p:nvSpPr>
        <p:spPr>
          <a:xfrm>
            <a:off x="1898809" y="6031111"/>
            <a:ext cx="12066984" cy="303848"/>
          </a:xfrm>
          <a:prstGeom prst="rect">
            <a:avLst/>
          </a:prstGeom>
          <a:noFill/>
        </p:spPr>
        <p:txBody>
          <a:bodyPr wrap="none" lIns="0" tIns="0" rIns="0" bIns="0" rtlCol="0" anchor="t"/>
          <a:lstStyle/>
          <a:p>
            <a:pPr marL="0" indent="0" algn="l">
              <a:lnSpc>
                <a:spcPts val="2350"/>
              </a:lnSpc>
              <a:buNone/>
            </a:pPr>
            <a:r>
              <a:rPr lang="en-US" sz="1450" dirty="0">
                <a:solidFill>
                  <a:srgbClr val="E0D6DE"/>
                </a:solidFill>
                <a:latin typeface="Noto Sans TC" panose="020B0200000000000000" pitchFamily="34" charset="-120"/>
                <a:ea typeface="Noto Sans TC" panose="020B0200000000000000" pitchFamily="34" charset="-122"/>
                <a:cs typeface="Noto Sans TC" panose="020B0200000000000000" pitchFamily="34" charset="-120"/>
              </a:rPr>
              <a:t>A richer environment for performance analysis.</a:t>
            </a:r>
            <a:endParaRPr lang="en-US" sz="1450" dirty="0"/>
          </a:p>
        </p:txBody>
      </p:sp>
      <p:pic>
        <p:nvPicPr>
          <p:cNvPr id="11" name="Image 3" descr="preencoded.png"/>
          <p:cNvPicPr>
            <a:picLocks noChangeAspect="1"/>
          </p:cNvPicPr>
          <p:nvPr/>
        </p:nvPicPr>
        <p:blipFill>
          <a:blip r:embed="rId4"/>
          <a:stretch>
            <a:fillRect/>
          </a:stretch>
        </p:blipFill>
        <p:spPr>
          <a:xfrm>
            <a:off x="664607" y="6570107"/>
            <a:ext cx="949404" cy="1139309"/>
          </a:xfrm>
          <a:prstGeom prst="rect">
            <a:avLst/>
          </a:prstGeom>
        </p:spPr>
      </p:pic>
      <p:sp>
        <p:nvSpPr>
          <p:cNvPr id="12" name="Text 6"/>
          <p:cNvSpPr/>
          <p:nvPr/>
        </p:nvSpPr>
        <p:spPr>
          <a:xfrm>
            <a:off x="1898809" y="6759893"/>
            <a:ext cx="2644616" cy="296704"/>
          </a:xfrm>
          <a:prstGeom prst="rect">
            <a:avLst/>
          </a:prstGeom>
          <a:noFill/>
        </p:spPr>
        <p:txBody>
          <a:bodyPr wrap="none" lIns="0" tIns="0" rIns="0" bIns="0" rtlCol="0" anchor="t"/>
          <a:lstStyle/>
          <a:p>
            <a:pPr marL="0" indent="0" algn="l">
              <a:lnSpc>
                <a:spcPts val="2300"/>
              </a:lnSpc>
              <a:buNone/>
            </a:pPr>
            <a:r>
              <a:rPr lang="en-US" sz="1850" dirty="0">
                <a:solidFill>
                  <a:srgbClr val="E0D6DE"/>
                </a:solidFill>
                <a:latin typeface="Sora Medium" pitchFamily="34" charset="0"/>
                <a:ea typeface="Sora Medium" pitchFamily="34" charset="-122"/>
                <a:cs typeface="Sora Medium" pitchFamily="34" charset="-120"/>
              </a:rPr>
              <a:t>Synergistic Gameplay</a:t>
            </a:r>
            <a:endParaRPr lang="en-US" sz="1850" dirty="0"/>
          </a:p>
        </p:txBody>
      </p:sp>
      <p:sp>
        <p:nvSpPr>
          <p:cNvPr id="13" name="Text 7"/>
          <p:cNvSpPr/>
          <p:nvPr/>
        </p:nvSpPr>
        <p:spPr>
          <a:xfrm>
            <a:off x="1898809" y="7170420"/>
            <a:ext cx="12066984" cy="303848"/>
          </a:xfrm>
          <a:prstGeom prst="rect">
            <a:avLst/>
          </a:prstGeom>
          <a:noFill/>
        </p:spPr>
        <p:txBody>
          <a:bodyPr wrap="none" lIns="0" tIns="0" rIns="0" bIns="0" rtlCol="0" anchor="t"/>
          <a:lstStyle/>
          <a:p>
            <a:pPr marL="0" indent="0" algn="l">
              <a:lnSpc>
                <a:spcPts val="2350"/>
              </a:lnSpc>
              <a:buNone/>
            </a:pPr>
            <a:r>
              <a:rPr lang="en-US" sz="1450" dirty="0">
                <a:solidFill>
                  <a:srgbClr val="E0D6DE"/>
                </a:solidFill>
                <a:latin typeface="Noto Sans TC" panose="020B0200000000000000" pitchFamily="34" charset="-120"/>
                <a:ea typeface="Noto Sans TC" panose="020B0200000000000000" pitchFamily="34" charset="-122"/>
                <a:cs typeface="Noto Sans TC" panose="020B0200000000000000" pitchFamily="34" charset="-120"/>
              </a:rPr>
              <a:t>Innovative features for better results.</a:t>
            </a:r>
            <a:endParaRPr lang="en-US" sz="1450" dirty="0"/>
          </a:p>
        </p:txBody>
      </p:sp>
      <p:sp>
        <p:nvSpPr>
          <p:cNvPr id="14" name="Rectangles 13"/>
          <p:cNvSpPr/>
          <p:nvPr/>
        </p:nvSpPr>
        <p:spPr>
          <a:xfrm>
            <a:off x="12806680" y="7709535"/>
            <a:ext cx="1823720" cy="420370"/>
          </a:xfrm>
          <a:prstGeom prst="rect">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250">
        <p15:prstTrans prst="pageCurlDoubl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6244471" y="935355"/>
            <a:ext cx="7627858" cy="1353741"/>
          </a:xfrm>
          <a:prstGeom prst="rect">
            <a:avLst/>
          </a:prstGeom>
          <a:noFill/>
        </p:spPr>
        <p:txBody>
          <a:bodyPr wrap="square" lIns="0" tIns="0" rIns="0" bIns="0" rtlCol="0" anchor="t"/>
          <a:lstStyle/>
          <a:p>
            <a:pPr marL="0" indent="0" algn="l">
              <a:lnSpc>
                <a:spcPts val="5300"/>
              </a:lnSpc>
              <a:buNone/>
            </a:pPr>
            <a:r>
              <a:rPr lang="en-US" sz="4250" dirty="0">
                <a:solidFill>
                  <a:srgbClr val="97B8FF"/>
                </a:solidFill>
                <a:latin typeface="Sora Medium" pitchFamily="34" charset="0"/>
                <a:ea typeface="Sora Medium" pitchFamily="34" charset="-122"/>
                <a:cs typeface="Sora Medium" pitchFamily="34" charset="-120"/>
              </a:rPr>
              <a:t>Differentiating from Other Space Invaders Games</a:t>
            </a:r>
            <a:endParaRPr lang="en-US" sz="4250" dirty="0"/>
          </a:p>
        </p:txBody>
      </p:sp>
      <p:sp>
        <p:nvSpPr>
          <p:cNvPr id="4" name="Text 1"/>
          <p:cNvSpPr/>
          <p:nvPr/>
        </p:nvSpPr>
        <p:spPr>
          <a:xfrm>
            <a:off x="6244471" y="2613898"/>
            <a:ext cx="7627858" cy="692944"/>
          </a:xfrm>
          <a:prstGeom prst="rect">
            <a:avLst/>
          </a:prstGeom>
          <a:noFill/>
        </p:spPr>
        <p:txBody>
          <a:bodyPr wrap="square" lIns="0" tIns="0" rIns="0" bIns="0" rtlCol="0" anchor="t"/>
          <a:lstStyle/>
          <a:p>
            <a:pPr marL="0" indent="0" algn="l">
              <a:lnSpc>
                <a:spcPts val="2700"/>
              </a:lnSpc>
              <a:buNone/>
            </a:pPr>
            <a:r>
              <a:rPr lang="en-US" sz="1700" dirty="0">
                <a:solidFill>
                  <a:srgbClr val="E0D6DE"/>
                </a:solidFill>
                <a:latin typeface="Noto Sans TC" panose="020B0200000000000000" pitchFamily="34" charset="-120"/>
                <a:ea typeface="Noto Sans TC" panose="020B0200000000000000" pitchFamily="34" charset="-122"/>
                <a:cs typeface="Noto Sans TC" panose="020B0200000000000000" pitchFamily="34" charset="-120"/>
              </a:rPr>
              <a:t>This project introduces the complexity of multi-agent systems to a simple game.</a:t>
            </a:r>
            <a:endParaRPr lang="en-US" sz="1700" dirty="0"/>
          </a:p>
        </p:txBody>
      </p:sp>
      <p:sp>
        <p:nvSpPr>
          <p:cNvPr id="5" name="Shape 2"/>
          <p:cNvSpPr/>
          <p:nvPr/>
        </p:nvSpPr>
        <p:spPr>
          <a:xfrm>
            <a:off x="6244471" y="3550444"/>
            <a:ext cx="3705701" cy="2279213"/>
          </a:xfrm>
          <a:prstGeom prst="roundRect">
            <a:avLst>
              <a:gd name="adj" fmla="val 1425"/>
            </a:avLst>
          </a:prstGeom>
          <a:solidFill>
            <a:srgbClr val="26262B"/>
          </a:solidFill>
        </p:spPr>
      </p:sp>
      <p:sp>
        <p:nvSpPr>
          <p:cNvPr id="6" name="Text 3"/>
          <p:cNvSpPr/>
          <p:nvPr/>
        </p:nvSpPr>
        <p:spPr>
          <a:xfrm>
            <a:off x="6461046" y="3767018"/>
            <a:ext cx="3272552" cy="676751"/>
          </a:xfrm>
          <a:prstGeom prst="rect">
            <a:avLst/>
          </a:prstGeom>
          <a:noFill/>
        </p:spPr>
        <p:txBody>
          <a:bodyPr wrap="square" lIns="0" tIns="0" rIns="0" bIns="0" rtlCol="0" anchor="t"/>
          <a:lstStyle/>
          <a:p>
            <a:pPr marL="0" indent="0" algn="l">
              <a:lnSpc>
                <a:spcPts val="2650"/>
              </a:lnSpc>
              <a:buNone/>
            </a:pPr>
            <a:r>
              <a:rPr lang="en-US" sz="2100" dirty="0">
                <a:solidFill>
                  <a:srgbClr val="E0D6DE"/>
                </a:solidFill>
                <a:latin typeface="Sora Medium" pitchFamily="34" charset="0"/>
                <a:ea typeface="Sora Medium" pitchFamily="34" charset="-122"/>
                <a:cs typeface="Sora Medium" pitchFamily="34" charset="-120"/>
              </a:rPr>
              <a:t>AI Learning Capabilities</a:t>
            </a:r>
            <a:endParaRPr lang="en-US" sz="2100" dirty="0"/>
          </a:p>
        </p:txBody>
      </p:sp>
      <p:sp>
        <p:nvSpPr>
          <p:cNvPr id="7" name="Text 4"/>
          <p:cNvSpPr/>
          <p:nvPr/>
        </p:nvSpPr>
        <p:spPr>
          <a:xfrm>
            <a:off x="6461125" y="4573905"/>
            <a:ext cx="3272790" cy="1343660"/>
          </a:xfrm>
          <a:prstGeom prst="rect">
            <a:avLst/>
          </a:prstGeom>
          <a:noFill/>
        </p:spPr>
        <p:txBody>
          <a:bodyPr wrap="square" lIns="0" tIns="0" rIns="0" bIns="0" rtlCol="0" anchor="t"/>
          <a:lstStyle/>
          <a:p>
            <a:pPr marL="0" indent="0" algn="l">
              <a:lnSpc>
                <a:spcPts val="2700"/>
              </a:lnSpc>
              <a:buNone/>
            </a:pPr>
            <a:r>
              <a:rPr lang="en-US" sz="1700" dirty="0">
                <a:solidFill>
                  <a:srgbClr val="E0D6DE"/>
                </a:solidFill>
                <a:latin typeface="Noto Sans TC" panose="020B0200000000000000" pitchFamily="34" charset="-120"/>
                <a:ea typeface="Noto Sans TC" panose="020B0200000000000000" pitchFamily="34" charset="-122"/>
                <a:cs typeface="Noto Sans TC" panose="020B0200000000000000" pitchFamily="34" charset="-120"/>
              </a:rPr>
              <a:t>AI agents adapt and improve through reinforcement learning and predictive movement algorithms.</a:t>
            </a:r>
            <a:endParaRPr lang="en-US" sz="1700" dirty="0"/>
          </a:p>
        </p:txBody>
      </p:sp>
      <p:sp>
        <p:nvSpPr>
          <p:cNvPr id="8" name="Shape 5"/>
          <p:cNvSpPr/>
          <p:nvPr/>
        </p:nvSpPr>
        <p:spPr>
          <a:xfrm>
            <a:off x="10166747" y="3550444"/>
            <a:ext cx="3705701" cy="2279213"/>
          </a:xfrm>
          <a:prstGeom prst="roundRect">
            <a:avLst>
              <a:gd name="adj" fmla="val 1425"/>
            </a:avLst>
          </a:prstGeom>
          <a:solidFill>
            <a:srgbClr val="26262B"/>
          </a:solidFill>
        </p:spPr>
      </p:sp>
      <p:sp>
        <p:nvSpPr>
          <p:cNvPr id="9" name="Text 6"/>
          <p:cNvSpPr/>
          <p:nvPr/>
        </p:nvSpPr>
        <p:spPr>
          <a:xfrm>
            <a:off x="10383322" y="3767018"/>
            <a:ext cx="3012996" cy="338376"/>
          </a:xfrm>
          <a:prstGeom prst="rect">
            <a:avLst/>
          </a:prstGeom>
          <a:noFill/>
        </p:spPr>
        <p:txBody>
          <a:bodyPr wrap="none" lIns="0" tIns="0" rIns="0" bIns="0" rtlCol="0" anchor="t"/>
          <a:lstStyle/>
          <a:p>
            <a:pPr marL="0" indent="0" algn="l">
              <a:lnSpc>
                <a:spcPts val="2650"/>
              </a:lnSpc>
              <a:buNone/>
            </a:pPr>
            <a:r>
              <a:rPr lang="en-US" sz="2100" dirty="0">
                <a:solidFill>
                  <a:srgbClr val="E0D6DE"/>
                </a:solidFill>
                <a:latin typeface="Sora Medium" pitchFamily="34" charset="0"/>
                <a:ea typeface="Sora Medium" pitchFamily="34" charset="-122"/>
                <a:cs typeface="Sora Medium" pitchFamily="34" charset="-120"/>
              </a:rPr>
              <a:t>Multiple Game Modes</a:t>
            </a:r>
            <a:endParaRPr lang="en-US" sz="2100" dirty="0"/>
          </a:p>
        </p:txBody>
      </p:sp>
      <p:sp>
        <p:nvSpPr>
          <p:cNvPr id="10" name="Text 7"/>
          <p:cNvSpPr/>
          <p:nvPr/>
        </p:nvSpPr>
        <p:spPr>
          <a:xfrm>
            <a:off x="10383322" y="4235291"/>
            <a:ext cx="3272552" cy="692944"/>
          </a:xfrm>
          <a:prstGeom prst="rect">
            <a:avLst/>
          </a:prstGeom>
          <a:noFill/>
        </p:spPr>
        <p:txBody>
          <a:bodyPr wrap="square" lIns="0" tIns="0" rIns="0" bIns="0" rtlCol="0" anchor="t"/>
          <a:lstStyle/>
          <a:p>
            <a:pPr marL="0" indent="0" algn="l">
              <a:lnSpc>
                <a:spcPts val="2700"/>
              </a:lnSpc>
              <a:buNone/>
            </a:pPr>
            <a:r>
              <a:rPr lang="en-US" sz="1700" dirty="0">
                <a:solidFill>
                  <a:srgbClr val="E0D6DE"/>
                </a:solidFill>
                <a:latin typeface="Noto Sans TC" panose="020B0200000000000000" pitchFamily="34" charset="-120"/>
                <a:ea typeface="Noto Sans TC" panose="020B0200000000000000" pitchFamily="34" charset="-122"/>
                <a:cs typeface="Noto Sans TC" panose="020B0200000000000000" pitchFamily="34" charset="-120"/>
              </a:rPr>
              <a:t>Evaluates performance across varied conditions.</a:t>
            </a:r>
            <a:endParaRPr lang="en-US" sz="1700" dirty="0"/>
          </a:p>
        </p:txBody>
      </p:sp>
      <p:sp>
        <p:nvSpPr>
          <p:cNvPr id="11" name="Shape 8"/>
          <p:cNvSpPr/>
          <p:nvPr/>
        </p:nvSpPr>
        <p:spPr>
          <a:xfrm>
            <a:off x="6244471" y="6046232"/>
            <a:ext cx="7627858" cy="1247894"/>
          </a:xfrm>
          <a:prstGeom prst="roundRect">
            <a:avLst>
              <a:gd name="adj" fmla="val 2604"/>
            </a:avLst>
          </a:prstGeom>
          <a:solidFill>
            <a:srgbClr val="26262B"/>
          </a:solidFill>
        </p:spPr>
      </p:sp>
      <p:sp>
        <p:nvSpPr>
          <p:cNvPr id="12" name="Text 9"/>
          <p:cNvSpPr/>
          <p:nvPr/>
        </p:nvSpPr>
        <p:spPr>
          <a:xfrm>
            <a:off x="6461046" y="6262807"/>
            <a:ext cx="3007519" cy="338376"/>
          </a:xfrm>
          <a:prstGeom prst="rect">
            <a:avLst/>
          </a:prstGeom>
          <a:noFill/>
        </p:spPr>
        <p:txBody>
          <a:bodyPr wrap="none" lIns="0" tIns="0" rIns="0" bIns="0" rtlCol="0" anchor="t"/>
          <a:lstStyle/>
          <a:p>
            <a:pPr marL="0" indent="0" algn="l">
              <a:lnSpc>
                <a:spcPts val="2650"/>
              </a:lnSpc>
              <a:buNone/>
            </a:pPr>
            <a:r>
              <a:rPr lang="en-US" sz="2100" dirty="0">
                <a:solidFill>
                  <a:srgbClr val="E0D6DE"/>
                </a:solidFill>
                <a:latin typeface="Sora Medium" pitchFamily="34" charset="0"/>
                <a:ea typeface="Sora Medium" pitchFamily="34" charset="-122"/>
                <a:cs typeface="Sora Medium" pitchFamily="34" charset="-120"/>
              </a:rPr>
              <a:t>Human-AI Interaction</a:t>
            </a:r>
            <a:endParaRPr lang="en-US" sz="2100" dirty="0"/>
          </a:p>
        </p:txBody>
      </p:sp>
      <p:sp>
        <p:nvSpPr>
          <p:cNvPr id="13" name="Text 10"/>
          <p:cNvSpPr/>
          <p:nvPr/>
        </p:nvSpPr>
        <p:spPr>
          <a:xfrm>
            <a:off x="6461046" y="6731079"/>
            <a:ext cx="7194709" cy="346472"/>
          </a:xfrm>
          <a:prstGeom prst="rect">
            <a:avLst/>
          </a:prstGeom>
          <a:noFill/>
        </p:spPr>
        <p:txBody>
          <a:bodyPr wrap="none" lIns="0" tIns="0" rIns="0" bIns="0" rtlCol="0" anchor="t"/>
          <a:lstStyle/>
          <a:p>
            <a:pPr marL="0" indent="0" algn="l">
              <a:lnSpc>
                <a:spcPts val="2700"/>
              </a:lnSpc>
              <a:buNone/>
            </a:pPr>
            <a:r>
              <a:rPr lang="en-US" sz="1700" dirty="0">
                <a:solidFill>
                  <a:srgbClr val="E0D6DE"/>
                </a:solidFill>
                <a:latin typeface="Noto Sans TC" panose="020B0200000000000000" pitchFamily="34" charset="-120"/>
                <a:ea typeface="Noto Sans TC" panose="020B0200000000000000" pitchFamily="34" charset="-122"/>
                <a:cs typeface="Noto Sans TC" panose="020B0200000000000000" pitchFamily="34" charset="-120"/>
              </a:rPr>
              <a:t>Explores team dynamics.</a:t>
            </a:r>
            <a:endParaRPr lang="en-US" sz="1700" dirty="0"/>
          </a:p>
        </p:txBody>
      </p:sp>
      <p:sp>
        <p:nvSpPr>
          <p:cNvPr id="15" name="Rectangles 14"/>
          <p:cNvSpPr/>
          <p:nvPr/>
        </p:nvSpPr>
        <p:spPr>
          <a:xfrm>
            <a:off x="12718415" y="7733030"/>
            <a:ext cx="1828800" cy="496570"/>
          </a:xfrm>
          <a:prstGeom prst="rect">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14" name="Picture 13" descr="IMG-20250321-WA0010"/>
          <p:cNvPicPr>
            <a:picLocks noChangeAspect="1"/>
          </p:cNvPicPr>
          <p:nvPr/>
        </p:nvPicPr>
        <p:blipFill>
          <a:blip r:embed="rId1"/>
          <a:stretch>
            <a:fillRect/>
          </a:stretch>
        </p:blipFill>
        <p:spPr>
          <a:xfrm>
            <a:off x="100965" y="0"/>
            <a:ext cx="5710555" cy="8229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14:prism isInverted="1"/>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793790" y="1696522"/>
            <a:ext cx="7556421" cy="1417558"/>
          </a:xfrm>
          <a:prstGeom prst="rect">
            <a:avLst/>
          </a:prstGeom>
          <a:noFill/>
        </p:spPr>
        <p:txBody>
          <a:bodyPr wrap="square" lIns="0" tIns="0" rIns="0" bIns="0" rtlCol="0" anchor="t"/>
          <a:lstStyle/>
          <a:p>
            <a:pPr marL="0" indent="0" algn="l">
              <a:lnSpc>
                <a:spcPts val="5550"/>
              </a:lnSpc>
              <a:buNone/>
            </a:pPr>
            <a:r>
              <a:rPr lang="en-US" sz="4450" dirty="0">
                <a:solidFill>
                  <a:srgbClr val="97B8FF"/>
                </a:solidFill>
                <a:latin typeface="Sora Medium" pitchFamily="34" charset="0"/>
                <a:ea typeface="Sora Medium" pitchFamily="34" charset="-122"/>
                <a:cs typeface="Sora Medium" pitchFamily="34" charset="-120"/>
              </a:rPr>
              <a:t>Human Agent Interface and Data Collection</a:t>
            </a:r>
            <a:endParaRPr lang="en-US" sz="4450" dirty="0"/>
          </a:p>
        </p:txBody>
      </p:sp>
      <p:sp>
        <p:nvSpPr>
          <p:cNvPr id="4" name="Text 1"/>
          <p:cNvSpPr/>
          <p:nvPr/>
        </p:nvSpPr>
        <p:spPr>
          <a:xfrm>
            <a:off x="793790" y="3454241"/>
            <a:ext cx="7556421" cy="725805"/>
          </a:xfrm>
          <a:prstGeom prst="rect">
            <a:avLst/>
          </a:prstGeom>
          <a:noFill/>
        </p:spPr>
        <p:txBody>
          <a:bodyPr wrap="square" lIns="0" tIns="0" rIns="0" bIns="0" rtlCol="0" anchor="t"/>
          <a:lstStyle/>
          <a:p>
            <a:pPr marL="0" indent="0" algn="l">
              <a:lnSpc>
                <a:spcPts val="2850"/>
              </a:lnSpc>
              <a:buNone/>
            </a:pPr>
            <a:r>
              <a:rPr lang="en-US" sz="1750" dirty="0">
                <a:solidFill>
                  <a:srgbClr val="E0D6DE"/>
                </a:solidFill>
                <a:latin typeface="Noto Sans TC" panose="020B0200000000000000" pitchFamily="34" charset="-120"/>
                <a:ea typeface="Noto Sans TC" panose="020B0200000000000000" pitchFamily="34" charset="-122"/>
                <a:cs typeface="Noto Sans TC" panose="020B0200000000000000" pitchFamily="34" charset="-120"/>
              </a:rPr>
              <a:t>The user interface is designed for intuitive control and comprehensive data tracking.</a:t>
            </a:r>
            <a:endParaRPr lang="en-US" sz="1750" dirty="0"/>
          </a:p>
        </p:txBody>
      </p:sp>
      <p:pic>
        <p:nvPicPr>
          <p:cNvPr id="5" name="Image 1" descr="preencoded.png"/>
          <p:cNvPicPr>
            <a:picLocks noChangeAspect="1"/>
          </p:cNvPicPr>
          <p:nvPr/>
        </p:nvPicPr>
        <p:blipFill>
          <a:blip r:embed="rId1"/>
          <a:stretch>
            <a:fillRect/>
          </a:stretch>
        </p:blipFill>
        <p:spPr>
          <a:xfrm>
            <a:off x="793790" y="4474845"/>
            <a:ext cx="566976" cy="566976"/>
          </a:xfrm>
          <a:prstGeom prst="rect">
            <a:avLst/>
          </a:prstGeom>
        </p:spPr>
      </p:pic>
      <p:sp>
        <p:nvSpPr>
          <p:cNvPr id="6" name="Text 2"/>
          <p:cNvSpPr/>
          <p:nvPr/>
        </p:nvSpPr>
        <p:spPr>
          <a:xfrm>
            <a:off x="1587579" y="4435197"/>
            <a:ext cx="2814280" cy="708660"/>
          </a:xfrm>
          <a:prstGeom prst="rect">
            <a:avLst/>
          </a:prstGeom>
          <a:noFill/>
        </p:spPr>
        <p:txBody>
          <a:bodyPr wrap="square" lIns="0" tIns="0" rIns="0" bIns="0" rtlCol="0" anchor="t"/>
          <a:lstStyle/>
          <a:p>
            <a:pPr marL="0" indent="0" algn="l">
              <a:lnSpc>
                <a:spcPts val="2750"/>
              </a:lnSpc>
              <a:buNone/>
            </a:pPr>
            <a:r>
              <a:rPr lang="en-US" sz="2200" dirty="0">
                <a:solidFill>
                  <a:srgbClr val="F2F2F2"/>
                </a:solidFill>
                <a:latin typeface="Sora Medium" pitchFamily="34" charset="0"/>
                <a:ea typeface="Sora Medium" pitchFamily="34" charset="-122"/>
                <a:cs typeface="Sora Medium" pitchFamily="34" charset="-120"/>
              </a:rPr>
              <a:t>User-Friendly Interface</a:t>
            </a:r>
            <a:endParaRPr lang="en-US" sz="2200" dirty="0"/>
          </a:p>
        </p:txBody>
      </p:sp>
      <p:sp>
        <p:nvSpPr>
          <p:cNvPr id="7" name="Shape 3"/>
          <p:cNvSpPr/>
          <p:nvPr/>
        </p:nvSpPr>
        <p:spPr>
          <a:xfrm>
            <a:off x="4770358" y="4463534"/>
            <a:ext cx="510183" cy="589598"/>
          </a:xfrm>
          <a:prstGeom prst="roundRect">
            <a:avLst>
              <a:gd name="adj" fmla="val 10754"/>
            </a:avLst>
          </a:prstGeom>
          <a:solidFill>
            <a:srgbClr val="3C3838"/>
          </a:solidFill>
        </p:spPr>
      </p:sp>
      <p:pic>
        <p:nvPicPr>
          <p:cNvPr id="8" name="Image 2" descr="preencoded.png"/>
          <p:cNvPicPr>
            <a:picLocks noChangeAspect="1"/>
          </p:cNvPicPr>
          <p:nvPr/>
        </p:nvPicPr>
        <p:blipFill>
          <a:blip r:embed="rId2"/>
          <a:stretch>
            <a:fillRect/>
          </a:stretch>
        </p:blipFill>
        <p:spPr>
          <a:xfrm>
            <a:off x="4742021" y="4474845"/>
            <a:ext cx="566976" cy="566976"/>
          </a:xfrm>
          <a:prstGeom prst="rect">
            <a:avLst/>
          </a:prstGeom>
        </p:spPr>
      </p:pic>
      <p:sp>
        <p:nvSpPr>
          <p:cNvPr id="9" name="Text 4"/>
          <p:cNvSpPr/>
          <p:nvPr/>
        </p:nvSpPr>
        <p:spPr>
          <a:xfrm>
            <a:off x="5535811" y="4435197"/>
            <a:ext cx="2814399" cy="354330"/>
          </a:xfrm>
          <a:prstGeom prst="rect">
            <a:avLst/>
          </a:prstGeom>
          <a:noFill/>
        </p:spPr>
        <p:txBody>
          <a:bodyPr wrap="none" lIns="0" tIns="0" rIns="0" bIns="0" rtlCol="0" anchor="t"/>
          <a:lstStyle/>
          <a:p>
            <a:pPr marL="0" indent="0" algn="l">
              <a:lnSpc>
                <a:spcPts val="2750"/>
              </a:lnSpc>
              <a:buNone/>
            </a:pPr>
            <a:r>
              <a:rPr lang="en-US" sz="2200" dirty="0">
                <a:solidFill>
                  <a:srgbClr val="E0D6DE"/>
                </a:solidFill>
                <a:latin typeface="Sora Medium" pitchFamily="34" charset="0"/>
                <a:ea typeface="Sora Medium" pitchFamily="34" charset="-122"/>
                <a:cs typeface="Sora Medium" pitchFamily="34" charset="-120"/>
              </a:rPr>
              <a:t>Data Logging</a:t>
            </a:r>
            <a:endParaRPr lang="en-US" sz="2200" dirty="0"/>
          </a:p>
        </p:txBody>
      </p:sp>
      <p:sp>
        <p:nvSpPr>
          <p:cNvPr id="10" name="Shape 5"/>
          <p:cNvSpPr/>
          <p:nvPr/>
        </p:nvSpPr>
        <p:spPr>
          <a:xfrm>
            <a:off x="822127" y="5852636"/>
            <a:ext cx="510183" cy="589598"/>
          </a:xfrm>
          <a:prstGeom prst="roundRect">
            <a:avLst>
              <a:gd name="adj" fmla="val 10754"/>
            </a:avLst>
          </a:prstGeom>
          <a:solidFill>
            <a:srgbClr val="3C3838"/>
          </a:solidFill>
        </p:spPr>
      </p:sp>
      <p:pic>
        <p:nvPicPr>
          <p:cNvPr id="11" name="Image 3" descr="preencoded.png"/>
          <p:cNvPicPr>
            <a:picLocks noChangeAspect="1"/>
          </p:cNvPicPr>
          <p:nvPr/>
        </p:nvPicPr>
        <p:blipFill>
          <a:blip r:embed="rId2"/>
          <a:stretch>
            <a:fillRect/>
          </a:stretch>
        </p:blipFill>
        <p:spPr>
          <a:xfrm>
            <a:off x="793790" y="5863947"/>
            <a:ext cx="566976" cy="566976"/>
          </a:xfrm>
          <a:prstGeom prst="rect">
            <a:avLst/>
          </a:prstGeom>
        </p:spPr>
      </p:pic>
      <p:sp>
        <p:nvSpPr>
          <p:cNvPr id="12" name="Text 6"/>
          <p:cNvSpPr/>
          <p:nvPr/>
        </p:nvSpPr>
        <p:spPr>
          <a:xfrm>
            <a:off x="1587579" y="5824299"/>
            <a:ext cx="2814280" cy="354330"/>
          </a:xfrm>
          <a:prstGeom prst="rect">
            <a:avLst/>
          </a:prstGeom>
          <a:noFill/>
        </p:spPr>
        <p:txBody>
          <a:bodyPr wrap="none" lIns="0" tIns="0" rIns="0" bIns="0" rtlCol="0" anchor="t"/>
          <a:lstStyle/>
          <a:p>
            <a:pPr marL="0" indent="0" algn="l">
              <a:lnSpc>
                <a:spcPts val="2750"/>
              </a:lnSpc>
              <a:buNone/>
            </a:pPr>
            <a:r>
              <a:rPr lang="en-US" sz="2200" dirty="0">
                <a:solidFill>
                  <a:srgbClr val="E0D6DE"/>
                </a:solidFill>
                <a:latin typeface="Sora Medium" pitchFamily="34" charset="0"/>
                <a:ea typeface="Sora Medium" pitchFamily="34" charset="-122"/>
                <a:cs typeface="Sora Medium" pitchFamily="34" charset="-120"/>
              </a:rPr>
              <a:t>Anonymization</a:t>
            </a:r>
            <a:endParaRPr lang="en-US" sz="2200" dirty="0"/>
          </a:p>
        </p:txBody>
      </p:sp>
      <p:pic>
        <p:nvPicPr>
          <p:cNvPr id="13" name="Image 4" descr="preencoded.png"/>
          <p:cNvPicPr>
            <a:picLocks noChangeAspect="1"/>
          </p:cNvPicPr>
          <p:nvPr/>
        </p:nvPicPr>
        <p:blipFill>
          <a:blip r:embed="rId3"/>
          <a:stretch>
            <a:fillRect/>
          </a:stretch>
        </p:blipFill>
        <p:spPr>
          <a:xfrm>
            <a:off x="4742021" y="5863947"/>
            <a:ext cx="566976" cy="566976"/>
          </a:xfrm>
          <a:prstGeom prst="rect">
            <a:avLst/>
          </a:prstGeom>
        </p:spPr>
      </p:pic>
      <p:sp>
        <p:nvSpPr>
          <p:cNvPr id="14" name="Text 7"/>
          <p:cNvSpPr/>
          <p:nvPr/>
        </p:nvSpPr>
        <p:spPr>
          <a:xfrm>
            <a:off x="5535811" y="5824299"/>
            <a:ext cx="2814399" cy="708660"/>
          </a:xfrm>
          <a:prstGeom prst="rect">
            <a:avLst/>
          </a:prstGeom>
          <a:noFill/>
        </p:spPr>
        <p:txBody>
          <a:bodyPr wrap="square" lIns="0" tIns="0" rIns="0" bIns="0" rtlCol="0" anchor="t"/>
          <a:lstStyle/>
          <a:p>
            <a:pPr marL="0" indent="0" algn="l">
              <a:lnSpc>
                <a:spcPts val="2750"/>
              </a:lnSpc>
              <a:buNone/>
            </a:pPr>
            <a:r>
              <a:rPr lang="en-US" sz="2200" dirty="0">
                <a:solidFill>
                  <a:srgbClr val="E0D6DE"/>
                </a:solidFill>
                <a:latin typeface="Sora Medium" pitchFamily="34" charset="0"/>
                <a:ea typeface="Sora Medium" pitchFamily="34" charset="-122"/>
                <a:cs typeface="Sora Medium" pitchFamily="34" charset="-120"/>
              </a:rPr>
              <a:t>Performance Metrics</a:t>
            </a:r>
            <a:endParaRPr lang="en-US" sz="2200" dirty="0"/>
          </a:p>
        </p:txBody>
      </p:sp>
      <p:pic>
        <p:nvPicPr>
          <p:cNvPr id="2" name="Picture 1" descr="6772806-pixel-space-game-interface-with-space-invaders-gratuit-vectoriel"/>
          <p:cNvPicPr>
            <a:picLocks noChangeAspect="1"/>
          </p:cNvPicPr>
          <p:nvPr/>
        </p:nvPicPr>
        <p:blipFill>
          <a:blip r:embed="rId4"/>
          <a:stretch>
            <a:fillRect/>
          </a:stretch>
        </p:blipFill>
        <p:spPr>
          <a:xfrm>
            <a:off x="8822690" y="1699260"/>
            <a:ext cx="5062220" cy="4702810"/>
          </a:xfrm>
          <a:prstGeom prst="rect">
            <a:avLst/>
          </a:prstGeom>
        </p:spPr>
      </p:pic>
      <p:sp>
        <p:nvSpPr>
          <p:cNvPr id="15" name="Rectangles 14"/>
          <p:cNvSpPr/>
          <p:nvPr/>
        </p:nvSpPr>
        <p:spPr>
          <a:xfrm>
            <a:off x="12795885" y="7810500"/>
            <a:ext cx="1718310" cy="340995"/>
          </a:xfrm>
          <a:prstGeom prst="rect">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250">
        <p15:prstTrans prst="peelOff"/>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6273641" y="620435"/>
            <a:ext cx="7569517" cy="1405652"/>
          </a:xfrm>
          <a:prstGeom prst="rect">
            <a:avLst/>
          </a:prstGeom>
          <a:noFill/>
        </p:spPr>
        <p:txBody>
          <a:bodyPr wrap="square" lIns="0" tIns="0" rIns="0" bIns="0" rtlCol="0" anchor="t"/>
          <a:lstStyle/>
          <a:p>
            <a:pPr marL="0" indent="0" algn="l">
              <a:lnSpc>
                <a:spcPts val="5500"/>
              </a:lnSpc>
              <a:buNone/>
            </a:pPr>
            <a:r>
              <a:rPr lang="en-US" sz="4400" dirty="0">
                <a:solidFill>
                  <a:srgbClr val="97B8FF"/>
                </a:solidFill>
                <a:latin typeface="Sora Medium" pitchFamily="34" charset="0"/>
                <a:ea typeface="Sora Medium" pitchFamily="34" charset="-122"/>
                <a:cs typeface="Sora Medium" pitchFamily="34" charset="-120"/>
              </a:rPr>
              <a:t>Conclusion: Implications and Future Directions</a:t>
            </a:r>
            <a:endParaRPr lang="en-US" sz="4400" dirty="0"/>
          </a:p>
        </p:txBody>
      </p:sp>
      <p:sp>
        <p:nvSpPr>
          <p:cNvPr id="4" name="Text 1"/>
          <p:cNvSpPr/>
          <p:nvPr/>
        </p:nvSpPr>
        <p:spPr>
          <a:xfrm>
            <a:off x="6273641" y="2363510"/>
            <a:ext cx="7569517" cy="359807"/>
          </a:xfrm>
          <a:prstGeom prst="rect">
            <a:avLst/>
          </a:prstGeom>
          <a:noFill/>
        </p:spPr>
        <p:txBody>
          <a:bodyPr wrap="none" lIns="0" tIns="0" rIns="0" bIns="0" rtlCol="0" anchor="t"/>
          <a:lstStyle/>
          <a:p>
            <a:pPr marL="0" indent="0" algn="l">
              <a:lnSpc>
                <a:spcPts val="2800"/>
              </a:lnSpc>
              <a:buNone/>
            </a:pPr>
            <a:r>
              <a:rPr lang="en-US" sz="1750" dirty="0">
                <a:solidFill>
                  <a:srgbClr val="E0D6DE"/>
                </a:solidFill>
                <a:latin typeface="Noto Sans TC" panose="020B0200000000000000" pitchFamily="34" charset="-120"/>
                <a:ea typeface="Noto Sans TC" panose="020B0200000000000000" pitchFamily="34" charset="-122"/>
                <a:cs typeface="Noto Sans TC" panose="020B0200000000000000" pitchFamily="34" charset="-120"/>
              </a:rPr>
              <a:t>This project provides valuable insight into AI capabilities.</a:t>
            </a:r>
            <a:endParaRPr lang="en-US" sz="1750" dirty="0"/>
          </a:p>
        </p:txBody>
      </p:sp>
      <p:sp>
        <p:nvSpPr>
          <p:cNvPr id="5" name="Shape 2"/>
          <p:cNvSpPr/>
          <p:nvPr/>
        </p:nvSpPr>
        <p:spPr>
          <a:xfrm>
            <a:off x="6526649" y="2976324"/>
            <a:ext cx="30480" cy="4632841"/>
          </a:xfrm>
          <a:prstGeom prst="roundRect">
            <a:avLst>
              <a:gd name="adj" fmla="val 110705"/>
            </a:avLst>
          </a:prstGeom>
          <a:solidFill>
            <a:srgbClr val="3F3F44"/>
          </a:solidFill>
        </p:spPr>
      </p:sp>
      <p:sp>
        <p:nvSpPr>
          <p:cNvPr id="6" name="Shape 3"/>
          <p:cNvSpPr/>
          <p:nvPr/>
        </p:nvSpPr>
        <p:spPr>
          <a:xfrm>
            <a:off x="6749236" y="3467100"/>
            <a:ext cx="674846" cy="30480"/>
          </a:xfrm>
          <a:prstGeom prst="roundRect">
            <a:avLst>
              <a:gd name="adj" fmla="val 110705"/>
            </a:avLst>
          </a:prstGeom>
          <a:solidFill>
            <a:srgbClr val="3965A7"/>
          </a:solidFill>
        </p:spPr>
      </p:sp>
      <p:sp>
        <p:nvSpPr>
          <p:cNvPr id="7" name="Shape 4"/>
          <p:cNvSpPr/>
          <p:nvPr/>
        </p:nvSpPr>
        <p:spPr>
          <a:xfrm>
            <a:off x="6273582" y="3229332"/>
            <a:ext cx="506135" cy="506135"/>
          </a:xfrm>
          <a:prstGeom prst="roundRect">
            <a:avLst>
              <a:gd name="adj" fmla="val 6667"/>
            </a:avLst>
          </a:prstGeom>
          <a:solidFill>
            <a:srgbClr val="204C8E"/>
          </a:solidFill>
        </p:spPr>
      </p:sp>
      <p:sp>
        <p:nvSpPr>
          <p:cNvPr id="8" name="Text 5"/>
          <p:cNvSpPr/>
          <p:nvPr/>
        </p:nvSpPr>
        <p:spPr>
          <a:xfrm>
            <a:off x="6357878" y="3271480"/>
            <a:ext cx="337423" cy="421719"/>
          </a:xfrm>
          <a:prstGeom prst="rect">
            <a:avLst/>
          </a:prstGeom>
          <a:noFill/>
        </p:spPr>
        <p:txBody>
          <a:bodyPr wrap="none" lIns="0" tIns="0" rIns="0" bIns="0" rtlCol="0" anchor="t"/>
          <a:lstStyle/>
          <a:p>
            <a:pPr marL="0" indent="0" algn="ctr">
              <a:lnSpc>
                <a:spcPts val="2650"/>
              </a:lnSpc>
              <a:buNone/>
            </a:pPr>
            <a:r>
              <a:rPr lang="en-US" sz="2650" dirty="0">
                <a:solidFill>
                  <a:srgbClr val="FFFFFF"/>
                </a:solidFill>
                <a:latin typeface="Sora Medium" pitchFamily="34" charset="0"/>
                <a:ea typeface="Sora Medium" pitchFamily="34" charset="-122"/>
                <a:cs typeface="Sora Medium" pitchFamily="34" charset="-120"/>
              </a:rPr>
              <a:t>1</a:t>
            </a:r>
            <a:endParaRPr lang="en-US" sz="2650" dirty="0"/>
          </a:p>
        </p:txBody>
      </p:sp>
      <p:sp>
        <p:nvSpPr>
          <p:cNvPr id="9" name="Text 6"/>
          <p:cNvSpPr/>
          <p:nvPr/>
        </p:nvSpPr>
        <p:spPr>
          <a:xfrm>
            <a:off x="7651433" y="3201233"/>
            <a:ext cx="6191726" cy="359807"/>
          </a:xfrm>
          <a:prstGeom prst="rect">
            <a:avLst/>
          </a:prstGeom>
          <a:noFill/>
        </p:spPr>
        <p:txBody>
          <a:bodyPr wrap="none" lIns="0" tIns="0" rIns="0" bIns="0" rtlCol="0" anchor="t"/>
          <a:lstStyle/>
          <a:p>
            <a:pPr marL="0" indent="0" algn="l">
              <a:lnSpc>
                <a:spcPts val="2800"/>
              </a:lnSpc>
              <a:buNone/>
            </a:pPr>
            <a:r>
              <a:rPr lang="en-US" sz="1750" dirty="0">
                <a:solidFill>
                  <a:srgbClr val="E0D6DE"/>
                </a:solidFill>
                <a:latin typeface="Noto Sans TC" panose="020B0200000000000000" pitchFamily="34" charset="-120"/>
                <a:ea typeface="Noto Sans TC" panose="020B0200000000000000" pitchFamily="34" charset="-122"/>
                <a:cs typeface="Noto Sans TC" panose="020B0200000000000000" pitchFamily="34" charset="-120"/>
              </a:rPr>
              <a:t>AI shows potential to surpass human performance.</a:t>
            </a:r>
            <a:endParaRPr lang="en-US" sz="1750" dirty="0"/>
          </a:p>
        </p:txBody>
      </p:sp>
      <p:sp>
        <p:nvSpPr>
          <p:cNvPr id="10" name="Shape 7"/>
          <p:cNvSpPr/>
          <p:nvPr/>
        </p:nvSpPr>
        <p:spPr>
          <a:xfrm>
            <a:off x="6749236" y="4501634"/>
            <a:ext cx="674846" cy="30480"/>
          </a:xfrm>
          <a:prstGeom prst="roundRect">
            <a:avLst>
              <a:gd name="adj" fmla="val 110705"/>
            </a:avLst>
          </a:prstGeom>
          <a:solidFill>
            <a:srgbClr val="3965A7"/>
          </a:solidFill>
        </p:spPr>
      </p:sp>
      <p:sp>
        <p:nvSpPr>
          <p:cNvPr id="11" name="Shape 8"/>
          <p:cNvSpPr/>
          <p:nvPr/>
        </p:nvSpPr>
        <p:spPr>
          <a:xfrm>
            <a:off x="6273582" y="4263866"/>
            <a:ext cx="506135" cy="506135"/>
          </a:xfrm>
          <a:prstGeom prst="roundRect">
            <a:avLst>
              <a:gd name="adj" fmla="val 6667"/>
            </a:avLst>
          </a:prstGeom>
          <a:solidFill>
            <a:srgbClr val="204C8E"/>
          </a:solidFill>
        </p:spPr>
      </p:sp>
      <p:sp>
        <p:nvSpPr>
          <p:cNvPr id="12" name="Text 9"/>
          <p:cNvSpPr/>
          <p:nvPr/>
        </p:nvSpPr>
        <p:spPr>
          <a:xfrm>
            <a:off x="6357878" y="4306014"/>
            <a:ext cx="337423" cy="421719"/>
          </a:xfrm>
          <a:prstGeom prst="rect">
            <a:avLst/>
          </a:prstGeom>
          <a:noFill/>
        </p:spPr>
        <p:txBody>
          <a:bodyPr wrap="none" lIns="0" tIns="0" rIns="0" bIns="0" rtlCol="0" anchor="t"/>
          <a:lstStyle/>
          <a:p>
            <a:pPr marL="0" indent="0" algn="ctr">
              <a:lnSpc>
                <a:spcPts val="2650"/>
              </a:lnSpc>
              <a:buNone/>
            </a:pPr>
            <a:r>
              <a:rPr lang="en-US" sz="2650" dirty="0">
                <a:solidFill>
                  <a:srgbClr val="FFFFFF"/>
                </a:solidFill>
                <a:latin typeface="Sora Medium" pitchFamily="34" charset="0"/>
                <a:ea typeface="Sora Medium" pitchFamily="34" charset="-122"/>
                <a:cs typeface="Sora Medium" pitchFamily="34" charset="-120"/>
              </a:rPr>
              <a:t>2</a:t>
            </a:r>
            <a:endParaRPr lang="en-US" sz="2650" dirty="0"/>
          </a:p>
        </p:txBody>
      </p:sp>
      <p:sp>
        <p:nvSpPr>
          <p:cNvPr id="13" name="Text 10"/>
          <p:cNvSpPr/>
          <p:nvPr/>
        </p:nvSpPr>
        <p:spPr>
          <a:xfrm>
            <a:off x="7651433" y="4235767"/>
            <a:ext cx="6191726" cy="719614"/>
          </a:xfrm>
          <a:prstGeom prst="rect">
            <a:avLst/>
          </a:prstGeom>
          <a:noFill/>
        </p:spPr>
        <p:txBody>
          <a:bodyPr wrap="square" lIns="0" tIns="0" rIns="0" bIns="0" rtlCol="0" anchor="t"/>
          <a:lstStyle/>
          <a:p>
            <a:pPr marL="0" indent="0" algn="l">
              <a:lnSpc>
                <a:spcPts val="2800"/>
              </a:lnSpc>
              <a:buNone/>
            </a:pPr>
            <a:r>
              <a:rPr lang="en-US" sz="1750" dirty="0">
                <a:solidFill>
                  <a:srgbClr val="E0D6DE"/>
                </a:solidFill>
                <a:latin typeface="Noto Sans TC" panose="020B0200000000000000" pitchFamily="34" charset="-120"/>
                <a:ea typeface="Noto Sans TC" panose="020B0200000000000000" pitchFamily="34" charset="-122"/>
                <a:cs typeface="Noto Sans TC" panose="020B0200000000000000" pitchFamily="34" charset="-120"/>
              </a:rPr>
              <a:t>Human players have unique strategic decision-making skills.</a:t>
            </a:r>
            <a:endParaRPr lang="en-US" sz="1750" dirty="0"/>
          </a:p>
        </p:txBody>
      </p:sp>
      <p:sp>
        <p:nvSpPr>
          <p:cNvPr id="14" name="Shape 11"/>
          <p:cNvSpPr/>
          <p:nvPr/>
        </p:nvSpPr>
        <p:spPr>
          <a:xfrm>
            <a:off x="6749236" y="5895975"/>
            <a:ext cx="674846" cy="30480"/>
          </a:xfrm>
          <a:prstGeom prst="roundRect">
            <a:avLst>
              <a:gd name="adj" fmla="val 110705"/>
            </a:avLst>
          </a:prstGeom>
          <a:solidFill>
            <a:srgbClr val="3965A7"/>
          </a:solidFill>
        </p:spPr>
      </p:sp>
      <p:sp>
        <p:nvSpPr>
          <p:cNvPr id="15" name="Shape 12"/>
          <p:cNvSpPr/>
          <p:nvPr/>
        </p:nvSpPr>
        <p:spPr>
          <a:xfrm>
            <a:off x="6273582" y="5658207"/>
            <a:ext cx="506135" cy="506135"/>
          </a:xfrm>
          <a:prstGeom prst="roundRect">
            <a:avLst>
              <a:gd name="adj" fmla="val 6667"/>
            </a:avLst>
          </a:prstGeom>
          <a:solidFill>
            <a:srgbClr val="204C8E"/>
          </a:solidFill>
        </p:spPr>
      </p:sp>
      <p:sp>
        <p:nvSpPr>
          <p:cNvPr id="16" name="Text 13"/>
          <p:cNvSpPr/>
          <p:nvPr/>
        </p:nvSpPr>
        <p:spPr>
          <a:xfrm>
            <a:off x="6357878" y="5700355"/>
            <a:ext cx="337423" cy="421719"/>
          </a:xfrm>
          <a:prstGeom prst="rect">
            <a:avLst/>
          </a:prstGeom>
          <a:noFill/>
        </p:spPr>
        <p:txBody>
          <a:bodyPr wrap="none" lIns="0" tIns="0" rIns="0" bIns="0" rtlCol="0" anchor="t"/>
          <a:lstStyle/>
          <a:p>
            <a:pPr marL="0" indent="0" algn="ctr">
              <a:lnSpc>
                <a:spcPts val="2650"/>
              </a:lnSpc>
              <a:buNone/>
            </a:pPr>
            <a:r>
              <a:rPr lang="en-US" sz="2650" dirty="0">
                <a:solidFill>
                  <a:srgbClr val="FFFFFF"/>
                </a:solidFill>
                <a:latin typeface="Sora Medium" pitchFamily="34" charset="0"/>
                <a:ea typeface="Sora Medium" pitchFamily="34" charset="-122"/>
                <a:cs typeface="Sora Medium" pitchFamily="34" charset="-120"/>
              </a:rPr>
              <a:t>3</a:t>
            </a:r>
            <a:endParaRPr lang="en-US" sz="2650" dirty="0"/>
          </a:p>
        </p:txBody>
      </p:sp>
      <p:sp>
        <p:nvSpPr>
          <p:cNvPr id="17" name="Text 14"/>
          <p:cNvSpPr/>
          <p:nvPr/>
        </p:nvSpPr>
        <p:spPr>
          <a:xfrm>
            <a:off x="7651433" y="5630108"/>
            <a:ext cx="6191726" cy="359807"/>
          </a:xfrm>
          <a:prstGeom prst="rect">
            <a:avLst/>
          </a:prstGeom>
          <a:noFill/>
        </p:spPr>
        <p:txBody>
          <a:bodyPr wrap="none" lIns="0" tIns="0" rIns="0" bIns="0" rtlCol="0" anchor="t"/>
          <a:lstStyle/>
          <a:p>
            <a:pPr marL="0" indent="0" algn="l">
              <a:lnSpc>
                <a:spcPts val="2800"/>
              </a:lnSpc>
              <a:buNone/>
            </a:pPr>
            <a:r>
              <a:rPr lang="en-US" sz="1750" dirty="0">
                <a:solidFill>
                  <a:srgbClr val="E0D6DE"/>
                </a:solidFill>
                <a:latin typeface="Noto Sans TC" panose="020B0200000000000000" pitchFamily="34" charset="-120"/>
                <a:ea typeface="Noto Sans TC" panose="020B0200000000000000" pitchFamily="34" charset="-122"/>
                <a:cs typeface="Noto Sans TC" panose="020B0200000000000000" pitchFamily="34" charset="-120"/>
              </a:rPr>
              <a:t>Collaboration offers promising avenues.</a:t>
            </a:r>
            <a:endParaRPr lang="en-US" sz="1750" dirty="0"/>
          </a:p>
        </p:txBody>
      </p:sp>
      <p:sp>
        <p:nvSpPr>
          <p:cNvPr id="18" name="Shape 15"/>
          <p:cNvSpPr/>
          <p:nvPr/>
        </p:nvSpPr>
        <p:spPr>
          <a:xfrm>
            <a:off x="6749236" y="6930509"/>
            <a:ext cx="674846" cy="30480"/>
          </a:xfrm>
          <a:prstGeom prst="roundRect">
            <a:avLst>
              <a:gd name="adj" fmla="val 110705"/>
            </a:avLst>
          </a:prstGeom>
          <a:solidFill>
            <a:srgbClr val="3965A7"/>
          </a:solidFill>
        </p:spPr>
      </p:sp>
      <p:sp>
        <p:nvSpPr>
          <p:cNvPr id="19" name="Shape 16"/>
          <p:cNvSpPr/>
          <p:nvPr/>
        </p:nvSpPr>
        <p:spPr>
          <a:xfrm>
            <a:off x="6273582" y="6692741"/>
            <a:ext cx="506135" cy="506135"/>
          </a:xfrm>
          <a:prstGeom prst="roundRect">
            <a:avLst>
              <a:gd name="adj" fmla="val 6667"/>
            </a:avLst>
          </a:prstGeom>
          <a:solidFill>
            <a:srgbClr val="204C8E"/>
          </a:solidFill>
        </p:spPr>
      </p:sp>
      <p:sp>
        <p:nvSpPr>
          <p:cNvPr id="20" name="Text 17"/>
          <p:cNvSpPr/>
          <p:nvPr/>
        </p:nvSpPr>
        <p:spPr>
          <a:xfrm>
            <a:off x="6357878" y="6734889"/>
            <a:ext cx="337423" cy="421719"/>
          </a:xfrm>
          <a:prstGeom prst="rect">
            <a:avLst/>
          </a:prstGeom>
          <a:noFill/>
        </p:spPr>
        <p:txBody>
          <a:bodyPr wrap="none" lIns="0" tIns="0" rIns="0" bIns="0" rtlCol="0" anchor="t"/>
          <a:lstStyle/>
          <a:p>
            <a:pPr marL="0" indent="0" algn="ctr">
              <a:lnSpc>
                <a:spcPts val="2650"/>
              </a:lnSpc>
              <a:buNone/>
            </a:pPr>
            <a:r>
              <a:rPr lang="en-US" sz="2650" dirty="0">
                <a:solidFill>
                  <a:srgbClr val="FFFFFF"/>
                </a:solidFill>
                <a:latin typeface="Sora Medium" pitchFamily="34" charset="0"/>
                <a:ea typeface="Sora Medium" pitchFamily="34" charset="-122"/>
                <a:cs typeface="Sora Medium" pitchFamily="34" charset="-120"/>
              </a:rPr>
              <a:t>4</a:t>
            </a:r>
            <a:endParaRPr lang="en-US" sz="2650" dirty="0"/>
          </a:p>
        </p:txBody>
      </p:sp>
      <p:sp>
        <p:nvSpPr>
          <p:cNvPr id="21" name="Text 18"/>
          <p:cNvSpPr/>
          <p:nvPr/>
        </p:nvSpPr>
        <p:spPr>
          <a:xfrm>
            <a:off x="7651433" y="6664643"/>
            <a:ext cx="6191726" cy="719614"/>
          </a:xfrm>
          <a:prstGeom prst="rect">
            <a:avLst/>
          </a:prstGeom>
          <a:noFill/>
        </p:spPr>
        <p:txBody>
          <a:bodyPr wrap="square" lIns="0" tIns="0" rIns="0" bIns="0" rtlCol="0" anchor="t"/>
          <a:lstStyle/>
          <a:p>
            <a:pPr marL="0" indent="0" algn="l">
              <a:lnSpc>
                <a:spcPts val="2800"/>
              </a:lnSpc>
              <a:buNone/>
            </a:pPr>
            <a:r>
              <a:rPr lang="en-US" sz="1750" dirty="0">
                <a:solidFill>
                  <a:srgbClr val="E0D6DE"/>
                </a:solidFill>
                <a:latin typeface="Noto Sans TC" panose="020B0200000000000000" pitchFamily="34" charset="-120"/>
                <a:ea typeface="Noto Sans TC" panose="020B0200000000000000" pitchFamily="34" charset="-122"/>
                <a:cs typeface="Noto Sans TC" panose="020B0200000000000000" pitchFamily="34" charset="-120"/>
              </a:rPr>
              <a:t>Future research can explore more complex AI and communication.</a:t>
            </a:r>
            <a:endParaRPr lang="en-US" sz="1750" dirty="0"/>
          </a:p>
        </p:txBody>
      </p:sp>
      <p:sp>
        <p:nvSpPr>
          <p:cNvPr id="22" name="Rectangles 21"/>
          <p:cNvSpPr/>
          <p:nvPr/>
        </p:nvSpPr>
        <p:spPr>
          <a:xfrm>
            <a:off x="12894945" y="7609205"/>
            <a:ext cx="1652270" cy="620395"/>
          </a:xfrm>
          <a:prstGeom prst="rect">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pic>
        <p:nvPicPr>
          <p:cNvPr id="23" name="Picture 22" descr="pngtree-space-invaders-game-over-life-screen-game-photo-image_1026151"/>
          <p:cNvPicPr>
            <a:picLocks noChangeAspect="1"/>
          </p:cNvPicPr>
          <p:nvPr/>
        </p:nvPicPr>
        <p:blipFill>
          <a:blip r:embed="rId1"/>
          <a:stretch>
            <a:fillRect/>
          </a:stretch>
        </p:blipFill>
        <p:spPr>
          <a:xfrm>
            <a:off x="334010" y="568960"/>
            <a:ext cx="5544820" cy="663003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50">
        <p14:prism isInverted="1"/>
      </p:transition>
    </mc:Choice>
    <mc:Fallback>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tretch>
            <a:fillRect/>
          </a:stretch>
        </p:blipFill>
        <p:spPr>
          <a:xfrm>
            <a:off x="318135" y="347345"/>
            <a:ext cx="13993495" cy="7535545"/>
          </a:xfrm>
          <a:prstGeom prst="rect">
            <a:avLst/>
          </a:prstGeom>
        </p:spPr>
      </p:pic>
      <p:sp>
        <p:nvSpPr>
          <p:cNvPr id="5" name="Rectangles 4"/>
          <p:cNvSpPr/>
          <p:nvPr/>
        </p:nvSpPr>
        <p:spPr>
          <a:xfrm>
            <a:off x="12795250" y="7863840"/>
            <a:ext cx="1651000" cy="295910"/>
          </a:xfrm>
          <a:prstGeom prst="rect">
            <a:avLst/>
          </a:prstGeom>
          <a:solidFill>
            <a:schemeClr val="tx1">
              <a:lumMod val="95000"/>
              <a:lumOff val="5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Rectangles 5"/>
          <p:cNvSpPr/>
          <p:nvPr/>
        </p:nvSpPr>
        <p:spPr>
          <a:xfrm>
            <a:off x="13779500" y="7863840"/>
            <a:ext cx="666750" cy="295910"/>
          </a:xfrm>
          <a:prstGeom prst="rect">
            <a:avLst/>
          </a:prstGeom>
          <a:solidFill>
            <a:schemeClr val="tx1">
              <a:lumMod val="95000"/>
              <a:lumOff val="5000"/>
            </a:schemeClr>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Requires="p14" p14:dur="500">
        <p15:prstTrans prst="airplane"/>
      </p:transition>
    </mc:Choice>
    <mc:Fallback>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2484</Words>
  <Application>WPS Presentation</Application>
  <PresentationFormat>On-screen Show (16:9)</PresentationFormat>
  <Paragraphs>104</Paragraphs>
  <Slides>8</Slides>
  <Notes>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vt:i4>
      </vt:variant>
    </vt:vector>
  </HeadingPairs>
  <TitlesOfParts>
    <vt:vector size="20" baseType="lpstr">
      <vt:lpstr>Arial</vt:lpstr>
      <vt:lpstr>SimSun</vt:lpstr>
      <vt:lpstr>Wingdings</vt:lpstr>
      <vt:lpstr>Sora Medium</vt:lpstr>
      <vt:lpstr>Sora Medium</vt:lpstr>
      <vt:lpstr>Sora Medium</vt:lpstr>
      <vt:lpstr>Noto Sans TC</vt:lpstr>
      <vt:lpstr>Noto Sans TC</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WPS_1673290087</cp:lastModifiedBy>
  <cp:revision>40</cp:revision>
  <dcterms:created xsi:type="dcterms:W3CDTF">2025-03-22T09:51:00Z</dcterms:created>
  <dcterms:modified xsi:type="dcterms:W3CDTF">2025-03-23T06:21:41Z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D033F84AF4BE4851842FF6A8F36A9FA9_13</vt:lpwstr>
  </property>
  <property fmtid="{D5CDD505-2E9C-101B-9397-08002B2CF9AE}" pid="3" name="KSOProductBuildVer">
    <vt:lpwstr>1033-12.2.0.20326</vt:lpwstr>
  </property>
</Properties>
</file>