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62" r:id="rId7"/>
    <p:sldId id="261" r:id="rId8"/>
    <p:sldId id="259" r:id="rId9"/>
    <p:sldId id="260" r:id="rId10"/>
    <p:sldId id="264" r:id="rId11"/>
  </p:sldIdLst>
  <p:sldSz cx="14630400" cy="8229600"/>
  <p:notesSz cx="8229600" cy="14630400"/>
  <p:embeddedFontLst>
    <p:embeddedFont>
      <p:font typeface="Sora Medium" pitchFamily="34" charset="0"/>
      <p:regular r:id="rId15"/>
    </p:embeddedFont>
    <p:embeddedFont>
      <p:font typeface="Sora Medium" pitchFamily="34" charset="-122"/>
      <p:regular r:id="rId16"/>
    </p:embeddedFont>
    <p:embeddedFont>
      <p:font typeface="Sora Medium" pitchFamily="34" charset="-120"/>
      <p:regular r:id="rId17"/>
    </p:embeddedFont>
    <p:embeddedFont>
      <p:font typeface="Noto Sans TC" panose="020B0200000000000000" pitchFamily="34" charset="-120"/>
      <p:bold r:id="rId18"/>
    </p:embeddedFont>
    <p:embeddedFont>
      <p:font typeface="Noto Sans TC" panose="020B0200000000000000" pitchFamily="34" charset="-122"/>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image" Target="../media/image19.jpe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50" y="576580"/>
            <a:ext cx="7556500" cy="3499485"/>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Space Invaders: A Multi-Agent Showdown</a:t>
            </a:r>
            <a:endParaRPr lang="en-US" sz="4450" dirty="0">
              <a:solidFill>
                <a:srgbClr val="97B8FF"/>
              </a:solidFill>
              <a:latin typeface="Sora Medium" pitchFamily="34" charset="0"/>
              <a:ea typeface="Sora Medium" pitchFamily="34" charset="-122"/>
              <a:cs typeface="Sora Medium" pitchFamily="34" charset="-120"/>
            </a:endParaRPr>
          </a:p>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                              </a:t>
            </a:r>
            <a:r>
              <a:rPr lang="en-US" sz="1400" dirty="0">
                <a:solidFill>
                  <a:srgbClr val="97B8FF"/>
                </a:solidFill>
                <a:latin typeface="Sora Medium" pitchFamily="34" charset="0"/>
                <a:ea typeface="Sora Medium" pitchFamily="34" charset="-122"/>
                <a:cs typeface="Sora Medium" pitchFamily="34" charset="-120"/>
              </a:rPr>
              <a:t>-Presented by</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ct val="100000"/>
              </a:lnSpc>
              <a:buNone/>
            </a:pPr>
            <a:r>
              <a:rPr lang="en-US" sz="1400" dirty="0">
                <a:solidFill>
                  <a:srgbClr val="97B8FF"/>
                </a:solidFill>
                <a:latin typeface="Sora Medium" pitchFamily="34" charset="0"/>
                <a:ea typeface="Sora Medium" pitchFamily="34" charset="-122"/>
                <a:cs typeface="Sora Medium" pitchFamily="34" charset="-120"/>
              </a:rPr>
              <a:t>                                                                                                                 ADHIRAJ  GHOSAL(22053132)</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ct val="100000"/>
              </a:lnSpc>
              <a:buNone/>
            </a:pPr>
            <a:r>
              <a:rPr lang="en-US" sz="1400" dirty="0">
                <a:solidFill>
                  <a:srgbClr val="97B8FF"/>
                </a:solidFill>
                <a:latin typeface="Sora Medium" pitchFamily="34" charset="0"/>
                <a:ea typeface="Sora Medium" pitchFamily="34" charset="-122"/>
                <a:cs typeface="Sora Medium" pitchFamily="34" charset="-120"/>
              </a:rPr>
              <a:t>                                                                                                    RAJESHWARI CHOUDHURY(22053180)</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ts val="5550"/>
              </a:lnSpc>
              <a:buNone/>
            </a:pPr>
            <a:endParaRPr lang="en-US" sz="1400" dirty="0">
              <a:solidFill>
                <a:srgbClr val="97B8FF"/>
              </a:solidFill>
              <a:latin typeface="Sora Medium" pitchFamily="34" charset="0"/>
              <a:ea typeface="Sora Medium" pitchFamily="34" charset="-122"/>
              <a:cs typeface="Sora Medium" pitchFamily="34" charset="-120"/>
            </a:endParaRPr>
          </a:p>
        </p:txBody>
      </p:sp>
      <p:sp>
        <p:nvSpPr>
          <p:cNvPr id="4" name="Text 1"/>
          <p:cNvSpPr/>
          <p:nvPr/>
        </p:nvSpPr>
        <p:spPr>
          <a:xfrm>
            <a:off x="793790" y="4086344"/>
            <a:ext cx="7556421" cy="1814513"/>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reimagines Space Invaders, introducing both AI and Human agents. The objective is to compare the performance of Human vs. AI players across three gaming modes. Expected outcomes include insights into AI learning strategies, human gameplay tactics, and the future of human-AI collaboration in gaming.</a:t>
            </a:r>
            <a:endParaRPr lang="en-US" sz="1750" dirty="0"/>
          </a:p>
        </p:txBody>
      </p:sp>
    </p:spTree>
  </p:cSld>
  <p:clrMapOvr>
    <a:masterClrMapping/>
  </p:clrMapOvr>
  <mc:AlternateContent xmlns:mc="http://schemas.openxmlformats.org/markup-compatibility/2006">
    <mc:Choice xmlns:p14="http://schemas.microsoft.com/office/powerpoint/2010/main" Requires="p14">
      <p:transition p14:dur="500">
        <p:wedge/>
      </p:transition>
    </mc:Choice>
    <mc:Fallback>
      <p:transition>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80645"/>
            <a:ext cx="10200005" cy="822960"/>
          </a:xfrm>
          <a:prstGeom prst="rect">
            <a:avLst/>
          </a:prstGeom>
          <a:noFill/>
        </p:spPr>
        <p:txBody>
          <a:bodyPr wrap="none" lIns="0" tIns="0" rIns="0" bIns="0" rtlCol="0" anchor="t"/>
          <a:lstStyle/>
          <a:p>
            <a:pPr marL="0" indent="0" algn="just">
              <a:lnSpc>
                <a:spcPts val="5550"/>
              </a:lnSpc>
              <a:buNone/>
            </a:pPr>
            <a:r>
              <a:rPr lang="en-US" sz="4450" dirty="0">
                <a:solidFill>
                  <a:srgbClr val="97B8FF"/>
                </a:solidFill>
                <a:latin typeface="Sora Medium" pitchFamily="34" charset="0"/>
                <a:ea typeface="Sora Medium" pitchFamily="34" charset="-122"/>
                <a:cs typeface="Sora Medium" pitchFamily="34" charset="-120"/>
              </a:rPr>
              <a:t>Introducing the Three Gaming Modes</a:t>
            </a:r>
            <a:endParaRPr lang="en-US" sz="4450" dirty="0"/>
          </a:p>
        </p:txBody>
      </p:sp>
      <p:sp>
        <p:nvSpPr>
          <p:cNvPr id="3" name="Text 1"/>
          <p:cNvSpPr/>
          <p:nvPr/>
        </p:nvSpPr>
        <p:spPr>
          <a:xfrm>
            <a:off x="793750" y="4845050"/>
            <a:ext cx="13042900" cy="767080"/>
          </a:xfrm>
          <a:prstGeom prst="rect">
            <a:avLst/>
          </a:prstGeom>
          <a:noFill/>
        </p:spPr>
        <p:txBody>
          <a:bodyPr wrap="non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Each mode is designed to evaluate different aspects of agent performance.</a:t>
            </a:r>
            <a:endParaRPr lang="en-US" sz="1750" dirty="0"/>
          </a:p>
        </p:txBody>
      </p:sp>
      <p:sp>
        <p:nvSpPr>
          <p:cNvPr id="4" name="Text 2"/>
          <p:cNvSpPr/>
          <p:nvPr/>
        </p:nvSpPr>
        <p:spPr>
          <a:xfrm>
            <a:off x="793750" y="5535930"/>
            <a:ext cx="3001010" cy="575945"/>
          </a:xfrm>
          <a:prstGeom prst="rect">
            <a:avLst/>
          </a:prstGeom>
          <a:noFill/>
        </p:spPr>
        <p:txBody>
          <a:bodyPr wrap="non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1: Human vs. AI</a:t>
            </a:r>
            <a:endParaRPr lang="en-US" sz="2200" dirty="0"/>
          </a:p>
        </p:txBody>
      </p:sp>
      <p:sp>
        <p:nvSpPr>
          <p:cNvPr id="5" name="Text 3"/>
          <p:cNvSpPr/>
          <p:nvPr/>
        </p:nvSpPr>
        <p:spPr>
          <a:xfrm>
            <a:off x="793750" y="6139815"/>
            <a:ext cx="3978275" cy="84645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Classic 1v1 battle analyzing human strategies against a learning AI.</a:t>
            </a:r>
            <a:endParaRPr lang="en-US" sz="1750" dirty="0"/>
          </a:p>
        </p:txBody>
      </p:sp>
      <p:sp>
        <p:nvSpPr>
          <p:cNvPr id="6" name="Text 4"/>
          <p:cNvSpPr/>
          <p:nvPr/>
        </p:nvSpPr>
        <p:spPr>
          <a:xfrm>
            <a:off x="5332730" y="5530850"/>
            <a:ext cx="2835275" cy="582295"/>
          </a:xfrm>
          <a:prstGeom prst="rect">
            <a:avLst/>
          </a:prstGeom>
          <a:noFill/>
        </p:spPr>
        <p:txBody>
          <a:bodyPr wrap="non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2: AI vs. AI</a:t>
            </a:r>
            <a:endParaRPr lang="en-US" sz="2200" dirty="0"/>
          </a:p>
        </p:txBody>
      </p:sp>
      <p:sp>
        <p:nvSpPr>
          <p:cNvPr id="7" name="Text 5"/>
          <p:cNvSpPr/>
          <p:nvPr/>
        </p:nvSpPr>
        <p:spPr>
          <a:xfrm>
            <a:off x="5332730" y="6139815"/>
            <a:ext cx="3978275" cy="725170"/>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evolution simulation observing learning patterns and competitive dynamics.</a:t>
            </a:r>
            <a:endParaRPr lang="en-US" sz="1750" dirty="0"/>
          </a:p>
        </p:txBody>
      </p:sp>
      <p:sp>
        <p:nvSpPr>
          <p:cNvPr id="8" name="Text 6"/>
          <p:cNvSpPr/>
          <p:nvPr/>
        </p:nvSpPr>
        <p:spPr>
          <a:xfrm>
            <a:off x="9872345" y="5531485"/>
            <a:ext cx="3978275" cy="576580"/>
          </a:xfrm>
          <a:prstGeom prst="rect">
            <a:avLst/>
          </a:prstGeom>
          <a:noFill/>
        </p:spPr>
        <p:txBody>
          <a:bodyPr wrap="squar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3: Human + AI vs. AI + AI</a:t>
            </a:r>
            <a:endParaRPr lang="en-US" sz="2200" dirty="0"/>
          </a:p>
        </p:txBody>
      </p:sp>
      <p:sp>
        <p:nvSpPr>
          <p:cNvPr id="9" name="Text 7"/>
          <p:cNvSpPr/>
          <p:nvPr/>
        </p:nvSpPr>
        <p:spPr>
          <a:xfrm>
            <a:off x="9872345" y="6111875"/>
            <a:ext cx="3978275" cy="900430"/>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Evaluate human-AI teams against purely AI teams.</a:t>
            </a:r>
            <a:endParaRPr lang="en-US" sz="1750" dirty="0"/>
          </a:p>
        </p:txBody>
      </p:sp>
      <p:pic>
        <p:nvPicPr>
          <p:cNvPr id="10" name="Picture 9" descr="IMG-20250321-WA0004"/>
          <p:cNvPicPr>
            <a:picLocks noChangeAspect="1"/>
          </p:cNvPicPr>
          <p:nvPr/>
        </p:nvPicPr>
        <p:blipFill>
          <a:blip r:embed="rId1"/>
          <a:stretch>
            <a:fillRect/>
          </a:stretch>
        </p:blipFill>
        <p:spPr>
          <a:xfrm>
            <a:off x="4772025" y="1322070"/>
            <a:ext cx="4512945" cy="2792095"/>
          </a:xfrm>
          <a:prstGeom prst="rect">
            <a:avLst/>
          </a:prstGeom>
        </p:spPr>
      </p:pic>
      <p:pic>
        <p:nvPicPr>
          <p:cNvPr id="11" name="Picture 10" descr="IMG-20250321-WA0002"/>
          <p:cNvPicPr>
            <a:picLocks noChangeAspect="1"/>
          </p:cNvPicPr>
          <p:nvPr/>
        </p:nvPicPr>
        <p:blipFill>
          <a:blip r:embed="rId2"/>
          <a:stretch>
            <a:fillRect/>
          </a:stretch>
        </p:blipFill>
        <p:spPr>
          <a:xfrm>
            <a:off x="22860" y="1322070"/>
            <a:ext cx="4463415" cy="2783840"/>
          </a:xfrm>
          <a:prstGeom prst="rect">
            <a:avLst/>
          </a:prstGeom>
        </p:spPr>
      </p:pic>
      <p:sp>
        <p:nvSpPr>
          <p:cNvPr id="12" name="Rectangles 11"/>
          <p:cNvSpPr/>
          <p:nvPr/>
        </p:nvSpPr>
        <p:spPr>
          <a:xfrm>
            <a:off x="12839700" y="7799070"/>
            <a:ext cx="1674495" cy="28638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3" name="Picture 12" descr="WhatsApp Image 2025-03-22 at 22.48.13_44c44c2f"/>
          <p:cNvPicPr>
            <a:picLocks noChangeAspect="1"/>
          </p:cNvPicPr>
          <p:nvPr/>
        </p:nvPicPr>
        <p:blipFill>
          <a:blip r:embed="rId3"/>
          <a:stretch>
            <a:fillRect/>
          </a:stretch>
        </p:blipFill>
        <p:spPr>
          <a:xfrm>
            <a:off x="9570720" y="1322070"/>
            <a:ext cx="4466590" cy="2796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160621"/>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Unique Features of This Space Invaders Project</a:t>
            </a:r>
            <a:endParaRPr lang="en-US" sz="4450" dirty="0"/>
          </a:p>
        </p:txBody>
      </p:sp>
      <p:sp>
        <p:nvSpPr>
          <p:cNvPr id="4" name="Text 1"/>
          <p:cNvSpPr/>
          <p:nvPr/>
        </p:nvSpPr>
        <p:spPr>
          <a:xfrm>
            <a:off x="793790" y="2918341"/>
            <a:ext cx="7556421" cy="362903"/>
          </a:xfrm>
          <a:prstGeom prst="rect">
            <a:avLst/>
          </a:prstGeom>
          <a:noFill/>
        </p:spPr>
        <p:txBody>
          <a:bodyPr wrap="non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brings fresh ideas to a classic game.</a:t>
            </a:r>
            <a:endParaRPr lang="en-US" sz="1750" dirty="0"/>
          </a:p>
        </p:txBody>
      </p:sp>
      <p:sp>
        <p:nvSpPr>
          <p:cNvPr id="5" name="Shape 2"/>
          <p:cNvSpPr/>
          <p:nvPr/>
        </p:nvSpPr>
        <p:spPr>
          <a:xfrm>
            <a:off x="793790" y="3791545"/>
            <a:ext cx="510302" cy="510302"/>
          </a:xfrm>
          <a:prstGeom prst="roundRect">
            <a:avLst>
              <a:gd name="adj" fmla="val 6667"/>
            </a:avLst>
          </a:prstGeom>
          <a:solidFill>
            <a:srgbClr val="26262B"/>
          </a:solidFill>
        </p:spPr>
      </p:sp>
      <p:pic>
        <p:nvPicPr>
          <p:cNvPr id="6" name="Image 1" descr="preencoded.png"/>
          <p:cNvPicPr>
            <a:picLocks noChangeAspect="1"/>
          </p:cNvPicPr>
          <p:nvPr/>
        </p:nvPicPr>
        <p:blipFill>
          <a:blip r:embed="rId1"/>
          <a:stretch>
            <a:fillRect/>
          </a:stretch>
        </p:blipFill>
        <p:spPr>
          <a:xfrm>
            <a:off x="878860" y="3834051"/>
            <a:ext cx="340162" cy="425291"/>
          </a:xfrm>
          <a:prstGeom prst="rect">
            <a:avLst/>
          </a:prstGeom>
        </p:spPr>
      </p:pic>
      <p:sp>
        <p:nvSpPr>
          <p:cNvPr id="7" name="Text 3"/>
          <p:cNvSpPr/>
          <p:nvPr/>
        </p:nvSpPr>
        <p:spPr>
          <a:xfrm>
            <a:off x="1530906" y="3791545"/>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Multi-Agent</a:t>
            </a:r>
            <a:endParaRPr lang="en-US" sz="2200" dirty="0"/>
          </a:p>
        </p:txBody>
      </p:sp>
      <p:sp>
        <p:nvSpPr>
          <p:cNvPr id="8" name="Text 4"/>
          <p:cNvSpPr/>
          <p:nvPr/>
        </p:nvSpPr>
        <p:spPr>
          <a:xfrm>
            <a:off x="1530906" y="4281964"/>
            <a:ext cx="2927747" cy="1088708"/>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Enables diverse scenarios and comparative analysis of human and AI.</a:t>
            </a:r>
            <a:endParaRPr lang="en-US" sz="1750" dirty="0"/>
          </a:p>
        </p:txBody>
      </p:sp>
      <p:sp>
        <p:nvSpPr>
          <p:cNvPr id="9" name="Shape 5"/>
          <p:cNvSpPr/>
          <p:nvPr/>
        </p:nvSpPr>
        <p:spPr>
          <a:xfrm>
            <a:off x="4685467" y="3791545"/>
            <a:ext cx="510302" cy="510302"/>
          </a:xfrm>
          <a:prstGeom prst="roundRect">
            <a:avLst>
              <a:gd name="adj" fmla="val 6667"/>
            </a:avLst>
          </a:prstGeom>
          <a:solidFill>
            <a:srgbClr val="26262B"/>
          </a:solidFill>
        </p:spPr>
      </p:sp>
      <p:pic>
        <p:nvPicPr>
          <p:cNvPr id="10" name="Image 2" descr="preencoded.png"/>
          <p:cNvPicPr>
            <a:picLocks noChangeAspect="1"/>
          </p:cNvPicPr>
          <p:nvPr/>
        </p:nvPicPr>
        <p:blipFill>
          <a:blip r:embed="rId2"/>
          <a:stretch>
            <a:fillRect/>
          </a:stretch>
        </p:blipFill>
        <p:spPr>
          <a:xfrm>
            <a:off x="4770537" y="3834051"/>
            <a:ext cx="340162" cy="425291"/>
          </a:xfrm>
          <a:prstGeom prst="rect">
            <a:avLst/>
          </a:prstGeom>
        </p:spPr>
      </p:pic>
      <p:sp>
        <p:nvSpPr>
          <p:cNvPr id="11" name="Text 6"/>
          <p:cNvSpPr/>
          <p:nvPr/>
        </p:nvSpPr>
        <p:spPr>
          <a:xfrm>
            <a:off x="5422583" y="3791545"/>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AI Learning</a:t>
            </a:r>
            <a:endParaRPr lang="en-US" sz="2200" dirty="0"/>
          </a:p>
        </p:txBody>
      </p:sp>
      <p:sp>
        <p:nvSpPr>
          <p:cNvPr id="12" name="Text 7"/>
          <p:cNvSpPr/>
          <p:nvPr/>
        </p:nvSpPr>
        <p:spPr>
          <a:xfrm>
            <a:off x="5422583" y="4281964"/>
            <a:ext cx="2927747" cy="1088708"/>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agents adapt and improve their strategies over time.</a:t>
            </a:r>
            <a:endParaRPr lang="en-US" sz="1750" dirty="0"/>
          </a:p>
        </p:txBody>
      </p:sp>
      <p:sp>
        <p:nvSpPr>
          <p:cNvPr id="13" name="Shape 8"/>
          <p:cNvSpPr/>
          <p:nvPr/>
        </p:nvSpPr>
        <p:spPr>
          <a:xfrm>
            <a:off x="793790" y="5852636"/>
            <a:ext cx="510302" cy="510302"/>
          </a:xfrm>
          <a:prstGeom prst="roundRect">
            <a:avLst>
              <a:gd name="adj" fmla="val 6667"/>
            </a:avLst>
          </a:prstGeom>
          <a:solidFill>
            <a:srgbClr val="26262B"/>
          </a:solidFill>
        </p:spPr>
      </p:sp>
      <p:pic>
        <p:nvPicPr>
          <p:cNvPr id="14" name="Image 3" descr="preencoded.png"/>
          <p:cNvPicPr>
            <a:picLocks noChangeAspect="1"/>
          </p:cNvPicPr>
          <p:nvPr/>
        </p:nvPicPr>
        <p:blipFill>
          <a:blip r:embed="rId3"/>
          <a:stretch>
            <a:fillRect/>
          </a:stretch>
        </p:blipFill>
        <p:spPr>
          <a:xfrm>
            <a:off x="878860" y="5895142"/>
            <a:ext cx="340162" cy="425291"/>
          </a:xfrm>
          <a:prstGeom prst="rect">
            <a:avLst/>
          </a:prstGeom>
        </p:spPr>
      </p:pic>
      <p:sp>
        <p:nvSpPr>
          <p:cNvPr id="15" name="Text 9"/>
          <p:cNvSpPr/>
          <p:nvPr/>
        </p:nvSpPr>
        <p:spPr>
          <a:xfrm>
            <a:off x="1530906" y="5852636"/>
            <a:ext cx="3547586"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Human-AI Collaboration</a:t>
            </a:r>
            <a:endParaRPr lang="en-US" sz="2200" dirty="0"/>
          </a:p>
        </p:txBody>
      </p:sp>
      <p:sp>
        <p:nvSpPr>
          <p:cNvPr id="16" name="Text 10"/>
          <p:cNvSpPr/>
          <p:nvPr/>
        </p:nvSpPr>
        <p:spPr>
          <a:xfrm>
            <a:off x="1530906" y="6343055"/>
            <a:ext cx="6819305" cy="72580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Explores the potential of synergistic gameplay, with human and AI agents.</a:t>
            </a:r>
            <a:endParaRPr lang="en-US" sz="1750" dirty="0"/>
          </a:p>
        </p:txBody>
      </p:sp>
      <p:sp>
        <p:nvSpPr>
          <p:cNvPr id="23" name="Rectangles 22"/>
          <p:cNvSpPr/>
          <p:nvPr/>
        </p:nvSpPr>
        <p:spPr>
          <a:xfrm>
            <a:off x="12871450" y="7778750"/>
            <a:ext cx="1713865" cy="39370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4" name="Picture 23" descr="WhatsApp Image 2025-03-23 at 01.29.04_ed86820e"/>
          <p:cNvPicPr>
            <a:picLocks noChangeAspect="1"/>
          </p:cNvPicPr>
          <p:nvPr/>
        </p:nvPicPr>
        <p:blipFill>
          <a:blip r:embed="rId4"/>
          <a:stretch>
            <a:fillRect/>
          </a:stretch>
        </p:blipFill>
        <p:spPr>
          <a:xfrm>
            <a:off x="8569960" y="602615"/>
            <a:ext cx="5793105" cy="67316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373749"/>
          </a:xfrm>
          <a:prstGeom prst="rect">
            <a:avLst/>
          </a:prstGeom>
        </p:spPr>
      </p:pic>
      <p:sp>
        <p:nvSpPr>
          <p:cNvPr id="3" name="Text 0"/>
          <p:cNvSpPr/>
          <p:nvPr/>
        </p:nvSpPr>
        <p:spPr>
          <a:xfrm>
            <a:off x="664607" y="2895957"/>
            <a:ext cx="6169343" cy="593288"/>
          </a:xfrm>
          <a:prstGeom prst="rect">
            <a:avLst/>
          </a:prstGeom>
          <a:noFill/>
        </p:spPr>
        <p:txBody>
          <a:bodyPr wrap="none" lIns="0" tIns="0" rIns="0" bIns="0" rtlCol="0" anchor="t"/>
          <a:lstStyle/>
          <a:p>
            <a:pPr marL="0" indent="0" algn="l">
              <a:lnSpc>
                <a:spcPts val="4650"/>
              </a:lnSpc>
              <a:buNone/>
            </a:pPr>
            <a:r>
              <a:rPr lang="en-US" sz="3700" dirty="0">
                <a:solidFill>
                  <a:srgbClr val="97B8FF"/>
                </a:solidFill>
                <a:latin typeface="Sora Medium" pitchFamily="34" charset="0"/>
                <a:ea typeface="Sora Medium" pitchFamily="34" charset="-122"/>
                <a:cs typeface="Sora Medium" pitchFamily="34" charset="-120"/>
              </a:rPr>
              <a:t>Unique Value Proposition</a:t>
            </a:r>
            <a:endParaRPr lang="en-US" sz="3700" dirty="0"/>
          </a:p>
        </p:txBody>
      </p:sp>
      <p:sp>
        <p:nvSpPr>
          <p:cNvPr id="4" name="Text 1"/>
          <p:cNvSpPr/>
          <p:nvPr/>
        </p:nvSpPr>
        <p:spPr>
          <a:xfrm>
            <a:off x="664607" y="3774043"/>
            <a:ext cx="13301186"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Why is this project different?</a:t>
            </a:r>
            <a:endParaRPr lang="en-US" sz="1450" dirty="0"/>
          </a:p>
        </p:txBody>
      </p:sp>
      <p:pic>
        <p:nvPicPr>
          <p:cNvPr id="5" name="Image 1" descr="preencoded.png"/>
          <p:cNvPicPr>
            <a:picLocks noChangeAspect="1"/>
          </p:cNvPicPr>
          <p:nvPr/>
        </p:nvPicPr>
        <p:blipFill>
          <a:blip r:embed="rId2"/>
          <a:stretch>
            <a:fillRect/>
          </a:stretch>
        </p:blipFill>
        <p:spPr>
          <a:xfrm>
            <a:off x="664607" y="4291489"/>
            <a:ext cx="949404" cy="1139309"/>
          </a:xfrm>
          <a:prstGeom prst="rect">
            <a:avLst/>
          </a:prstGeom>
        </p:spPr>
      </p:pic>
      <p:sp>
        <p:nvSpPr>
          <p:cNvPr id="6" name="Text 2"/>
          <p:cNvSpPr/>
          <p:nvPr/>
        </p:nvSpPr>
        <p:spPr>
          <a:xfrm>
            <a:off x="1898809" y="4481274"/>
            <a:ext cx="2622828"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Focus on Human vs AI</a:t>
            </a:r>
            <a:endParaRPr lang="en-US" sz="1850" dirty="0"/>
          </a:p>
        </p:txBody>
      </p:sp>
      <p:sp>
        <p:nvSpPr>
          <p:cNvPr id="7" name="Text 3"/>
          <p:cNvSpPr/>
          <p:nvPr/>
        </p:nvSpPr>
        <p:spPr>
          <a:xfrm>
            <a:off x="1898809" y="4891802"/>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 deeper dive into the relative performance of each.</a:t>
            </a:r>
            <a:endParaRPr lang="en-US" sz="1450" dirty="0"/>
          </a:p>
        </p:txBody>
      </p:sp>
      <p:pic>
        <p:nvPicPr>
          <p:cNvPr id="8" name="Image 2" descr="preencoded.png"/>
          <p:cNvPicPr>
            <a:picLocks noChangeAspect="1"/>
          </p:cNvPicPr>
          <p:nvPr/>
        </p:nvPicPr>
        <p:blipFill>
          <a:blip r:embed="rId3"/>
          <a:stretch>
            <a:fillRect/>
          </a:stretch>
        </p:blipFill>
        <p:spPr>
          <a:xfrm>
            <a:off x="664607" y="5430798"/>
            <a:ext cx="949404" cy="1139309"/>
          </a:xfrm>
          <a:prstGeom prst="rect">
            <a:avLst/>
          </a:prstGeom>
        </p:spPr>
      </p:pic>
      <p:sp>
        <p:nvSpPr>
          <p:cNvPr id="9" name="Text 4"/>
          <p:cNvSpPr/>
          <p:nvPr/>
        </p:nvSpPr>
        <p:spPr>
          <a:xfrm>
            <a:off x="1898809" y="5620583"/>
            <a:ext cx="3455194"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Three Different Game Modes</a:t>
            </a:r>
            <a:endParaRPr lang="en-US" sz="1850" dirty="0"/>
          </a:p>
        </p:txBody>
      </p:sp>
      <p:sp>
        <p:nvSpPr>
          <p:cNvPr id="10" name="Text 5"/>
          <p:cNvSpPr/>
          <p:nvPr/>
        </p:nvSpPr>
        <p:spPr>
          <a:xfrm>
            <a:off x="1898809" y="6031111"/>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 richer environment for performance analysis.</a:t>
            </a:r>
            <a:endParaRPr lang="en-US" sz="1450" dirty="0"/>
          </a:p>
        </p:txBody>
      </p:sp>
      <p:pic>
        <p:nvPicPr>
          <p:cNvPr id="11" name="Image 3" descr="preencoded.png"/>
          <p:cNvPicPr>
            <a:picLocks noChangeAspect="1"/>
          </p:cNvPicPr>
          <p:nvPr/>
        </p:nvPicPr>
        <p:blipFill>
          <a:blip r:embed="rId4"/>
          <a:stretch>
            <a:fillRect/>
          </a:stretch>
        </p:blipFill>
        <p:spPr>
          <a:xfrm>
            <a:off x="664607" y="6570107"/>
            <a:ext cx="949404" cy="1139309"/>
          </a:xfrm>
          <a:prstGeom prst="rect">
            <a:avLst/>
          </a:prstGeom>
        </p:spPr>
      </p:pic>
      <p:sp>
        <p:nvSpPr>
          <p:cNvPr id="12" name="Text 6"/>
          <p:cNvSpPr/>
          <p:nvPr/>
        </p:nvSpPr>
        <p:spPr>
          <a:xfrm>
            <a:off x="1898809" y="6759893"/>
            <a:ext cx="2644616"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Synergistic Gameplay</a:t>
            </a:r>
            <a:endParaRPr lang="en-US" sz="1850" dirty="0"/>
          </a:p>
        </p:txBody>
      </p:sp>
      <p:sp>
        <p:nvSpPr>
          <p:cNvPr id="13" name="Text 7"/>
          <p:cNvSpPr/>
          <p:nvPr/>
        </p:nvSpPr>
        <p:spPr>
          <a:xfrm>
            <a:off x="1898809" y="7170420"/>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Innovative features for better results.</a:t>
            </a:r>
            <a:endParaRPr lang="en-US" sz="1450" dirty="0"/>
          </a:p>
        </p:txBody>
      </p:sp>
      <p:sp>
        <p:nvSpPr>
          <p:cNvPr id="14" name="Rectangles 13"/>
          <p:cNvSpPr/>
          <p:nvPr/>
        </p:nvSpPr>
        <p:spPr>
          <a:xfrm>
            <a:off x="12806680" y="7709535"/>
            <a:ext cx="1823720" cy="4203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50">
        <p15:prstTrans prst="pageCurlDoubl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44471" y="935355"/>
            <a:ext cx="7627858" cy="1353741"/>
          </a:xfrm>
          <a:prstGeom prst="rect">
            <a:avLst/>
          </a:prstGeom>
          <a:noFill/>
        </p:spPr>
        <p:txBody>
          <a:bodyPr wrap="square" lIns="0" tIns="0" rIns="0" bIns="0" rtlCol="0" anchor="t"/>
          <a:lstStyle/>
          <a:p>
            <a:pPr marL="0" indent="0" algn="l">
              <a:lnSpc>
                <a:spcPts val="5300"/>
              </a:lnSpc>
              <a:buNone/>
            </a:pPr>
            <a:r>
              <a:rPr lang="en-US" sz="4250" dirty="0">
                <a:solidFill>
                  <a:srgbClr val="97B8FF"/>
                </a:solidFill>
                <a:latin typeface="Sora Medium" pitchFamily="34" charset="0"/>
                <a:ea typeface="Sora Medium" pitchFamily="34" charset="-122"/>
                <a:cs typeface="Sora Medium" pitchFamily="34" charset="-120"/>
              </a:rPr>
              <a:t>Differentiating from Other Space Invaders Games</a:t>
            </a:r>
            <a:endParaRPr lang="en-US" sz="4250" dirty="0"/>
          </a:p>
        </p:txBody>
      </p:sp>
      <p:sp>
        <p:nvSpPr>
          <p:cNvPr id="4" name="Text 1"/>
          <p:cNvSpPr/>
          <p:nvPr/>
        </p:nvSpPr>
        <p:spPr>
          <a:xfrm>
            <a:off x="6244471" y="2613898"/>
            <a:ext cx="7627858" cy="692944"/>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introduces the complexity of multi-agent systems to a simple game.</a:t>
            </a:r>
            <a:endParaRPr lang="en-US" sz="1700" dirty="0"/>
          </a:p>
        </p:txBody>
      </p:sp>
      <p:sp>
        <p:nvSpPr>
          <p:cNvPr id="5" name="Shape 2"/>
          <p:cNvSpPr/>
          <p:nvPr/>
        </p:nvSpPr>
        <p:spPr>
          <a:xfrm>
            <a:off x="6244471" y="3550444"/>
            <a:ext cx="3705701" cy="2279213"/>
          </a:xfrm>
          <a:prstGeom prst="roundRect">
            <a:avLst>
              <a:gd name="adj" fmla="val 1425"/>
            </a:avLst>
          </a:prstGeom>
          <a:solidFill>
            <a:srgbClr val="26262B"/>
          </a:solidFill>
        </p:spPr>
      </p:sp>
      <p:sp>
        <p:nvSpPr>
          <p:cNvPr id="6" name="Text 3"/>
          <p:cNvSpPr/>
          <p:nvPr/>
        </p:nvSpPr>
        <p:spPr>
          <a:xfrm>
            <a:off x="6461046" y="3767018"/>
            <a:ext cx="3272552" cy="676751"/>
          </a:xfrm>
          <a:prstGeom prst="rect">
            <a:avLst/>
          </a:prstGeom>
          <a:noFill/>
        </p:spPr>
        <p:txBody>
          <a:bodyPr wrap="squar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AI Learning Capabilities</a:t>
            </a:r>
            <a:endParaRPr lang="en-US" sz="2100" dirty="0"/>
          </a:p>
        </p:txBody>
      </p:sp>
      <p:sp>
        <p:nvSpPr>
          <p:cNvPr id="7" name="Text 4"/>
          <p:cNvSpPr/>
          <p:nvPr/>
        </p:nvSpPr>
        <p:spPr>
          <a:xfrm>
            <a:off x="6461125" y="4573905"/>
            <a:ext cx="3272790" cy="1343660"/>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agents adapt and improve through reinforcement learning and predictive movement algorithms.</a:t>
            </a:r>
            <a:endParaRPr lang="en-US" sz="1700" dirty="0"/>
          </a:p>
        </p:txBody>
      </p:sp>
      <p:sp>
        <p:nvSpPr>
          <p:cNvPr id="8" name="Shape 5"/>
          <p:cNvSpPr/>
          <p:nvPr/>
        </p:nvSpPr>
        <p:spPr>
          <a:xfrm>
            <a:off x="10166747" y="3550444"/>
            <a:ext cx="3705701" cy="2279213"/>
          </a:xfrm>
          <a:prstGeom prst="roundRect">
            <a:avLst>
              <a:gd name="adj" fmla="val 1425"/>
            </a:avLst>
          </a:prstGeom>
          <a:solidFill>
            <a:srgbClr val="26262B"/>
          </a:solidFill>
        </p:spPr>
      </p:sp>
      <p:sp>
        <p:nvSpPr>
          <p:cNvPr id="9" name="Text 6"/>
          <p:cNvSpPr/>
          <p:nvPr/>
        </p:nvSpPr>
        <p:spPr>
          <a:xfrm>
            <a:off x="10383322" y="3767018"/>
            <a:ext cx="3012996" cy="338376"/>
          </a:xfrm>
          <a:prstGeom prst="rect">
            <a:avLst/>
          </a:prstGeom>
          <a:noFill/>
        </p:spPr>
        <p:txBody>
          <a:bodyPr wrap="non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Multiple Game Modes</a:t>
            </a:r>
            <a:endParaRPr lang="en-US" sz="2100" dirty="0"/>
          </a:p>
        </p:txBody>
      </p:sp>
      <p:sp>
        <p:nvSpPr>
          <p:cNvPr id="10" name="Text 7"/>
          <p:cNvSpPr/>
          <p:nvPr/>
        </p:nvSpPr>
        <p:spPr>
          <a:xfrm>
            <a:off x="10383322" y="4235291"/>
            <a:ext cx="3272552" cy="692944"/>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Evaluates performance across varied conditions.</a:t>
            </a:r>
            <a:endParaRPr lang="en-US" sz="1700" dirty="0"/>
          </a:p>
        </p:txBody>
      </p:sp>
      <p:sp>
        <p:nvSpPr>
          <p:cNvPr id="11" name="Shape 8"/>
          <p:cNvSpPr/>
          <p:nvPr/>
        </p:nvSpPr>
        <p:spPr>
          <a:xfrm>
            <a:off x="6244471" y="6046232"/>
            <a:ext cx="7627858" cy="1247894"/>
          </a:xfrm>
          <a:prstGeom prst="roundRect">
            <a:avLst>
              <a:gd name="adj" fmla="val 2604"/>
            </a:avLst>
          </a:prstGeom>
          <a:solidFill>
            <a:srgbClr val="26262B"/>
          </a:solidFill>
        </p:spPr>
      </p:sp>
      <p:sp>
        <p:nvSpPr>
          <p:cNvPr id="12" name="Text 9"/>
          <p:cNvSpPr/>
          <p:nvPr/>
        </p:nvSpPr>
        <p:spPr>
          <a:xfrm>
            <a:off x="6461046" y="6262807"/>
            <a:ext cx="3007519" cy="338376"/>
          </a:xfrm>
          <a:prstGeom prst="rect">
            <a:avLst/>
          </a:prstGeom>
          <a:noFill/>
        </p:spPr>
        <p:txBody>
          <a:bodyPr wrap="non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Human-AI Interaction</a:t>
            </a:r>
            <a:endParaRPr lang="en-US" sz="2100" dirty="0"/>
          </a:p>
        </p:txBody>
      </p:sp>
      <p:sp>
        <p:nvSpPr>
          <p:cNvPr id="13" name="Text 10"/>
          <p:cNvSpPr/>
          <p:nvPr/>
        </p:nvSpPr>
        <p:spPr>
          <a:xfrm>
            <a:off x="6461046" y="6731079"/>
            <a:ext cx="7194709" cy="346472"/>
          </a:xfrm>
          <a:prstGeom prst="rect">
            <a:avLst/>
          </a:prstGeom>
          <a:noFill/>
        </p:spPr>
        <p:txBody>
          <a:bodyPr wrap="non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Explores team dynamics.</a:t>
            </a:r>
            <a:endParaRPr lang="en-US" sz="1700" dirty="0"/>
          </a:p>
        </p:txBody>
      </p:sp>
      <p:sp>
        <p:nvSpPr>
          <p:cNvPr id="15" name="Rectangles 14"/>
          <p:cNvSpPr/>
          <p:nvPr/>
        </p:nvSpPr>
        <p:spPr>
          <a:xfrm>
            <a:off x="12718415" y="7733030"/>
            <a:ext cx="1828800" cy="4965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descr="IMG-20250321-WA0010"/>
          <p:cNvPicPr>
            <a:picLocks noChangeAspect="1"/>
          </p:cNvPicPr>
          <p:nvPr/>
        </p:nvPicPr>
        <p:blipFill>
          <a:blip r:embed="rId1"/>
          <a:stretch>
            <a:fillRect/>
          </a:stretch>
        </p:blipFill>
        <p:spPr>
          <a:xfrm>
            <a:off x="100965" y="0"/>
            <a:ext cx="5710555"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14:prism isInverted="1"/>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696522"/>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Human Agent Interface and Data Collection</a:t>
            </a:r>
            <a:endParaRPr lang="en-US" sz="4450" dirty="0"/>
          </a:p>
        </p:txBody>
      </p:sp>
      <p:sp>
        <p:nvSpPr>
          <p:cNvPr id="4" name="Text 1"/>
          <p:cNvSpPr/>
          <p:nvPr/>
        </p:nvSpPr>
        <p:spPr>
          <a:xfrm>
            <a:off x="793790" y="3454241"/>
            <a:ext cx="7556421" cy="72580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The user interface is designed for intuitive control and comprehensive data tracking.</a:t>
            </a:r>
            <a:endParaRPr lang="en-US" sz="1750" dirty="0"/>
          </a:p>
        </p:txBody>
      </p:sp>
      <p:pic>
        <p:nvPicPr>
          <p:cNvPr id="5" name="Image 1" descr="preencoded.png"/>
          <p:cNvPicPr>
            <a:picLocks noChangeAspect="1"/>
          </p:cNvPicPr>
          <p:nvPr/>
        </p:nvPicPr>
        <p:blipFill>
          <a:blip r:embed="rId1"/>
          <a:stretch>
            <a:fillRect/>
          </a:stretch>
        </p:blipFill>
        <p:spPr>
          <a:xfrm>
            <a:off x="793790" y="4474845"/>
            <a:ext cx="566976" cy="566976"/>
          </a:xfrm>
          <a:prstGeom prst="rect">
            <a:avLst/>
          </a:prstGeom>
        </p:spPr>
      </p:pic>
      <p:sp>
        <p:nvSpPr>
          <p:cNvPr id="6" name="Text 2"/>
          <p:cNvSpPr/>
          <p:nvPr/>
        </p:nvSpPr>
        <p:spPr>
          <a:xfrm>
            <a:off x="1587579" y="4435197"/>
            <a:ext cx="2814280" cy="708660"/>
          </a:xfrm>
          <a:prstGeom prst="rect">
            <a:avLst/>
          </a:prstGeom>
          <a:noFill/>
        </p:spPr>
        <p:txBody>
          <a:bodyPr wrap="square" lIns="0" tIns="0" rIns="0" bIns="0" rtlCol="0" anchor="t"/>
          <a:lstStyle/>
          <a:p>
            <a:pPr marL="0" indent="0" algn="l">
              <a:lnSpc>
                <a:spcPts val="2750"/>
              </a:lnSpc>
              <a:buNone/>
            </a:pPr>
            <a:r>
              <a:rPr lang="en-US" sz="2200" dirty="0">
                <a:solidFill>
                  <a:srgbClr val="F2F2F2"/>
                </a:solidFill>
                <a:latin typeface="Sora Medium" pitchFamily="34" charset="0"/>
                <a:ea typeface="Sora Medium" pitchFamily="34" charset="-122"/>
                <a:cs typeface="Sora Medium" pitchFamily="34" charset="-120"/>
              </a:rPr>
              <a:t>User-Friendly Interface</a:t>
            </a:r>
            <a:endParaRPr lang="en-US" sz="2200" dirty="0"/>
          </a:p>
        </p:txBody>
      </p:sp>
      <p:sp>
        <p:nvSpPr>
          <p:cNvPr id="7" name="Shape 3"/>
          <p:cNvSpPr/>
          <p:nvPr/>
        </p:nvSpPr>
        <p:spPr>
          <a:xfrm>
            <a:off x="4770358" y="4463534"/>
            <a:ext cx="510183" cy="589598"/>
          </a:xfrm>
          <a:prstGeom prst="roundRect">
            <a:avLst>
              <a:gd name="adj" fmla="val 10754"/>
            </a:avLst>
          </a:prstGeom>
          <a:solidFill>
            <a:srgbClr val="3C3838"/>
          </a:solidFill>
        </p:spPr>
      </p:sp>
      <p:pic>
        <p:nvPicPr>
          <p:cNvPr id="8" name="Image 2" descr="preencoded.png"/>
          <p:cNvPicPr>
            <a:picLocks noChangeAspect="1"/>
          </p:cNvPicPr>
          <p:nvPr/>
        </p:nvPicPr>
        <p:blipFill>
          <a:blip r:embed="rId2"/>
          <a:stretch>
            <a:fillRect/>
          </a:stretch>
        </p:blipFill>
        <p:spPr>
          <a:xfrm>
            <a:off x="4742021" y="4474845"/>
            <a:ext cx="566976" cy="566976"/>
          </a:xfrm>
          <a:prstGeom prst="rect">
            <a:avLst/>
          </a:prstGeom>
        </p:spPr>
      </p:pic>
      <p:sp>
        <p:nvSpPr>
          <p:cNvPr id="9" name="Text 4"/>
          <p:cNvSpPr/>
          <p:nvPr/>
        </p:nvSpPr>
        <p:spPr>
          <a:xfrm>
            <a:off x="5535811" y="4435197"/>
            <a:ext cx="2814399"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Data Logging</a:t>
            </a:r>
            <a:endParaRPr lang="en-US" sz="2200" dirty="0"/>
          </a:p>
        </p:txBody>
      </p:sp>
      <p:sp>
        <p:nvSpPr>
          <p:cNvPr id="10" name="Shape 5"/>
          <p:cNvSpPr/>
          <p:nvPr/>
        </p:nvSpPr>
        <p:spPr>
          <a:xfrm>
            <a:off x="822127" y="5852636"/>
            <a:ext cx="510183" cy="589598"/>
          </a:xfrm>
          <a:prstGeom prst="roundRect">
            <a:avLst>
              <a:gd name="adj" fmla="val 10754"/>
            </a:avLst>
          </a:prstGeom>
          <a:solidFill>
            <a:srgbClr val="3C3838"/>
          </a:solidFill>
        </p:spPr>
      </p:sp>
      <p:pic>
        <p:nvPicPr>
          <p:cNvPr id="11" name="Image 3" descr="preencoded.png"/>
          <p:cNvPicPr>
            <a:picLocks noChangeAspect="1"/>
          </p:cNvPicPr>
          <p:nvPr/>
        </p:nvPicPr>
        <p:blipFill>
          <a:blip r:embed="rId2"/>
          <a:stretch>
            <a:fillRect/>
          </a:stretch>
        </p:blipFill>
        <p:spPr>
          <a:xfrm>
            <a:off x="793790" y="5863947"/>
            <a:ext cx="566976" cy="566976"/>
          </a:xfrm>
          <a:prstGeom prst="rect">
            <a:avLst/>
          </a:prstGeom>
        </p:spPr>
      </p:pic>
      <p:sp>
        <p:nvSpPr>
          <p:cNvPr id="12" name="Text 6"/>
          <p:cNvSpPr/>
          <p:nvPr/>
        </p:nvSpPr>
        <p:spPr>
          <a:xfrm>
            <a:off x="1587579" y="5824299"/>
            <a:ext cx="2814280"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Anonymization</a:t>
            </a:r>
            <a:endParaRPr lang="en-US" sz="2200" dirty="0"/>
          </a:p>
        </p:txBody>
      </p:sp>
      <p:pic>
        <p:nvPicPr>
          <p:cNvPr id="13" name="Image 4" descr="preencoded.png"/>
          <p:cNvPicPr>
            <a:picLocks noChangeAspect="1"/>
          </p:cNvPicPr>
          <p:nvPr/>
        </p:nvPicPr>
        <p:blipFill>
          <a:blip r:embed="rId3"/>
          <a:stretch>
            <a:fillRect/>
          </a:stretch>
        </p:blipFill>
        <p:spPr>
          <a:xfrm>
            <a:off x="4742021" y="5863947"/>
            <a:ext cx="566976" cy="566976"/>
          </a:xfrm>
          <a:prstGeom prst="rect">
            <a:avLst/>
          </a:prstGeom>
        </p:spPr>
      </p:pic>
      <p:sp>
        <p:nvSpPr>
          <p:cNvPr id="14" name="Text 7"/>
          <p:cNvSpPr/>
          <p:nvPr/>
        </p:nvSpPr>
        <p:spPr>
          <a:xfrm>
            <a:off x="5535811" y="5824299"/>
            <a:ext cx="2814399" cy="708660"/>
          </a:xfrm>
          <a:prstGeom prst="rect">
            <a:avLst/>
          </a:prstGeom>
          <a:noFill/>
        </p:spPr>
        <p:txBody>
          <a:bodyPr wrap="squar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Performance Metrics</a:t>
            </a:r>
            <a:endParaRPr lang="en-US" sz="2200" dirty="0"/>
          </a:p>
        </p:txBody>
      </p:sp>
      <p:pic>
        <p:nvPicPr>
          <p:cNvPr id="2" name="Picture 1" descr="6772806-pixel-space-game-interface-with-space-invaders-gratuit-vectoriel"/>
          <p:cNvPicPr>
            <a:picLocks noChangeAspect="1"/>
          </p:cNvPicPr>
          <p:nvPr/>
        </p:nvPicPr>
        <p:blipFill>
          <a:blip r:embed="rId4"/>
          <a:stretch>
            <a:fillRect/>
          </a:stretch>
        </p:blipFill>
        <p:spPr>
          <a:xfrm>
            <a:off x="8822690" y="1699260"/>
            <a:ext cx="5062220" cy="4702810"/>
          </a:xfrm>
          <a:prstGeom prst="rect">
            <a:avLst/>
          </a:prstGeom>
        </p:spPr>
      </p:pic>
      <p:sp>
        <p:nvSpPr>
          <p:cNvPr id="15" name="Rectangles 14"/>
          <p:cNvSpPr/>
          <p:nvPr/>
        </p:nvSpPr>
        <p:spPr>
          <a:xfrm>
            <a:off x="12795885" y="7810500"/>
            <a:ext cx="1718310" cy="34099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50">
        <p15:prstTrans prst="peelOff"/>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73641" y="620435"/>
            <a:ext cx="7569517" cy="1405652"/>
          </a:xfrm>
          <a:prstGeom prst="rect">
            <a:avLst/>
          </a:prstGeom>
          <a:noFill/>
        </p:spPr>
        <p:txBody>
          <a:bodyPr wrap="square" lIns="0" tIns="0" rIns="0" bIns="0" rtlCol="0" anchor="t"/>
          <a:lstStyle/>
          <a:p>
            <a:pPr marL="0" indent="0" algn="l">
              <a:lnSpc>
                <a:spcPts val="5500"/>
              </a:lnSpc>
              <a:buNone/>
            </a:pPr>
            <a:r>
              <a:rPr lang="en-US" sz="4400" dirty="0">
                <a:solidFill>
                  <a:srgbClr val="97B8FF"/>
                </a:solidFill>
                <a:latin typeface="Sora Medium" pitchFamily="34" charset="0"/>
                <a:ea typeface="Sora Medium" pitchFamily="34" charset="-122"/>
                <a:cs typeface="Sora Medium" pitchFamily="34" charset="-120"/>
              </a:rPr>
              <a:t>Conclusion: Implications and Future Directions</a:t>
            </a:r>
            <a:endParaRPr lang="en-US" sz="4400" dirty="0"/>
          </a:p>
        </p:txBody>
      </p:sp>
      <p:sp>
        <p:nvSpPr>
          <p:cNvPr id="4" name="Text 1"/>
          <p:cNvSpPr/>
          <p:nvPr/>
        </p:nvSpPr>
        <p:spPr>
          <a:xfrm>
            <a:off x="6273641" y="2363510"/>
            <a:ext cx="7569517"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provides valuable insight into AI capabilities.</a:t>
            </a:r>
            <a:endParaRPr lang="en-US" sz="1750" dirty="0"/>
          </a:p>
        </p:txBody>
      </p:sp>
      <p:sp>
        <p:nvSpPr>
          <p:cNvPr id="5" name="Shape 2"/>
          <p:cNvSpPr/>
          <p:nvPr/>
        </p:nvSpPr>
        <p:spPr>
          <a:xfrm>
            <a:off x="6526649" y="2976324"/>
            <a:ext cx="30480" cy="4632841"/>
          </a:xfrm>
          <a:prstGeom prst="roundRect">
            <a:avLst>
              <a:gd name="adj" fmla="val 110705"/>
            </a:avLst>
          </a:prstGeom>
          <a:solidFill>
            <a:srgbClr val="3F3F44"/>
          </a:solidFill>
        </p:spPr>
      </p:sp>
      <p:sp>
        <p:nvSpPr>
          <p:cNvPr id="6" name="Shape 3"/>
          <p:cNvSpPr/>
          <p:nvPr/>
        </p:nvSpPr>
        <p:spPr>
          <a:xfrm>
            <a:off x="6749236" y="3467100"/>
            <a:ext cx="674846" cy="30480"/>
          </a:xfrm>
          <a:prstGeom prst="roundRect">
            <a:avLst>
              <a:gd name="adj" fmla="val 110705"/>
            </a:avLst>
          </a:prstGeom>
          <a:solidFill>
            <a:srgbClr val="3965A7"/>
          </a:solidFill>
        </p:spPr>
      </p:sp>
      <p:sp>
        <p:nvSpPr>
          <p:cNvPr id="7" name="Shape 4"/>
          <p:cNvSpPr/>
          <p:nvPr/>
        </p:nvSpPr>
        <p:spPr>
          <a:xfrm>
            <a:off x="6273582" y="3229332"/>
            <a:ext cx="506135" cy="506135"/>
          </a:xfrm>
          <a:prstGeom prst="roundRect">
            <a:avLst>
              <a:gd name="adj" fmla="val 6667"/>
            </a:avLst>
          </a:prstGeom>
          <a:solidFill>
            <a:srgbClr val="204C8E"/>
          </a:solidFill>
        </p:spPr>
      </p:sp>
      <p:sp>
        <p:nvSpPr>
          <p:cNvPr id="8" name="Text 5"/>
          <p:cNvSpPr/>
          <p:nvPr/>
        </p:nvSpPr>
        <p:spPr>
          <a:xfrm>
            <a:off x="6357878" y="3271480"/>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1</a:t>
            </a:r>
            <a:endParaRPr lang="en-US" sz="2650" dirty="0"/>
          </a:p>
        </p:txBody>
      </p:sp>
      <p:sp>
        <p:nvSpPr>
          <p:cNvPr id="9" name="Text 6"/>
          <p:cNvSpPr/>
          <p:nvPr/>
        </p:nvSpPr>
        <p:spPr>
          <a:xfrm>
            <a:off x="7651433" y="3201233"/>
            <a:ext cx="6191726"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shows potential to surpass human performance.</a:t>
            </a:r>
            <a:endParaRPr lang="en-US" sz="1750" dirty="0"/>
          </a:p>
        </p:txBody>
      </p:sp>
      <p:sp>
        <p:nvSpPr>
          <p:cNvPr id="10" name="Shape 7"/>
          <p:cNvSpPr/>
          <p:nvPr/>
        </p:nvSpPr>
        <p:spPr>
          <a:xfrm>
            <a:off x="6749236" y="4501634"/>
            <a:ext cx="674846" cy="30480"/>
          </a:xfrm>
          <a:prstGeom prst="roundRect">
            <a:avLst>
              <a:gd name="adj" fmla="val 110705"/>
            </a:avLst>
          </a:prstGeom>
          <a:solidFill>
            <a:srgbClr val="3965A7"/>
          </a:solidFill>
        </p:spPr>
      </p:sp>
      <p:sp>
        <p:nvSpPr>
          <p:cNvPr id="11" name="Shape 8"/>
          <p:cNvSpPr/>
          <p:nvPr/>
        </p:nvSpPr>
        <p:spPr>
          <a:xfrm>
            <a:off x="6273582" y="4263866"/>
            <a:ext cx="506135" cy="506135"/>
          </a:xfrm>
          <a:prstGeom prst="roundRect">
            <a:avLst>
              <a:gd name="adj" fmla="val 6667"/>
            </a:avLst>
          </a:prstGeom>
          <a:solidFill>
            <a:srgbClr val="204C8E"/>
          </a:solidFill>
        </p:spPr>
      </p:sp>
      <p:sp>
        <p:nvSpPr>
          <p:cNvPr id="12" name="Text 9"/>
          <p:cNvSpPr/>
          <p:nvPr/>
        </p:nvSpPr>
        <p:spPr>
          <a:xfrm>
            <a:off x="6357878" y="4306014"/>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2</a:t>
            </a:r>
            <a:endParaRPr lang="en-US" sz="2650" dirty="0"/>
          </a:p>
        </p:txBody>
      </p:sp>
      <p:sp>
        <p:nvSpPr>
          <p:cNvPr id="13" name="Text 10"/>
          <p:cNvSpPr/>
          <p:nvPr/>
        </p:nvSpPr>
        <p:spPr>
          <a:xfrm>
            <a:off x="7651433" y="4235767"/>
            <a:ext cx="6191726" cy="719614"/>
          </a:xfrm>
          <a:prstGeom prst="rect">
            <a:avLst/>
          </a:prstGeom>
          <a:noFill/>
        </p:spPr>
        <p:txBody>
          <a:bodyPr wrap="squar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Human players have unique strategic decision-making skills.</a:t>
            </a:r>
            <a:endParaRPr lang="en-US" sz="1750" dirty="0"/>
          </a:p>
        </p:txBody>
      </p:sp>
      <p:sp>
        <p:nvSpPr>
          <p:cNvPr id="14" name="Shape 11"/>
          <p:cNvSpPr/>
          <p:nvPr/>
        </p:nvSpPr>
        <p:spPr>
          <a:xfrm>
            <a:off x="6749236" y="5895975"/>
            <a:ext cx="674846" cy="30480"/>
          </a:xfrm>
          <a:prstGeom prst="roundRect">
            <a:avLst>
              <a:gd name="adj" fmla="val 110705"/>
            </a:avLst>
          </a:prstGeom>
          <a:solidFill>
            <a:srgbClr val="3965A7"/>
          </a:solidFill>
        </p:spPr>
      </p:sp>
      <p:sp>
        <p:nvSpPr>
          <p:cNvPr id="15" name="Shape 12"/>
          <p:cNvSpPr/>
          <p:nvPr/>
        </p:nvSpPr>
        <p:spPr>
          <a:xfrm>
            <a:off x="6273582" y="5658207"/>
            <a:ext cx="506135" cy="506135"/>
          </a:xfrm>
          <a:prstGeom prst="roundRect">
            <a:avLst>
              <a:gd name="adj" fmla="val 6667"/>
            </a:avLst>
          </a:prstGeom>
          <a:solidFill>
            <a:srgbClr val="204C8E"/>
          </a:solidFill>
        </p:spPr>
      </p:sp>
      <p:sp>
        <p:nvSpPr>
          <p:cNvPr id="16" name="Text 13"/>
          <p:cNvSpPr/>
          <p:nvPr/>
        </p:nvSpPr>
        <p:spPr>
          <a:xfrm>
            <a:off x="6357878" y="5700355"/>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3</a:t>
            </a:r>
            <a:endParaRPr lang="en-US" sz="2650" dirty="0"/>
          </a:p>
        </p:txBody>
      </p:sp>
      <p:sp>
        <p:nvSpPr>
          <p:cNvPr id="17" name="Text 14"/>
          <p:cNvSpPr/>
          <p:nvPr/>
        </p:nvSpPr>
        <p:spPr>
          <a:xfrm>
            <a:off x="7651433" y="5630108"/>
            <a:ext cx="6191726"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Collaboration offers promising avenues.</a:t>
            </a:r>
            <a:endParaRPr lang="en-US" sz="1750" dirty="0"/>
          </a:p>
        </p:txBody>
      </p:sp>
      <p:sp>
        <p:nvSpPr>
          <p:cNvPr id="18" name="Shape 15"/>
          <p:cNvSpPr/>
          <p:nvPr/>
        </p:nvSpPr>
        <p:spPr>
          <a:xfrm>
            <a:off x="6749236" y="6930509"/>
            <a:ext cx="674846" cy="30480"/>
          </a:xfrm>
          <a:prstGeom prst="roundRect">
            <a:avLst>
              <a:gd name="adj" fmla="val 110705"/>
            </a:avLst>
          </a:prstGeom>
          <a:solidFill>
            <a:srgbClr val="3965A7"/>
          </a:solidFill>
        </p:spPr>
      </p:sp>
      <p:sp>
        <p:nvSpPr>
          <p:cNvPr id="19" name="Shape 16"/>
          <p:cNvSpPr/>
          <p:nvPr/>
        </p:nvSpPr>
        <p:spPr>
          <a:xfrm>
            <a:off x="6273582" y="6692741"/>
            <a:ext cx="506135" cy="506135"/>
          </a:xfrm>
          <a:prstGeom prst="roundRect">
            <a:avLst>
              <a:gd name="adj" fmla="val 6667"/>
            </a:avLst>
          </a:prstGeom>
          <a:solidFill>
            <a:srgbClr val="204C8E"/>
          </a:solidFill>
        </p:spPr>
      </p:sp>
      <p:sp>
        <p:nvSpPr>
          <p:cNvPr id="20" name="Text 17"/>
          <p:cNvSpPr/>
          <p:nvPr/>
        </p:nvSpPr>
        <p:spPr>
          <a:xfrm>
            <a:off x="6357878" y="6734889"/>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4</a:t>
            </a:r>
            <a:endParaRPr lang="en-US" sz="2650" dirty="0"/>
          </a:p>
        </p:txBody>
      </p:sp>
      <p:sp>
        <p:nvSpPr>
          <p:cNvPr id="21" name="Text 18"/>
          <p:cNvSpPr/>
          <p:nvPr/>
        </p:nvSpPr>
        <p:spPr>
          <a:xfrm>
            <a:off x="7651433" y="6664643"/>
            <a:ext cx="6191726" cy="719614"/>
          </a:xfrm>
          <a:prstGeom prst="rect">
            <a:avLst/>
          </a:prstGeom>
          <a:noFill/>
        </p:spPr>
        <p:txBody>
          <a:bodyPr wrap="squar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Future research can explore more complex AI and communication.</a:t>
            </a:r>
            <a:endParaRPr lang="en-US" sz="1750" dirty="0"/>
          </a:p>
        </p:txBody>
      </p:sp>
      <p:sp>
        <p:nvSpPr>
          <p:cNvPr id="22" name="Rectangles 21"/>
          <p:cNvSpPr/>
          <p:nvPr/>
        </p:nvSpPr>
        <p:spPr>
          <a:xfrm>
            <a:off x="12894945" y="7609205"/>
            <a:ext cx="1652270" cy="62039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3" name="Picture 22" descr="pngtree-space-invaders-game-over-life-screen-game-photo-image_1026151"/>
          <p:cNvPicPr>
            <a:picLocks noChangeAspect="1"/>
          </p:cNvPicPr>
          <p:nvPr/>
        </p:nvPicPr>
        <p:blipFill>
          <a:blip r:embed="rId1"/>
          <a:stretch>
            <a:fillRect/>
          </a:stretch>
        </p:blipFill>
        <p:spPr>
          <a:xfrm>
            <a:off x="334010" y="568960"/>
            <a:ext cx="5544820" cy="6630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14:prism isInverted="1"/>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318135" y="347345"/>
            <a:ext cx="13993495" cy="7535545"/>
          </a:xfrm>
          <a:prstGeom prst="rect">
            <a:avLst/>
          </a:prstGeom>
        </p:spPr>
      </p:pic>
      <p:sp>
        <p:nvSpPr>
          <p:cNvPr id="5" name="Rectangles 4"/>
          <p:cNvSpPr/>
          <p:nvPr/>
        </p:nvSpPr>
        <p:spPr>
          <a:xfrm>
            <a:off x="12795250" y="7863840"/>
            <a:ext cx="1651000" cy="29591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3779500" y="7863840"/>
            <a:ext cx="666750" cy="29591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airplan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Words>
  <Application>WPS Presentation</Application>
  <PresentationFormat>On-screen Show (16:9)</PresentationFormat>
  <Paragraphs>104</Paragraphs>
  <Slides>8</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Sora Medium</vt:lpstr>
      <vt:lpstr>Sora Medium</vt:lpstr>
      <vt:lpstr>Sora Medium</vt:lpstr>
      <vt:lpstr>Noto Sans TC</vt:lpstr>
      <vt:lpstr>Noto Sans TC</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WPS_1673290087</cp:lastModifiedBy>
  <cp:revision>41</cp:revision>
  <dcterms:created xsi:type="dcterms:W3CDTF">2025-03-22T09:51:00Z</dcterms:created>
  <dcterms:modified xsi:type="dcterms:W3CDTF">2025-03-23T06:32:59Z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26AF545D6FCC49A7A6699CDF785C648E_13</vt:lpwstr>
  </property>
  <property fmtid="{D5CDD505-2E9C-101B-9397-08002B2CF9AE}" pid="3" name="KSOProductBuildVer">
    <vt:lpwstr>1033-12.2.0.20326</vt:lpwstr>
  </property>
</Properties>
</file>