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9" r:id="rId4"/>
    <p:sldId id="274" r:id="rId5"/>
    <p:sldId id="272" r:id="rId6"/>
    <p:sldId id="262" r:id="rId7"/>
    <p:sldId id="263" r:id="rId8"/>
    <p:sldId id="270" r:id="rId9"/>
    <p:sldId id="275" r:id="rId10"/>
    <p:sldId id="257" r:id="rId11"/>
    <p:sldId id="273"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ans" pitchFamily="2" charset="77"/>
      <p:regular r:id="rId17"/>
      <p:bold r:id="rId18"/>
      <p:italic r:id="rId19"/>
      <p:boldItalic r:id="rId20"/>
    </p:embeddedFont>
    <p:embeddedFont>
      <p:font typeface="Kollektif Bold" panose="020B0604020101010102" pitchFamily="34" charset="77"/>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EA"/>
    <a:srgbClr val="F1E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94769" autoAdjust="0"/>
  </p:normalViewPr>
  <p:slideViewPr>
    <p:cSldViewPr>
      <p:cViewPr varScale="1">
        <p:scale>
          <a:sx n="71" d="100"/>
          <a:sy n="71" d="100"/>
        </p:scale>
        <p:origin x="9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covid19.who.int/who-data/vaccination-data.csv"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covid19.who.int/WHO-COVID-19-global-data.csv"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486377" y="3749675"/>
            <a:ext cx="11315247" cy="2564805"/>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COVID-19 Dashboard</a:t>
            </a:r>
          </a:p>
        </p:txBody>
      </p:sp>
      <p:sp>
        <p:nvSpPr>
          <p:cNvPr id="3" name="Freeform 3"/>
          <p:cNvSpPr/>
          <p:nvPr/>
        </p:nvSpPr>
        <p:spPr>
          <a:xfrm>
            <a:off x="14386813" y="0"/>
            <a:ext cx="3901187" cy="5517295"/>
          </a:xfrm>
          <a:custGeom>
            <a:avLst/>
            <a:gdLst/>
            <a:ahLst/>
            <a:cxnLst/>
            <a:rect l="l" t="t" r="r" b="b"/>
            <a:pathLst>
              <a:path w="3901187" h="5517295">
                <a:moveTo>
                  <a:pt x="0" y="0"/>
                </a:moveTo>
                <a:lnTo>
                  <a:pt x="3901187" y="0"/>
                </a:lnTo>
                <a:lnTo>
                  <a:pt x="3901187" y="5517295"/>
                </a:lnTo>
                <a:lnTo>
                  <a:pt x="0" y="5517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813741" y="5544614"/>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742603" y="6624288"/>
            <a:ext cx="7325424" cy="7325424"/>
          </a:xfrm>
          <a:custGeom>
            <a:avLst/>
            <a:gdLst/>
            <a:ahLst/>
            <a:cxnLst/>
            <a:rect l="l" t="t" r="r" b="b"/>
            <a:pathLst>
              <a:path w="7325424" h="7325424">
                <a:moveTo>
                  <a:pt x="0" y="0"/>
                </a:moveTo>
                <a:lnTo>
                  <a:pt x="7325424" y="0"/>
                </a:lnTo>
                <a:lnTo>
                  <a:pt x="7325424" y="7325424"/>
                </a:lnTo>
                <a:lnTo>
                  <a:pt x="0" y="73254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5545397" y="6809551"/>
            <a:ext cx="7197206" cy="158145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Kelly Blake</a:t>
            </a:r>
          </a:p>
          <a:p>
            <a:pPr algn="ctr">
              <a:lnSpc>
                <a:spcPts val="4070"/>
              </a:lnSpc>
            </a:pPr>
            <a:r>
              <a:rPr lang="en-US" sz="3700" dirty="0">
                <a:solidFill>
                  <a:srgbClr val="545454"/>
                </a:solidFill>
                <a:latin typeface="DM Sans"/>
              </a:rPr>
              <a:t>Rajeshwari </a:t>
            </a:r>
            <a:r>
              <a:rPr lang="en-US" sz="3700" dirty="0" err="1">
                <a:solidFill>
                  <a:srgbClr val="545454"/>
                </a:solidFill>
                <a:latin typeface="DM Sans"/>
              </a:rPr>
              <a:t>Radharkrishna</a:t>
            </a:r>
            <a:endParaRPr lang="en-US" sz="3700" dirty="0">
              <a:solidFill>
                <a:srgbClr val="545454"/>
              </a:solidFill>
              <a:latin typeface="DM Sans"/>
            </a:endParaRPr>
          </a:p>
          <a:p>
            <a:pPr algn="ctr">
              <a:lnSpc>
                <a:spcPts val="4070"/>
              </a:lnSpc>
            </a:pPr>
            <a:r>
              <a:rPr lang="en-US" sz="3700" dirty="0">
                <a:solidFill>
                  <a:srgbClr val="545454"/>
                </a:solidFill>
                <a:latin typeface="DM Sans"/>
              </a:rPr>
              <a:t>Aisha Henderson</a:t>
            </a:r>
          </a:p>
        </p:txBody>
      </p:sp>
      <p:sp>
        <p:nvSpPr>
          <p:cNvPr id="7" name="Freeform 7"/>
          <p:cNvSpPr/>
          <p:nvPr/>
        </p:nvSpPr>
        <p:spPr>
          <a:xfrm flipH="1">
            <a:off x="-2634012" y="-3662712"/>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593145" y="4712941"/>
            <a:ext cx="12044053" cy="1231106"/>
          </a:xfrm>
          <a:prstGeom prst="rect">
            <a:avLst/>
          </a:prstGeom>
        </p:spPr>
        <p:txBody>
          <a:bodyPr lIns="0" tIns="0" rIns="0" bIns="0" rtlCol="0" anchor="t">
            <a:spAutoFit/>
          </a:bodyPr>
          <a:lstStyle/>
          <a:p>
            <a:pPr algn="ctr">
              <a:lnSpc>
                <a:spcPts val="9600"/>
              </a:lnSpc>
            </a:pPr>
            <a:r>
              <a:rPr lang="en-US" sz="9600" dirty="0">
                <a:solidFill>
                  <a:srgbClr val="FFCB77"/>
                </a:solidFill>
                <a:latin typeface="Kollektif Bold"/>
              </a:rPr>
              <a:t>DASHBOARD DEMO</a:t>
            </a:r>
          </a:p>
        </p:txBody>
      </p:sp>
      <p:sp>
        <p:nvSpPr>
          <p:cNvPr id="5" name="Freeform 5"/>
          <p:cNvSpPr/>
          <p:nvPr/>
        </p:nvSpPr>
        <p:spPr>
          <a:xfrm>
            <a:off x="12649200" y="5212990"/>
            <a:ext cx="5638800" cy="4876963"/>
          </a:xfrm>
          <a:custGeom>
            <a:avLst/>
            <a:gdLst/>
            <a:ahLst/>
            <a:cxnLst/>
            <a:rect l="l" t="t" r="r" b="b"/>
            <a:pathLst>
              <a:path w="7325424" h="7325424">
                <a:moveTo>
                  <a:pt x="0" y="0"/>
                </a:moveTo>
                <a:lnTo>
                  <a:pt x="7325424" y="0"/>
                </a:lnTo>
                <a:lnTo>
                  <a:pt x="7325424" y="7325424"/>
                </a:lnTo>
                <a:lnTo>
                  <a:pt x="0" y="7325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52400" y="235704"/>
            <a:ext cx="4876800" cy="4123076"/>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10800000">
            <a:off x="0" y="4769705"/>
            <a:ext cx="3901187" cy="5517295"/>
          </a:xfrm>
          <a:custGeom>
            <a:avLst/>
            <a:gdLst/>
            <a:ahLst/>
            <a:cxnLst/>
            <a:rect l="l" t="t" r="r" b="b"/>
            <a:pathLst>
              <a:path w="3901187" h="5517295">
                <a:moveTo>
                  <a:pt x="0" y="0"/>
                </a:moveTo>
                <a:lnTo>
                  <a:pt x="3901187" y="0"/>
                </a:lnTo>
                <a:lnTo>
                  <a:pt x="3901187" y="5517295"/>
                </a:lnTo>
                <a:lnTo>
                  <a:pt x="0" y="5517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545614" y="-813741"/>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833915" y="3919535"/>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5" name="TextBox 5"/>
          <p:cNvSpPr txBox="1"/>
          <p:nvPr/>
        </p:nvSpPr>
        <p:spPr>
          <a:xfrm>
            <a:off x="5386918" y="5844219"/>
            <a:ext cx="7514164"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www.reallygreatsite.com</a:t>
            </a:r>
          </a:p>
        </p:txBody>
      </p:sp>
      <p:sp>
        <p:nvSpPr>
          <p:cNvPr id="6" name="Freeform 6"/>
          <p:cNvSpPr/>
          <p:nvPr/>
        </p:nvSpPr>
        <p:spPr>
          <a:xfrm>
            <a:off x="12742603" y="6624288"/>
            <a:ext cx="7325424" cy="7325424"/>
          </a:xfrm>
          <a:custGeom>
            <a:avLst/>
            <a:gdLst/>
            <a:ahLst/>
            <a:cxnLst/>
            <a:rect l="l" t="t" r="r" b="b"/>
            <a:pathLst>
              <a:path w="7325424" h="7325424">
                <a:moveTo>
                  <a:pt x="0" y="0"/>
                </a:moveTo>
                <a:lnTo>
                  <a:pt x="7325424" y="0"/>
                </a:lnTo>
                <a:lnTo>
                  <a:pt x="7325424" y="7325424"/>
                </a:lnTo>
                <a:lnTo>
                  <a:pt x="0" y="73254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2634012" y="-3662712"/>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025881" y="1844636"/>
            <a:ext cx="6591578" cy="3086100"/>
            <a:chOff x="0" y="0"/>
            <a:chExt cx="1736053" cy="812800"/>
          </a:xfrm>
        </p:grpSpPr>
        <p:sp>
          <p:nvSpPr>
            <p:cNvPr id="7" name="Freeform 7"/>
            <p:cNvSpPr/>
            <p:nvPr/>
          </p:nvSpPr>
          <p:spPr>
            <a:xfrm>
              <a:off x="0" y="0"/>
              <a:ext cx="1736053" cy="812800"/>
            </a:xfrm>
            <a:custGeom>
              <a:avLst/>
              <a:gdLst/>
              <a:ahLst/>
              <a:cxnLst/>
              <a:rect l="l" t="t" r="r" b="b"/>
              <a:pathLst>
                <a:path w="1736053" h="812800">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48CFAE"/>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2742603" y="7386288"/>
            <a:ext cx="7325424" cy="7325424"/>
          </a:xfrm>
          <a:custGeom>
            <a:avLst/>
            <a:gdLst/>
            <a:ahLst/>
            <a:cxnLst/>
            <a:rect l="l" t="t" r="r" b="b"/>
            <a:pathLst>
              <a:path w="7325424" h="7325424">
                <a:moveTo>
                  <a:pt x="0" y="0"/>
                </a:moveTo>
                <a:lnTo>
                  <a:pt x="7325424" y="0"/>
                </a:lnTo>
                <a:lnTo>
                  <a:pt x="7325424" y="7325424"/>
                </a:lnTo>
                <a:lnTo>
                  <a:pt x="0" y="7325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0021192" y="5523785"/>
            <a:ext cx="6591578" cy="3086100"/>
            <a:chOff x="0" y="0"/>
            <a:chExt cx="1736053" cy="812800"/>
          </a:xfrm>
        </p:grpSpPr>
        <p:sp>
          <p:nvSpPr>
            <p:cNvPr id="11" name="Freeform 11"/>
            <p:cNvSpPr/>
            <p:nvPr/>
          </p:nvSpPr>
          <p:spPr>
            <a:xfrm>
              <a:off x="0" y="0"/>
              <a:ext cx="1736053" cy="812800"/>
            </a:xfrm>
            <a:custGeom>
              <a:avLst/>
              <a:gdLst/>
              <a:ahLst/>
              <a:cxnLst/>
              <a:rect l="l" t="t" r="r" b="b"/>
              <a:pathLst>
                <a:path w="1736053" h="812800">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48CFAE"/>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1727506" y="2025219"/>
            <a:ext cx="7145849" cy="641201"/>
          </a:xfrm>
          <a:prstGeom prst="rect">
            <a:avLst/>
          </a:prstGeom>
        </p:spPr>
        <p:txBody>
          <a:bodyPr wrap="square" lIns="0" tIns="0" rIns="0" bIns="0" rtlCol="0" anchor="t">
            <a:spAutoFit/>
          </a:bodyPr>
          <a:lstStyle/>
          <a:p>
            <a:pPr algn="ctr">
              <a:lnSpc>
                <a:spcPts val="5000"/>
              </a:lnSpc>
            </a:pPr>
            <a:r>
              <a:rPr lang="en-US" sz="5000" dirty="0">
                <a:solidFill>
                  <a:srgbClr val="FE6D73"/>
                </a:solidFill>
                <a:latin typeface="Kollektif Bold"/>
              </a:rPr>
              <a:t>PROJECT DESCRIPTION</a:t>
            </a:r>
          </a:p>
        </p:txBody>
      </p:sp>
      <p:sp>
        <p:nvSpPr>
          <p:cNvPr id="22" name="TextBox 22"/>
          <p:cNvSpPr txBox="1"/>
          <p:nvPr/>
        </p:nvSpPr>
        <p:spPr>
          <a:xfrm>
            <a:off x="1388550" y="3102767"/>
            <a:ext cx="7484805" cy="1846659"/>
          </a:xfrm>
          <a:prstGeom prst="rect">
            <a:avLst/>
          </a:prstGeom>
        </p:spPr>
        <p:txBody>
          <a:bodyPr wrap="square" lIns="0" tIns="0" rIns="0" bIns="0" rtlCol="0" anchor="t">
            <a:spAutoFit/>
          </a:bodyPr>
          <a:lstStyle/>
          <a:p>
            <a:pPr algn="ctr">
              <a:lnSpc>
                <a:spcPts val="3600"/>
              </a:lnSpc>
            </a:pPr>
            <a:r>
              <a:rPr lang="en-US" sz="3000" dirty="0">
                <a:solidFill>
                  <a:srgbClr val="545454"/>
                </a:solidFill>
                <a:latin typeface="DM Sans"/>
              </a:rPr>
              <a:t>The goal of this project was to create an interactive visualization allowing end-users to view and explore Global Covid-19 Data.</a:t>
            </a:r>
          </a:p>
        </p:txBody>
      </p:sp>
      <p:sp>
        <p:nvSpPr>
          <p:cNvPr id="23" name="TextBox 23"/>
          <p:cNvSpPr txBox="1"/>
          <p:nvPr/>
        </p:nvSpPr>
        <p:spPr>
          <a:xfrm>
            <a:off x="10965434" y="2472747"/>
            <a:ext cx="4703093" cy="1678601"/>
          </a:xfrm>
          <a:prstGeom prst="rect">
            <a:avLst/>
          </a:prstGeom>
        </p:spPr>
        <p:txBody>
          <a:bodyPr wrap="square" lIns="0" tIns="0" rIns="0" bIns="0" rtlCol="0" anchor="t">
            <a:spAutoFit/>
          </a:bodyPr>
          <a:lstStyle/>
          <a:p>
            <a:pPr>
              <a:lnSpc>
                <a:spcPts val="3250"/>
              </a:lnSpc>
            </a:pPr>
            <a:r>
              <a:rPr lang="en-US" sz="2500" dirty="0">
                <a:solidFill>
                  <a:srgbClr val="FFFFFF"/>
                </a:solidFill>
                <a:latin typeface="DM Sans"/>
              </a:rPr>
              <a:t>We leveraged available datasets from reliable sources to understand the differences and global impact of COVID-19</a:t>
            </a:r>
          </a:p>
        </p:txBody>
      </p:sp>
      <p:sp>
        <p:nvSpPr>
          <p:cNvPr id="24" name="TextBox 24"/>
          <p:cNvSpPr txBox="1"/>
          <p:nvPr/>
        </p:nvSpPr>
        <p:spPr>
          <a:xfrm>
            <a:off x="11143541" y="5698266"/>
            <a:ext cx="4858459" cy="2524987"/>
          </a:xfrm>
          <a:prstGeom prst="rect">
            <a:avLst/>
          </a:prstGeom>
        </p:spPr>
        <p:txBody>
          <a:bodyPr wrap="square" lIns="0" tIns="0" rIns="0" bIns="0" rtlCol="0" anchor="t">
            <a:spAutoFit/>
          </a:bodyPr>
          <a:lstStyle/>
          <a:p>
            <a:pPr>
              <a:lnSpc>
                <a:spcPts val="3250"/>
              </a:lnSpc>
            </a:pPr>
            <a:r>
              <a:rPr lang="en-US" sz="2500" dirty="0">
                <a:solidFill>
                  <a:srgbClr val="FFFFFF"/>
                </a:solidFill>
                <a:latin typeface="DM Sans"/>
              </a:rPr>
              <a:t>For the dashboard, we assessed areas such as:</a:t>
            </a:r>
          </a:p>
          <a:p>
            <a:pPr marL="342900" indent="-342900">
              <a:lnSpc>
                <a:spcPts val="3250"/>
              </a:lnSpc>
              <a:buFont typeface="Arial" panose="020B0604020202020204" pitchFamily="34" charset="0"/>
              <a:buChar char="•"/>
            </a:pPr>
            <a:r>
              <a:rPr lang="en-US" sz="2500" dirty="0">
                <a:solidFill>
                  <a:srgbClr val="FFFFFF"/>
                </a:solidFill>
                <a:latin typeface="DM Sans"/>
              </a:rPr>
              <a:t>Total Cases</a:t>
            </a:r>
          </a:p>
          <a:p>
            <a:pPr marL="342900" indent="-342900">
              <a:lnSpc>
                <a:spcPts val="3250"/>
              </a:lnSpc>
              <a:buFont typeface="Arial" panose="020B0604020202020204" pitchFamily="34" charset="0"/>
              <a:buChar char="•"/>
            </a:pPr>
            <a:r>
              <a:rPr lang="en-US" sz="2500" dirty="0">
                <a:solidFill>
                  <a:srgbClr val="FFFFFF"/>
                </a:solidFill>
                <a:latin typeface="DM Sans"/>
              </a:rPr>
              <a:t>Total Deaths</a:t>
            </a:r>
          </a:p>
          <a:p>
            <a:pPr marL="342900" indent="-342900">
              <a:lnSpc>
                <a:spcPts val="3250"/>
              </a:lnSpc>
              <a:buFont typeface="Arial" panose="020B0604020202020204" pitchFamily="34" charset="0"/>
              <a:buChar char="•"/>
            </a:pPr>
            <a:r>
              <a:rPr lang="en-US" sz="2500" dirty="0">
                <a:solidFill>
                  <a:srgbClr val="FFFFFF"/>
                </a:solidFill>
                <a:latin typeface="DM Sans"/>
              </a:rPr>
              <a:t>Total Vaccinations</a:t>
            </a:r>
          </a:p>
          <a:p>
            <a:pPr marL="342900" indent="-342900">
              <a:lnSpc>
                <a:spcPts val="3250"/>
              </a:lnSpc>
              <a:buFont typeface="Arial" panose="020B0604020202020204" pitchFamily="34" charset="0"/>
              <a:buChar char="•"/>
            </a:pPr>
            <a:r>
              <a:rPr lang="en-US" sz="2500" dirty="0">
                <a:solidFill>
                  <a:srgbClr val="FFFFFF"/>
                </a:solidFill>
                <a:latin typeface="DM Sans"/>
              </a:rPr>
              <a:t>New Cases</a:t>
            </a:r>
          </a:p>
        </p:txBody>
      </p:sp>
      <p:sp>
        <p:nvSpPr>
          <p:cNvPr id="25" name="Freeform 25"/>
          <p:cNvSpPr/>
          <p:nvPr/>
        </p:nvSpPr>
        <p:spPr>
          <a:xfrm flipH="1">
            <a:off x="0" y="499677"/>
            <a:ext cx="3086102" cy="2400596"/>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2">
            <a:extLst>
              <a:ext uri="{FF2B5EF4-FFF2-40B4-BE49-F238E27FC236}">
                <a16:creationId xmlns:a16="http://schemas.microsoft.com/office/drawing/2014/main" id="{F84256E7-D6BE-76CD-0987-495ED8B5D58F}"/>
              </a:ext>
            </a:extLst>
          </p:cNvPr>
          <p:cNvSpPr txBox="1"/>
          <p:nvPr/>
        </p:nvSpPr>
        <p:spPr>
          <a:xfrm>
            <a:off x="1432003" y="7031847"/>
            <a:ext cx="7484805" cy="1846659"/>
          </a:xfrm>
          <a:prstGeom prst="rect">
            <a:avLst/>
          </a:prstGeom>
        </p:spPr>
        <p:txBody>
          <a:bodyPr wrap="square" lIns="0" tIns="0" rIns="0" bIns="0" rtlCol="0" anchor="t">
            <a:spAutoFit/>
          </a:bodyPr>
          <a:lstStyle/>
          <a:p>
            <a:pPr>
              <a:lnSpc>
                <a:spcPts val="3600"/>
              </a:lnSpc>
            </a:pPr>
            <a:r>
              <a:rPr lang="en-US" sz="2800" i="1" dirty="0">
                <a:solidFill>
                  <a:srgbClr val="545454"/>
                </a:solidFill>
                <a:latin typeface="DM Sans"/>
              </a:rPr>
              <a:t>The CDC Estimates that more than 3 out of 4 Americans have gotten COVID by the end of 2022</a:t>
            </a:r>
          </a:p>
          <a:p>
            <a:pPr algn="r">
              <a:lnSpc>
                <a:spcPts val="3600"/>
              </a:lnSpc>
            </a:pPr>
            <a:r>
              <a:rPr lang="en-US" sz="2800" dirty="0">
                <a:solidFill>
                  <a:srgbClr val="545454"/>
                </a:solidFill>
                <a:latin typeface="DM Sans"/>
              </a:rPr>
              <a:t>- Centers for Disease Control (CDC)</a:t>
            </a:r>
          </a:p>
        </p:txBody>
      </p:sp>
      <p:grpSp>
        <p:nvGrpSpPr>
          <p:cNvPr id="37" name="Group 36">
            <a:extLst>
              <a:ext uri="{FF2B5EF4-FFF2-40B4-BE49-F238E27FC236}">
                <a16:creationId xmlns:a16="http://schemas.microsoft.com/office/drawing/2014/main" id="{9F86F69F-91D0-CDD3-3C16-3E1A4D79A091}"/>
              </a:ext>
            </a:extLst>
          </p:cNvPr>
          <p:cNvGrpSpPr/>
          <p:nvPr/>
        </p:nvGrpSpPr>
        <p:grpSpPr>
          <a:xfrm>
            <a:off x="2692552" y="5336157"/>
            <a:ext cx="4876800" cy="1428242"/>
            <a:chOff x="2268543" y="8970079"/>
            <a:chExt cx="2834463" cy="914400"/>
          </a:xfrm>
        </p:grpSpPr>
        <p:pic>
          <p:nvPicPr>
            <p:cNvPr id="29" name="Graphic 28" descr="Woman with solid fill">
              <a:extLst>
                <a:ext uri="{FF2B5EF4-FFF2-40B4-BE49-F238E27FC236}">
                  <a16:creationId xmlns:a16="http://schemas.microsoft.com/office/drawing/2014/main" id="{0D995CC0-A3B5-1C12-838D-7AAEABC910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8606" y="8970079"/>
              <a:ext cx="914400" cy="914400"/>
            </a:xfrm>
            <a:prstGeom prst="rect">
              <a:avLst/>
            </a:prstGeom>
          </p:spPr>
        </p:pic>
        <p:pic>
          <p:nvPicPr>
            <p:cNvPr id="31" name="Graphic 30" descr="Man with solid fill">
              <a:extLst>
                <a:ext uri="{FF2B5EF4-FFF2-40B4-BE49-F238E27FC236}">
                  <a16:creationId xmlns:a16="http://schemas.microsoft.com/office/drawing/2014/main" id="{ADBFCC0F-EDF7-2B21-FBE1-572F4CEDC7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39366" y="8970079"/>
              <a:ext cx="914400" cy="914400"/>
            </a:xfrm>
            <a:prstGeom prst="rect">
              <a:avLst/>
            </a:prstGeom>
          </p:spPr>
        </p:pic>
        <p:pic>
          <p:nvPicPr>
            <p:cNvPr id="33" name="Graphic 32" descr="Woman with solid fill">
              <a:extLst>
                <a:ext uri="{FF2B5EF4-FFF2-40B4-BE49-F238E27FC236}">
                  <a16:creationId xmlns:a16="http://schemas.microsoft.com/office/drawing/2014/main" id="{9EBD51A4-6537-5C66-6680-3BED279E82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90126" y="8970079"/>
              <a:ext cx="914400" cy="914400"/>
            </a:xfrm>
            <a:prstGeom prst="rect">
              <a:avLst/>
            </a:prstGeom>
          </p:spPr>
        </p:pic>
        <p:pic>
          <p:nvPicPr>
            <p:cNvPr id="35" name="Graphic 34" descr="Man with solid fill">
              <a:extLst>
                <a:ext uri="{FF2B5EF4-FFF2-40B4-BE49-F238E27FC236}">
                  <a16:creationId xmlns:a16="http://schemas.microsoft.com/office/drawing/2014/main" id="{C204E47D-BD8F-4B5A-9754-7B6AC5CFB6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8543" y="8970079"/>
              <a:ext cx="967585" cy="9144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5397118" y="-1089018"/>
            <a:ext cx="1719762" cy="4062003"/>
          </a:xfrm>
          <a:custGeom>
            <a:avLst/>
            <a:gdLst/>
            <a:ahLst/>
            <a:cxnLst/>
            <a:rect l="l" t="t" r="r" b="b"/>
            <a:pathLst>
              <a:path w="3901187" h="5517295">
                <a:moveTo>
                  <a:pt x="0" y="0"/>
                </a:moveTo>
                <a:lnTo>
                  <a:pt x="3901187" y="0"/>
                </a:lnTo>
                <a:lnTo>
                  <a:pt x="3901187" y="5517295"/>
                </a:lnTo>
                <a:lnTo>
                  <a:pt x="0" y="5517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321004" y="3040894"/>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a:rPr>
              <a:t>Project Description</a:t>
            </a:r>
          </a:p>
        </p:txBody>
      </p:sp>
      <p:sp>
        <p:nvSpPr>
          <p:cNvPr id="8" name="TextBox 8"/>
          <p:cNvSpPr txBox="1"/>
          <p:nvPr/>
        </p:nvSpPr>
        <p:spPr>
          <a:xfrm>
            <a:off x="3321004" y="6239631"/>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a:rPr>
              <a:t>03 - PROJECT NAM</a:t>
            </a:r>
          </a:p>
        </p:txBody>
      </p:sp>
      <p:sp>
        <p:nvSpPr>
          <p:cNvPr id="12" name="Freeform 12"/>
          <p:cNvSpPr/>
          <p:nvPr/>
        </p:nvSpPr>
        <p:spPr>
          <a:xfrm rot="5400000">
            <a:off x="991858" y="-1020534"/>
            <a:ext cx="1840026" cy="3796262"/>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3">
            <a:extLst>
              <a:ext uri="{FF2B5EF4-FFF2-40B4-BE49-F238E27FC236}">
                <a16:creationId xmlns:a16="http://schemas.microsoft.com/office/drawing/2014/main" id="{315FCA5E-A723-D353-CC4D-04576A1D5CA9}"/>
              </a:ext>
            </a:extLst>
          </p:cNvPr>
          <p:cNvSpPr txBox="1"/>
          <p:nvPr/>
        </p:nvSpPr>
        <p:spPr>
          <a:xfrm>
            <a:off x="4343400" y="575217"/>
            <a:ext cx="9151494" cy="733534"/>
          </a:xfrm>
          <a:prstGeom prst="rect">
            <a:avLst/>
          </a:prstGeom>
          <a:noFill/>
        </p:spPr>
        <p:txBody>
          <a:bodyPr wrap="square">
            <a:spAutoFit/>
          </a:bodyPr>
          <a:lstStyle/>
          <a:p>
            <a:pPr algn="ctr">
              <a:lnSpc>
                <a:spcPts val="5000"/>
              </a:lnSpc>
            </a:pPr>
            <a:r>
              <a:rPr lang="en-US" sz="5000" dirty="0">
                <a:solidFill>
                  <a:srgbClr val="FE6D73"/>
                </a:solidFill>
                <a:latin typeface="Kollektif Bold"/>
              </a:rPr>
              <a:t>DATASETS USED</a:t>
            </a:r>
          </a:p>
        </p:txBody>
      </p:sp>
      <p:sp>
        <p:nvSpPr>
          <p:cNvPr id="15" name="TextBox 22">
            <a:extLst>
              <a:ext uri="{FF2B5EF4-FFF2-40B4-BE49-F238E27FC236}">
                <a16:creationId xmlns:a16="http://schemas.microsoft.com/office/drawing/2014/main" id="{18314EC4-F348-1E8A-C781-7D7DEAC1D6FE}"/>
              </a:ext>
            </a:extLst>
          </p:cNvPr>
          <p:cNvSpPr txBox="1"/>
          <p:nvPr/>
        </p:nvSpPr>
        <p:spPr>
          <a:xfrm>
            <a:off x="1688622" y="2057475"/>
            <a:ext cx="14461050" cy="461665"/>
          </a:xfrm>
          <a:prstGeom prst="rect">
            <a:avLst/>
          </a:prstGeom>
        </p:spPr>
        <p:txBody>
          <a:bodyPr wrap="square" lIns="0" tIns="0" rIns="0" bIns="0" rtlCol="0" anchor="t">
            <a:spAutoFit/>
          </a:bodyPr>
          <a:lstStyle/>
          <a:p>
            <a:pPr algn="ctr">
              <a:lnSpc>
                <a:spcPts val="3600"/>
              </a:lnSpc>
            </a:pPr>
            <a:r>
              <a:rPr lang="en-US" sz="3200" dirty="0">
                <a:solidFill>
                  <a:srgbClr val="227C9D"/>
                </a:solidFill>
                <a:latin typeface="Kollektif Bold"/>
              </a:rPr>
              <a:t>Data for this project came from the World Health Organization (WHO)</a:t>
            </a:r>
          </a:p>
        </p:txBody>
      </p:sp>
      <p:sp>
        <p:nvSpPr>
          <p:cNvPr id="19" name="TextBox 22">
            <a:extLst>
              <a:ext uri="{FF2B5EF4-FFF2-40B4-BE49-F238E27FC236}">
                <a16:creationId xmlns:a16="http://schemas.microsoft.com/office/drawing/2014/main" id="{86980742-4A46-AEC3-A19B-C1DCF225136F}"/>
              </a:ext>
            </a:extLst>
          </p:cNvPr>
          <p:cNvSpPr txBox="1"/>
          <p:nvPr/>
        </p:nvSpPr>
        <p:spPr>
          <a:xfrm>
            <a:off x="1225062" y="3019793"/>
            <a:ext cx="6019800"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pPr algn="ctr">
              <a:lnSpc>
                <a:spcPts val="3600"/>
              </a:lnSpc>
            </a:pPr>
            <a:r>
              <a:rPr lang="en-US" sz="3000" dirty="0">
                <a:solidFill>
                  <a:srgbClr val="545454"/>
                </a:solidFill>
                <a:latin typeface="DM Sans"/>
              </a:rPr>
              <a:t>¹ Daily Cases and Deaths by Date</a:t>
            </a:r>
          </a:p>
        </p:txBody>
      </p:sp>
      <p:sp>
        <p:nvSpPr>
          <p:cNvPr id="20" name="TextBox 22">
            <a:extLst>
              <a:ext uri="{FF2B5EF4-FFF2-40B4-BE49-F238E27FC236}">
                <a16:creationId xmlns:a16="http://schemas.microsoft.com/office/drawing/2014/main" id="{690A0915-BB7E-588E-B21E-2BF4C11483A4}"/>
              </a:ext>
            </a:extLst>
          </p:cNvPr>
          <p:cNvSpPr txBox="1"/>
          <p:nvPr/>
        </p:nvSpPr>
        <p:spPr>
          <a:xfrm>
            <a:off x="10291094" y="2972538"/>
            <a:ext cx="6019800"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pPr algn="ctr">
              <a:lnSpc>
                <a:spcPts val="3600"/>
              </a:lnSpc>
            </a:pPr>
            <a:r>
              <a:rPr lang="en-US" sz="3000" dirty="0">
                <a:solidFill>
                  <a:srgbClr val="545454"/>
                </a:solidFill>
                <a:latin typeface="DM Sans"/>
              </a:rPr>
              <a:t>² Vaccination Data</a:t>
            </a:r>
          </a:p>
        </p:txBody>
      </p:sp>
      <p:sp>
        <p:nvSpPr>
          <p:cNvPr id="23" name="TextBox 22">
            <a:extLst>
              <a:ext uri="{FF2B5EF4-FFF2-40B4-BE49-F238E27FC236}">
                <a16:creationId xmlns:a16="http://schemas.microsoft.com/office/drawing/2014/main" id="{5535B6E5-3257-F28D-FB32-3445BA187191}"/>
              </a:ext>
            </a:extLst>
          </p:cNvPr>
          <p:cNvSpPr txBox="1"/>
          <p:nvPr/>
        </p:nvSpPr>
        <p:spPr>
          <a:xfrm>
            <a:off x="959372" y="9894368"/>
            <a:ext cx="5701260" cy="338554"/>
          </a:xfrm>
          <a:prstGeom prst="rect">
            <a:avLst/>
          </a:prstGeom>
          <a:noFill/>
        </p:spPr>
        <p:txBody>
          <a:bodyPr wrap="square">
            <a:spAutoFit/>
          </a:bodyPr>
          <a:lstStyle/>
          <a:p>
            <a:pPr>
              <a:spcAft>
                <a:spcPts val="1800"/>
              </a:spcAft>
            </a:pPr>
            <a:r>
              <a:rPr lang="en-US" sz="1600" b="1" i="0" dirty="0">
                <a:solidFill>
                  <a:srgbClr val="212529"/>
                </a:solidFill>
                <a:effectLst/>
                <a:latin typeface="system-ui"/>
              </a:rPr>
              <a:t>¹ </a:t>
            </a:r>
            <a:r>
              <a:rPr lang="en-US" sz="1600" u="sng" dirty="0">
                <a:solidFill>
                  <a:srgbClr val="666660"/>
                </a:solidFill>
                <a:effectLst/>
                <a:latin typeface="Helvetica" pitchFamily="2" charset="0"/>
                <a:ea typeface="Arial" panose="020B0604020202020204" pitchFamily="34" charset="0"/>
                <a:cs typeface="Arial" panose="020B0604020202020204" pitchFamily="34" charset="0"/>
                <a:hlinkClick r:id="rId6"/>
              </a:rPr>
              <a:t>https://covid19.who.int/WHO-COVID-19-global-data.csv</a:t>
            </a:r>
            <a:endParaRPr lang="en-US" sz="1600" u="sng" dirty="0">
              <a:solidFill>
                <a:srgbClr val="666660"/>
              </a:solidFill>
              <a:latin typeface="Helvetica" pitchFamily="2" charset="0"/>
              <a:ea typeface="Arial" panose="020B0604020202020204" pitchFamily="34" charset="0"/>
              <a:cs typeface="Arial" panose="020B0604020202020204" pitchFamily="34" charset="0"/>
            </a:endParaRPr>
          </a:p>
        </p:txBody>
      </p:sp>
      <p:graphicFrame>
        <p:nvGraphicFramePr>
          <p:cNvPr id="25" name="Table 24">
            <a:extLst>
              <a:ext uri="{FF2B5EF4-FFF2-40B4-BE49-F238E27FC236}">
                <a16:creationId xmlns:a16="http://schemas.microsoft.com/office/drawing/2014/main" id="{740C36F9-9277-FC55-88CF-CE27B93A10C0}"/>
              </a:ext>
            </a:extLst>
          </p:cNvPr>
          <p:cNvGraphicFramePr>
            <a:graphicFrameLocks noGrp="1"/>
          </p:cNvGraphicFramePr>
          <p:nvPr>
            <p:extLst>
              <p:ext uri="{D42A27DB-BD31-4B8C-83A1-F6EECF244321}">
                <p14:modId xmlns:p14="http://schemas.microsoft.com/office/powerpoint/2010/main" val="1320986458"/>
              </p:ext>
            </p:extLst>
          </p:nvPr>
        </p:nvGraphicFramePr>
        <p:xfrm>
          <a:off x="457200" y="5215481"/>
          <a:ext cx="8305776" cy="4376107"/>
        </p:xfrm>
        <a:graphic>
          <a:graphicData uri="http://schemas.openxmlformats.org/drawingml/2006/table">
            <a:tbl>
              <a:tblPr>
                <a:tableStyleId>{21E4AEA4-8DFA-4A89-87EB-49C32662AFE0}</a:tableStyleId>
              </a:tblPr>
              <a:tblGrid>
                <a:gridCol w="2922403">
                  <a:extLst>
                    <a:ext uri="{9D8B030D-6E8A-4147-A177-3AD203B41FA5}">
                      <a16:colId xmlns:a16="http://schemas.microsoft.com/office/drawing/2014/main" val="1450121659"/>
                    </a:ext>
                  </a:extLst>
                </a:gridCol>
                <a:gridCol w="1149798">
                  <a:extLst>
                    <a:ext uri="{9D8B030D-6E8A-4147-A177-3AD203B41FA5}">
                      <a16:colId xmlns:a16="http://schemas.microsoft.com/office/drawing/2014/main" val="278090991"/>
                    </a:ext>
                  </a:extLst>
                </a:gridCol>
                <a:gridCol w="4233575">
                  <a:extLst>
                    <a:ext uri="{9D8B030D-6E8A-4147-A177-3AD203B41FA5}">
                      <a16:colId xmlns:a16="http://schemas.microsoft.com/office/drawing/2014/main" val="1254339950"/>
                    </a:ext>
                  </a:extLst>
                </a:gridCol>
              </a:tblGrid>
              <a:tr h="308275">
                <a:tc>
                  <a:txBody>
                    <a:bodyPr/>
                    <a:lstStyle/>
                    <a:p>
                      <a:r>
                        <a:rPr lang="en-US" sz="1600" b="1" dirty="0"/>
                        <a:t>Field name</a:t>
                      </a:r>
                    </a:p>
                  </a:txBody>
                  <a:tcPr marL="27265" marR="27265" marT="13632" marB="13632" anchor="ctr"/>
                </a:tc>
                <a:tc>
                  <a:txBody>
                    <a:bodyPr/>
                    <a:lstStyle/>
                    <a:p>
                      <a:r>
                        <a:rPr lang="en-US" sz="1600" b="1" dirty="0"/>
                        <a:t>Type</a:t>
                      </a:r>
                    </a:p>
                  </a:txBody>
                  <a:tcPr marL="27265" marR="27265" marT="13632" marB="13632" anchor="ctr"/>
                </a:tc>
                <a:tc>
                  <a:txBody>
                    <a:bodyPr/>
                    <a:lstStyle/>
                    <a:p>
                      <a:r>
                        <a:rPr lang="en-US" sz="1600" b="1" dirty="0"/>
                        <a:t>Description</a:t>
                      </a:r>
                    </a:p>
                  </a:txBody>
                  <a:tcPr marL="27265" marR="27265" marT="13632" marB="13632" anchor="ctr"/>
                </a:tc>
                <a:extLst>
                  <a:ext uri="{0D108BD9-81ED-4DB2-BD59-A6C34878D82A}">
                    <a16:rowId xmlns:a16="http://schemas.microsoft.com/office/drawing/2014/main" val="338002194"/>
                  </a:ext>
                </a:extLst>
              </a:tr>
              <a:tr h="308275">
                <a:tc>
                  <a:txBody>
                    <a:bodyPr/>
                    <a:lstStyle/>
                    <a:p>
                      <a:r>
                        <a:rPr lang="en-US" sz="1600"/>
                        <a:t>Name</a:t>
                      </a:r>
                    </a:p>
                  </a:txBody>
                  <a:tcPr marL="27265" marR="27265" marT="13632" marB="13632" anchor="ctr"/>
                </a:tc>
                <a:tc>
                  <a:txBody>
                    <a:bodyPr/>
                    <a:lstStyle/>
                    <a:p>
                      <a:r>
                        <a:rPr lang="en-US" sz="1600"/>
                        <a:t>String</a:t>
                      </a:r>
                    </a:p>
                  </a:txBody>
                  <a:tcPr marL="27265" marR="27265" marT="13632" marB="13632" anchor="ctr"/>
                </a:tc>
                <a:tc>
                  <a:txBody>
                    <a:bodyPr/>
                    <a:lstStyle/>
                    <a:p>
                      <a:r>
                        <a:rPr lang="en-US" sz="1600"/>
                        <a:t>Country, territory, area</a:t>
                      </a:r>
                    </a:p>
                  </a:txBody>
                  <a:tcPr marL="27265" marR="27265" marT="13632" marB="13632" anchor="ctr"/>
                </a:tc>
                <a:extLst>
                  <a:ext uri="{0D108BD9-81ED-4DB2-BD59-A6C34878D82A}">
                    <a16:rowId xmlns:a16="http://schemas.microsoft.com/office/drawing/2014/main" val="1675166876"/>
                  </a:ext>
                </a:extLst>
              </a:tr>
              <a:tr h="308275">
                <a:tc>
                  <a:txBody>
                    <a:bodyPr/>
                    <a:lstStyle/>
                    <a:p>
                      <a:r>
                        <a:rPr lang="en-US" sz="1600"/>
                        <a:t>WHO_region</a:t>
                      </a:r>
                    </a:p>
                  </a:txBody>
                  <a:tcPr marL="27265" marR="27265" marT="13632" marB="13632" anchor="ctr"/>
                </a:tc>
                <a:tc>
                  <a:txBody>
                    <a:bodyPr/>
                    <a:lstStyle/>
                    <a:p>
                      <a:r>
                        <a:rPr lang="en-US" sz="1600" dirty="0"/>
                        <a:t>String</a:t>
                      </a:r>
                    </a:p>
                  </a:txBody>
                  <a:tcPr marL="27265" marR="27265" marT="13632" marB="13632" anchor="ctr"/>
                </a:tc>
                <a:tc>
                  <a:txBody>
                    <a:bodyPr/>
                    <a:lstStyle/>
                    <a:p>
                      <a:r>
                        <a:rPr lang="en-US" sz="1600"/>
                        <a:t>WHO Region</a:t>
                      </a:r>
                    </a:p>
                  </a:txBody>
                  <a:tcPr marL="27265" marR="27265" marT="13632" marB="13632" anchor="ctr"/>
                </a:tc>
                <a:extLst>
                  <a:ext uri="{0D108BD9-81ED-4DB2-BD59-A6C34878D82A}">
                    <a16:rowId xmlns:a16="http://schemas.microsoft.com/office/drawing/2014/main" val="467982421"/>
                  </a:ext>
                </a:extLst>
              </a:tr>
              <a:tr h="585548">
                <a:tc>
                  <a:txBody>
                    <a:bodyPr/>
                    <a:lstStyle/>
                    <a:p>
                      <a:r>
                        <a:rPr lang="en-US" sz="1600" dirty="0"/>
                        <a:t>Cases - cumulative total</a:t>
                      </a:r>
                    </a:p>
                  </a:txBody>
                  <a:tcPr marL="27265" marR="27265" marT="13632" marB="13632" anchor="ctr"/>
                </a:tc>
                <a:tc>
                  <a:txBody>
                    <a:bodyPr/>
                    <a:lstStyle/>
                    <a:p>
                      <a:r>
                        <a:rPr lang="en-US" sz="1600" dirty="0"/>
                        <a:t>Integer</a:t>
                      </a:r>
                    </a:p>
                  </a:txBody>
                  <a:tcPr marL="27265" marR="27265" marT="13632" marB="13632" anchor="ctr"/>
                </a:tc>
                <a:tc>
                  <a:txBody>
                    <a:bodyPr/>
                    <a:lstStyle/>
                    <a:p>
                      <a:r>
                        <a:rPr lang="en-US" sz="1600"/>
                        <a:t>Cumulative confirmed cases reported to WHO to date.</a:t>
                      </a:r>
                    </a:p>
                  </a:txBody>
                  <a:tcPr marL="27265" marR="27265" marT="13632" marB="13632" anchor="ctr"/>
                </a:tc>
                <a:extLst>
                  <a:ext uri="{0D108BD9-81ED-4DB2-BD59-A6C34878D82A}">
                    <a16:rowId xmlns:a16="http://schemas.microsoft.com/office/drawing/2014/main" val="1296596875"/>
                  </a:ext>
                </a:extLst>
              </a:tr>
              <a:tr h="1140093">
                <a:tc>
                  <a:txBody>
                    <a:bodyPr/>
                    <a:lstStyle/>
                    <a:p>
                      <a:r>
                        <a:rPr lang="en-US" sz="1600" dirty="0"/>
                        <a:t>Cases - newly reported in last 7 days</a:t>
                      </a:r>
                    </a:p>
                  </a:txBody>
                  <a:tcPr marL="27265" marR="27265" marT="13632" marB="13632" anchor="ctr"/>
                </a:tc>
                <a:tc>
                  <a:txBody>
                    <a:bodyPr/>
                    <a:lstStyle/>
                    <a:p>
                      <a:r>
                        <a:rPr lang="en-US" sz="1600" dirty="0"/>
                        <a:t>Integer</a:t>
                      </a:r>
                    </a:p>
                  </a:txBody>
                  <a:tcPr marL="27265" marR="27265" marT="13632" marB="13632" anchor="ctr"/>
                </a:tc>
                <a:tc>
                  <a:txBody>
                    <a:bodyPr/>
                    <a:lstStyle/>
                    <a:p>
                      <a:r>
                        <a:rPr lang="en-US" sz="1600" dirty="0"/>
                        <a:t>New confirmed cases reported in the last 7 days. Calculated by subtracting previous cumulative case count (8 days prior) from current cumulative cases count.</a:t>
                      </a:r>
                    </a:p>
                  </a:txBody>
                  <a:tcPr marL="27265" marR="27265" marT="13632" marB="13632" anchor="ctr"/>
                </a:tc>
                <a:extLst>
                  <a:ext uri="{0D108BD9-81ED-4DB2-BD59-A6C34878D82A}">
                    <a16:rowId xmlns:a16="http://schemas.microsoft.com/office/drawing/2014/main" val="2968110470"/>
                  </a:ext>
                </a:extLst>
              </a:tr>
              <a:tr h="585548">
                <a:tc>
                  <a:txBody>
                    <a:bodyPr/>
                    <a:lstStyle/>
                    <a:p>
                      <a:r>
                        <a:rPr lang="en-US" sz="1600"/>
                        <a:t>Deaths - cumulative total</a:t>
                      </a:r>
                    </a:p>
                  </a:txBody>
                  <a:tcPr marL="27265" marR="27265" marT="13632" marB="13632" anchor="ctr"/>
                </a:tc>
                <a:tc>
                  <a:txBody>
                    <a:bodyPr/>
                    <a:lstStyle/>
                    <a:p>
                      <a:r>
                        <a:rPr lang="en-US" sz="1600" dirty="0"/>
                        <a:t>Integer</a:t>
                      </a:r>
                    </a:p>
                  </a:txBody>
                  <a:tcPr marL="27265" marR="27265" marT="13632" marB="13632" anchor="ctr"/>
                </a:tc>
                <a:tc>
                  <a:txBody>
                    <a:bodyPr/>
                    <a:lstStyle/>
                    <a:p>
                      <a:r>
                        <a:rPr lang="en-US" sz="1600" dirty="0"/>
                        <a:t>Cumulative confirmed deaths reported to WHO to date.</a:t>
                      </a:r>
                    </a:p>
                  </a:txBody>
                  <a:tcPr marL="27265" marR="27265" marT="13632" marB="13632" anchor="ctr"/>
                </a:tc>
                <a:extLst>
                  <a:ext uri="{0D108BD9-81ED-4DB2-BD59-A6C34878D82A}">
                    <a16:rowId xmlns:a16="http://schemas.microsoft.com/office/drawing/2014/main" val="246133796"/>
                  </a:ext>
                </a:extLst>
              </a:tr>
              <a:tr h="1140093">
                <a:tc>
                  <a:txBody>
                    <a:bodyPr/>
                    <a:lstStyle/>
                    <a:p>
                      <a:r>
                        <a:rPr lang="en-US" sz="1600" dirty="0"/>
                        <a:t>Deaths - newly reported in last 7 days</a:t>
                      </a:r>
                    </a:p>
                  </a:txBody>
                  <a:tcPr marL="27265" marR="27265" marT="13632" marB="13632" anchor="ctr"/>
                </a:tc>
                <a:tc>
                  <a:txBody>
                    <a:bodyPr/>
                    <a:lstStyle/>
                    <a:p>
                      <a:r>
                        <a:rPr lang="en-US" sz="1600"/>
                        <a:t>Integer</a:t>
                      </a:r>
                    </a:p>
                  </a:txBody>
                  <a:tcPr marL="27265" marR="27265" marT="13632" marB="13632" anchor="ctr"/>
                </a:tc>
                <a:tc>
                  <a:txBody>
                    <a:bodyPr/>
                    <a:lstStyle/>
                    <a:p>
                      <a:r>
                        <a:rPr lang="en-US" sz="1600" dirty="0"/>
                        <a:t>New confirmed deaths reported in the last 7 days. Calculated by subtracting previous cumulative death count (8 days prior) from current cumulative deaths count.</a:t>
                      </a:r>
                    </a:p>
                  </a:txBody>
                  <a:tcPr marL="27265" marR="27265" marT="13632" marB="13632" anchor="ctr"/>
                </a:tc>
                <a:extLst>
                  <a:ext uri="{0D108BD9-81ED-4DB2-BD59-A6C34878D82A}">
                    <a16:rowId xmlns:a16="http://schemas.microsoft.com/office/drawing/2014/main" val="3067400907"/>
                  </a:ext>
                </a:extLst>
              </a:tr>
            </a:tbl>
          </a:graphicData>
        </a:graphic>
      </p:graphicFrame>
      <p:sp>
        <p:nvSpPr>
          <p:cNvPr id="27" name="TextBox 26">
            <a:extLst>
              <a:ext uri="{FF2B5EF4-FFF2-40B4-BE49-F238E27FC236}">
                <a16:creationId xmlns:a16="http://schemas.microsoft.com/office/drawing/2014/main" id="{F900D34B-BFE9-3ADF-2147-959156F43BFC}"/>
              </a:ext>
            </a:extLst>
          </p:cNvPr>
          <p:cNvSpPr txBox="1"/>
          <p:nvPr/>
        </p:nvSpPr>
        <p:spPr>
          <a:xfrm>
            <a:off x="11043139" y="9894368"/>
            <a:ext cx="6019799" cy="338554"/>
          </a:xfrm>
          <a:prstGeom prst="rect">
            <a:avLst/>
          </a:prstGeom>
          <a:noFill/>
        </p:spPr>
        <p:txBody>
          <a:bodyPr wrap="square">
            <a:spAutoFit/>
          </a:bodyPr>
          <a:lstStyle/>
          <a:p>
            <a:pPr>
              <a:spcAft>
                <a:spcPts val="1800"/>
              </a:spcAft>
            </a:pPr>
            <a:r>
              <a:rPr lang="en-US" sz="1600" dirty="0">
                <a:solidFill>
                  <a:srgbClr val="545454"/>
                </a:solidFill>
                <a:latin typeface="DM Sans"/>
              </a:rPr>
              <a:t>² </a:t>
            </a:r>
            <a:r>
              <a:rPr lang="en-US" sz="1600" u="sng" dirty="0">
                <a:solidFill>
                  <a:srgbClr val="666660"/>
                </a:solidFill>
                <a:effectLst/>
                <a:latin typeface="Helvetica" pitchFamily="2" charset="0"/>
                <a:ea typeface="Arial" panose="020B0604020202020204" pitchFamily="34" charset="0"/>
                <a:cs typeface="Arial" panose="020B0604020202020204" pitchFamily="34" charset="0"/>
                <a:hlinkClick r:id="rId7"/>
              </a:rPr>
              <a:t>https://covid19.who.int/who-data/vaccination-data.csv</a:t>
            </a:r>
            <a:endParaRPr lang="en-US" sz="1600" dirty="0">
              <a:solidFill>
                <a:srgbClr val="666660"/>
              </a:solidFill>
              <a:effectLst/>
              <a:latin typeface="Arial" panose="020B0604020202020204" pitchFamily="34" charset="0"/>
              <a:ea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97A0DF7F-85BA-11CE-86FD-14F9FBE722E9}"/>
              </a:ext>
            </a:extLst>
          </p:cNvPr>
          <p:cNvCxnSpPr/>
          <p:nvPr/>
        </p:nvCxnSpPr>
        <p:spPr>
          <a:xfrm>
            <a:off x="9144000" y="2904144"/>
            <a:ext cx="0" cy="7183935"/>
          </a:xfrm>
          <a:prstGeom prst="line">
            <a:avLst/>
          </a:prstGeom>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773CAC98-F73E-5E9C-37E7-E16A7BB93FF9}"/>
              </a:ext>
            </a:extLst>
          </p:cNvPr>
          <p:cNvSpPr txBox="1"/>
          <p:nvPr/>
        </p:nvSpPr>
        <p:spPr>
          <a:xfrm>
            <a:off x="952500" y="3994527"/>
            <a:ext cx="7238999" cy="707886"/>
          </a:xfrm>
          <a:prstGeom prst="rect">
            <a:avLst/>
          </a:prstGeom>
          <a:noFill/>
        </p:spPr>
        <p:txBody>
          <a:bodyPr wrap="square">
            <a:spAutoFit/>
          </a:bodyPr>
          <a:lstStyle/>
          <a:p>
            <a:r>
              <a:rPr lang="en-US" sz="2000" b="1" dirty="0"/>
              <a:t>This dataset shows the latest reported counts of cases and deaths for 231 countries and territories globally  and is updated weekly.</a:t>
            </a:r>
          </a:p>
        </p:txBody>
      </p:sp>
      <p:sp>
        <p:nvSpPr>
          <p:cNvPr id="32" name="TextBox 31">
            <a:extLst>
              <a:ext uri="{FF2B5EF4-FFF2-40B4-BE49-F238E27FC236}">
                <a16:creationId xmlns:a16="http://schemas.microsoft.com/office/drawing/2014/main" id="{3985803A-0AD7-F61F-A850-1C74EDCCBE8B}"/>
              </a:ext>
            </a:extLst>
          </p:cNvPr>
          <p:cNvSpPr txBox="1"/>
          <p:nvPr/>
        </p:nvSpPr>
        <p:spPr>
          <a:xfrm>
            <a:off x="10096499" y="3966612"/>
            <a:ext cx="7238999" cy="707886"/>
          </a:xfrm>
          <a:prstGeom prst="rect">
            <a:avLst/>
          </a:prstGeom>
          <a:noFill/>
        </p:spPr>
        <p:txBody>
          <a:bodyPr wrap="square">
            <a:spAutoFit/>
          </a:bodyPr>
          <a:lstStyle/>
          <a:p>
            <a:r>
              <a:rPr lang="en-US" sz="2000" b="1" dirty="0"/>
              <a:t>This dataset shows total vaccinations and boosters for 231 countries and territories globally and is updated weekly.</a:t>
            </a:r>
          </a:p>
        </p:txBody>
      </p:sp>
      <p:graphicFrame>
        <p:nvGraphicFramePr>
          <p:cNvPr id="33" name="Table 32">
            <a:extLst>
              <a:ext uri="{FF2B5EF4-FFF2-40B4-BE49-F238E27FC236}">
                <a16:creationId xmlns:a16="http://schemas.microsoft.com/office/drawing/2014/main" id="{CD59469C-41B5-4962-FEE4-7F95BB7D6980}"/>
              </a:ext>
            </a:extLst>
          </p:cNvPr>
          <p:cNvGraphicFramePr>
            <a:graphicFrameLocks noGrp="1"/>
          </p:cNvGraphicFramePr>
          <p:nvPr>
            <p:extLst>
              <p:ext uri="{D42A27DB-BD31-4B8C-83A1-F6EECF244321}">
                <p14:modId xmlns:p14="http://schemas.microsoft.com/office/powerpoint/2010/main" val="3003217509"/>
              </p:ext>
            </p:extLst>
          </p:nvPr>
        </p:nvGraphicFramePr>
        <p:xfrm>
          <a:off x="9270143" y="5219753"/>
          <a:ext cx="8865521" cy="4371836"/>
        </p:xfrm>
        <a:graphic>
          <a:graphicData uri="http://schemas.openxmlformats.org/drawingml/2006/table">
            <a:tbl>
              <a:tblPr>
                <a:tableStyleId>{21E4AEA4-8DFA-4A89-87EB-49C32662AFE0}</a:tableStyleId>
              </a:tblPr>
              <a:tblGrid>
                <a:gridCol w="3174023">
                  <a:extLst>
                    <a:ext uri="{9D8B030D-6E8A-4147-A177-3AD203B41FA5}">
                      <a16:colId xmlns:a16="http://schemas.microsoft.com/office/drawing/2014/main" val="3085124134"/>
                    </a:ext>
                  </a:extLst>
                </a:gridCol>
                <a:gridCol w="944055">
                  <a:extLst>
                    <a:ext uri="{9D8B030D-6E8A-4147-A177-3AD203B41FA5}">
                      <a16:colId xmlns:a16="http://schemas.microsoft.com/office/drawing/2014/main" val="2991638387"/>
                    </a:ext>
                  </a:extLst>
                </a:gridCol>
                <a:gridCol w="4747443">
                  <a:extLst>
                    <a:ext uri="{9D8B030D-6E8A-4147-A177-3AD203B41FA5}">
                      <a16:colId xmlns:a16="http://schemas.microsoft.com/office/drawing/2014/main" val="1083984190"/>
                    </a:ext>
                  </a:extLst>
                </a:gridCol>
              </a:tblGrid>
              <a:tr h="205596">
                <a:tc>
                  <a:txBody>
                    <a:bodyPr/>
                    <a:lstStyle/>
                    <a:p>
                      <a:r>
                        <a:rPr lang="en-US" sz="1600" b="1" dirty="0"/>
                        <a:t>Field name</a:t>
                      </a:r>
                    </a:p>
                  </a:txBody>
                  <a:tcPr marL="21051" marR="21051" marT="10525" marB="10525" anchor="ctr"/>
                </a:tc>
                <a:tc>
                  <a:txBody>
                    <a:bodyPr/>
                    <a:lstStyle/>
                    <a:p>
                      <a:r>
                        <a:rPr lang="en-US" sz="1600" b="1" dirty="0"/>
                        <a:t>Type</a:t>
                      </a:r>
                    </a:p>
                  </a:txBody>
                  <a:tcPr marL="21051" marR="21051" marT="10525" marB="10525" anchor="ctr"/>
                </a:tc>
                <a:tc>
                  <a:txBody>
                    <a:bodyPr/>
                    <a:lstStyle/>
                    <a:p>
                      <a:r>
                        <a:rPr lang="en-US" sz="1600" b="1" dirty="0"/>
                        <a:t>Description</a:t>
                      </a:r>
                    </a:p>
                  </a:txBody>
                  <a:tcPr marL="21051" marR="21051" marT="10525" marB="10525" anchor="ctr"/>
                </a:tc>
                <a:extLst>
                  <a:ext uri="{0D108BD9-81ED-4DB2-BD59-A6C34878D82A}">
                    <a16:rowId xmlns:a16="http://schemas.microsoft.com/office/drawing/2014/main" val="3683715333"/>
                  </a:ext>
                </a:extLst>
              </a:tr>
              <a:tr h="205596">
                <a:tc>
                  <a:txBody>
                    <a:bodyPr/>
                    <a:lstStyle/>
                    <a:p>
                      <a:r>
                        <a:rPr lang="en-US" sz="1600" dirty="0"/>
                        <a:t>Country</a:t>
                      </a:r>
                    </a:p>
                  </a:txBody>
                  <a:tcPr marL="21051" marR="21051" marT="10525" marB="10525" anchor="ctr"/>
                </a:tc>
                <a:tc>
                  <a:txBody>
                    <a:bodyPr/>
                    <a:lstStyle/>
                    <a:p>
                      <a:r>
                        <a:rPr lang="en-US" sz="1600"/>
                        <a:t>String</a:t>
                      </a:r>
                    </a:p>
                  </a:txBody>
                  <a:tcPr marL="21051" marR="21051" marT="10525" marB="10525" anchor="ctr"/>
                </a:tc>
                <a:tc>
                  <a:txBody>
                    <a:bodyPr/>
                    <a:lstStyle/>
                    <a:p>
                      <a:r>
                        <a:rPr lang="en-US" sz="1600"/>
                        <a:t>Country, territory, area</a:t>
                      </a:r>
                    </a:p>
                  </a:txBody>
                  <a:tcPr marL="21051" marR="21051" marT="10525" marB="10525" anchor="ctr"/>
                </a:tc>
                <a:extLst>
                  <a:ext uri="{0D108BD9-81ED-4DB2-BD59-A6C34878D82A}">
                    <a16:rowId xmlns:a16="http://schemas.microsoft.com/office/drawing/2014/main" val="4247678530"/>
                  </a:ext>
                </a:extLst>
              </a:tr>
              <a:tr h="1470111">
                <a:tc>
                  <a:txBody>
                    <a:bodyPr/>
                    <a:lstStyle/>
                    <a:p>
                      <a:r>
                        <a:rPr lang="en-US" sz="1600" dirty="0" err="1"/>
                        <a:t>WHO_Region</a:t>
                      </a:r>
                      <a:endParaRPr lang="en-US" sz="1600" dirty="0"/>
                    </a:p>
                  </a:txBody>
                  <a:tcPr marL="21051" marR="21051" marT="10525" marB="10525" anchor="ctr"/>
                </a:tc>
                <a:tc>
                  <a:txBody>
                    <a:bodyPr/>
                    <a:lstStyle/>
                    <a:p>
                      <a:r>
                        <a:rPr lang="en-US" sz="1600" dirty="0"/>
                        <a:t>String</a:t>
                      </a:r>
                    </a:p>
                  </a:txBody>
                  <a:tcPr marL="21051" marR="21051" marT="10525" marB="10525" anchor="ctr"/>
                </a:tc>
                <a:tc>
                  <a:txBody>
                    <a:bodyPr/>
                    <a:lstStyle/>
                    <a:p>
                      <a:r>
                        <a:rPr lang="en-US" sz="1600" dirty="0"/>
                        <a:t>WHO regional offices: WHO Member States are grouped into six WHO regions: Regional Office for Africa (AFRO), Regional Office for the Americas (AMRO), Regional Office for South-East Asia (SEARO), Regional Office for Europe (EURO), Regional Office for the Eastern Mediterranean (EMRO), and Regional Office for the Western Pacific (WPRO).</a:t>
                      </a:r>
                    </a:p>
                  </a:txBody>
                  <a:tcPr marL="21051" marR="21051" marT="10525" marB="10525" anchor="ctr"/>
                </a:tc>
                <a:extLst>
                  <a:ext uri="{0D108BD9-81ED-4DB2-BD59-A6C34878D82A}">
                    <a16:rowId xmlns:a16="http://schemas.microsoft.com/office/drawing/2014/main" val="3832546891"/>
                  </a:ext>
                </a:extLst>
              </a:tr>
              <a:tr h="197596">
                <a:tc>
                  <a:txBody>
                    <a:bodyPr/>
                    <a:lstStyle/>
                    <a:p>
                      <a:r>
                        <a:rPr lang="en-US" sz="1600" dirty="0" err="1"/>
                        <a:t>Date_Updated</a:t>
                      </a:r>
                      <a:endParaRPr lang="en-US" sz="1600" dirty="0"/>
                    </a:p>
                  </a:txBody>
                  <a:tcPr marL="21051" marR="21051" marT="10525" marB="10525" anchor="ctr"/>
                </a:tc>
                <a:tc>
                  <a:txBody>
                    <a:bodyPr/>
                    <a:lstStyle/>
                    <a:p>
                      <a:r>
                        <a:rPr lang="en-US" sz="1600"/>
                        <a:t>Date</a:t>
                      </a:r>
                    </a:p>
                  </a:txBody>
                  <a:tcPr marL="21051" marR="21051" marT="10525" marB="10525" anchor="ctr"/>
                </a:tc>
                <a:tc>
                  <a:txBody>
                    <a:bodyPr/>
                    <a:lstStyle/>
                    <a:p>
                      <a:r>
                        <a:rPr lang="en-US" sz="1600" dirty="0"/>
                        <a:t>Date of last update</a:t>
                      </a:r>
                    </a:p>
                  </a:txBody>
                  <a:tcPr marL="21051" marR="21051" marT="10525" marB="10525" anchor="ctr"/>
                </a:tc>
                <a:extLst>
                  <a:ext uri="{0D108BD9-81ED-4DB2-BD59-A6C34878D82A}">
                    <a16:rowId xmlns:a16="http://schemas.microsoft.com/office/drawing/2014/main" val="385160218"/>
                  </a:ext>
                </a:extLst>
              </a:tr>
              <a:tr h="205596">
                <a:tc>
                  <a:txBody>
                    <a:bodyPr/>
                    <a:lstStyle/>
                    <a:p>
                      <a:r>
                        <a:rPr lang="en-US" sz="1600" dirty="0" err="1"/>
                        <a:t>Total_Vaccinations</a:t>
                      </a:r>
                      <a:endParaRPr lang="en-US" sz="1600" dirty="0"/>
                    </a:p>
                  </a:txBody>
                  <a:tcPr marL="21051" marR="21051" marT="10525" marB="10525" anchor="ctr"/>
                </a:tc>
                <a:tc>
                  <a:txBody>
                    <a:bodyPr/>
                    <a:lstStyle/>
                    <a:p>
                      <a:r>
                        <a:rPr lang="en-US" sz="1600"/>
                        <a:t>Integer</a:t>
                      </a:r>
                    </a:p>
                  </a:txBody>
                  <a:tcPr marL="21051" marR="21051" marT="10525" marB="10525" anchor="ctr"/>
                </a:tc>
                <a:tc>
                  <a:txBody>
                    <a:bodyPr/>
                    <a:lstStyle/>
                    <a:p>
                      <a:r>
                        <a:rPr lang="en-US" sz="1600"/>
                        <a:t>Cumulative total vaccine doses administered</a:t>
                      </a:r>
                    </a:p>
                  </a:txBody>
                  <a:tcPr marL="21051" marR="21051" marT="10525" marB="10525" anchor="ctr"/>
                </a:tc>
                <a:extLst>
                  <a:ext uri="{0D108BD9-81ED-4DB2-BD59-A6C34878D82A}">
                    <a16:rowId xmlns:a16="http://schemas.microsoft.com/office/drawing/2014/main" val="1837616005"/>
                  </a:ext>
                </a:extLst>
              </a:tr>
              <a:tr h="500490">
                <a:tc>
                  <a:txBody>
                    <a:bodyPr/>
                    <a:lstStyle/>
                    <a:p>
                      <a:r>
                        <a:rPr lang="en-US" sz="1600" dirty="0"/>
                        <a:t>Persons_Vaccinated_1Plus_Dose</a:t>
                      </a:r>
                    </a:p>
                  </a:txBody>
                  <a:tcPr marL="21051" marR="21051" marT="10525" marB="10525" anchor="ctr"/>
                </a:tc>
                <a:tc>
                  <a:txBody>
                    <a:bodyPr/>
                    <a:lstStyle/>
                    <a:p>
                      <a:r>
                        <a:rPr lang="en-US" sz="1600"/>
                        <a:t>Decimal</a:t>
                      </a:r>
                    </a:p>
                  </a:txBody>
                  <a:tcPr marL="21051" marR="21051" marT="10525" marB="10525" anchor="ctr"/>
                </a:tc>
                <a:tc>
                  <a:txBody>
                    <a:bodyPr/>
                    <a:lstStyle/>
                    <a:p>
                      <a:r>
                        <a:rPr lang="en-US" sz="1600"/>
                        <a:t>Cumulative number of persons vaccinated with at least one dose</a:t>
                      </a:r>
                    </a:p>
                  </a:txBody>
                  <a:tcPr marL="21051" marR="21051" marT="10525" marB="10525" anchor="ctr"/>
                </a:tc>
                <a:extLst>
                  <a:ext uri="{0D108BD9-81ED-4DB2-BD59-A6C34878D82A}">
                    <a16:rowId xmlns:a16="http://schemas.microsoft.com/office/drawing/2014/main" val="3959771241"/>
                  </a:ext>
                </a:extLst>
              </a:tr>
              <a:tr h="566886">
                <a:tc>
                  <a:txBody>
                    <a:bodyPr/>
                    <a:lstStyle/>
                    <a:p>
                      <a:r>
                        <a:rPr lang="en-US" sz="1600" dirty="0" err="1"/>
                        <a:t>First_Vaccine_Date</a:t>
                      </a:r>
                      <a:endParaRPr lang="en-US" sz="1600" dirty="0"/>
                    </a:p>
                  </a:txBody>
                  <a:tcPr marL="21051" marR="21051" marT="10525" marB="10525" anchor="ctr"/>
                </a:tc>
                <a:tc>
                  <a:txBody>
                    <a:bodyPr/>
                    <a:lstStyle/>
                    <a:p>
                      <a:r>
                        <a:rPr lang="en-US" sz="1600"/>
                        <a:t>Date</a:t>
                      </a:r>
                    </a:p>
                  </a:txBody>
                  <a:tcPr marL="21051" marR="21051" marT="10525" marB="10525" anchor="ctr"/>
                </a:tc>
                <a:tc>
                  <a:txBody>
                    <a:bodyPr/>
                    <a:lstStyle/>
                    <a:p>
                      <a:r>
                        <a:rPr lang="en-US" sz="1600" dirty="0"/>
                        <a:t>Date of first vaccinations. Equivalent to start/launch date of the first vaccine administered in a country.</a:t>
                      </a:r>
                    </a:p>
                  </a:txBody>
                  <a:tcPr marL="21051" marR="21051" marT="10525" marB="10525" anchor="ctr"/>
                </a:tc>
                <a:extLst>
                  <a:ext uri="{0D108BD9-81ED-4DB2-BD59-A6C34878D82A}">
                    <a16:rowId xmlns:a16="http://schemas.microsoft.com/office/drawing/2014/main" val="3460517494"/>
                  </a:ext>
                </a:extLst>
              </a:tr>
              <a:tr h="386241">
                <a:tc>
                  <a:txBody>
                    <a:bodyPr/>
                    <a:lstStyle/>
                    <a:p>
                      <a:r>
                        <a:rPr lang="en-US" sz="1600" dirty="0" err="1"/>
                        <a:t>Persons_Booster_Add_Dose</a:t>
                      </a:r>
                      <a:endParaRPr lang="en-US" sz="1600" dirty="0"/>
                    </a:p>
                  </a:txBody>
                  <a:tcPr marL="21051" marR="21051" marT="10525" marB="10525" anchor="ctr"/>
                </a:tc>
                <a:tc>
                  <a:txBody>
                    <a:bodyPr/>
                    <a:lstStyle/>
                    <a:p>
                      <a:r>
                        <a:rPr lang="en-US" sz="1600" dirty="0"/>
                        <a:t>Integer</a:t>
                      </a:r>
                    </a:p>
                  </a:txBody>
                  <a:tcPr marL="21051" marR="21051" marT="10525" marB="10525" anchor="ctr"/>
                </a:tc>
                <a:tc>
                  <a:txBody>
                    <a:bodyPr/>
                    <a:lstStyle/>
                    <a:p>
                      <a:r>
                        <a:rPr lang="en-US" sz="1600" dirty="0"/>
                        <a:t>Cumulative number of persons vaccinated with at least one booster or additional dose</a:t>
                      </a:r>
                    </a:p>
                  </a:txBody>
                  <a:tcPr marL="21051" marR="21051" marT="10525" marB="10525" anchor="ctr"/>
                </a:tc>
                <a:extLst>
                  <a:ext uri="{0D108BD9-81ED-4DB2-BD59-A6C34878D82A}">
                    <a16:rowId xmlns:a16="http://schemas.microsoft.com/office/drawing/2014/main" val="410728476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27"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33800" y="4613392"/>
            <a:ext cx="10620170"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CODING TOOLS</a:t>
            </a:r>
          </a:p>
        </p:txBody>
      </p:sp>
      <p:sp>
        <p:nvSpPr>
          <p:cNvPr id="3" name="TextBox 3"/>
          <p:cNvSpPr txBox="1"/>
          <p:nvPr/>
        </p:nvSpPr>
        <p:spPr>
          <a:xfrm>
            <a:off x="4116768" y="6026718"/>
            <a:ext cx="10054464"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Coding Tools and Database </a:t>
            </a:r>
          </a:p>
        </p:txBody>
      </p:sp>
      <p:sp>
        <p:nvSpPr>
          <p:cNvPr id="4" name="Freeform 4"/>
          <p:cNvSpPr/>
          <p:nvPr/>
        </p:nvSpPr>
        <p:spPr>
          <a:xfrm rot="5400000" flipH="1">
            <a:off x="13578759" y="-1370029"/>
            <a:ext cx="3901187" cy="5517295"/>
          </a:xfrm>
          <a:custGeom>
            <a:avLst/>
            <a:gdLst/>
            <a:ahLst/>
            <a:cxnLst/>
            <a:rect l="l" t="t" r="r" b="b"/>
            <a:pathLst>
              <a:path w="3901187" h="5517295">
                <a:moveTo>
                  <a:pt x="3901187" y="0"/>
                </a:moveTo>
                <a:lnTo>
                  <a:pt x="0" y="0"/>
                </a:lnTo>
                <a:lnTo>
                  <a:pt x="0" y="5517295"/>
                </a:lnTo>
                <a:lnTo>
                  <a:pt x="3901187" y="5517295"/>
                </a:lnTo>
                <a:lnTo>
                  <a:pt x="390118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804216" y="6106589"/>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a:off x="13578759" y="-1370029"/>
            <a:ext cx="3901187" cy="5517295"/>
          </a:xfrm>
          <a:custGeom>
            <a:avLst/>
            <a:gdLst/>
            <a:ahLst/>
            <a:cxnLst/>
            <a:rect l="l" t="t" r="r" b="b"/>
            <a:pathLst>
              <a:path w="3901187" h="5517295">
                <a:moveTo>
                  <a:pt x="3901187" y="0"/>
                </a:moveTo>
                <a:lnTo>
                  <a:pt x="0" y="0"/>
                </a:lnTo>
                <a:lnTo>
                  <a:pt x="0" y="5517295"/>
                </a:lnTo>
                <a:lnTo>
                  <a:pt x="3901187" y="5517295"/>
                </a:lnTo>
                <a:lnTo>
                  <a:pt x="390118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804216" y="6106589"/>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634012" y="-3662712"/>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H="1">
            <a:off x="13123603" y="7005288"/>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94081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813741" y="5544614"/>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5660" y="723900"/>
            <a:ext cx="5480392" cy="705321"/>
          </a:xfrm>
          <a:prstGeom prst="rect">
            <a:avLst/>
          </a:prstGeom>
        </p:spPr>
        <p:txBody>
          <a:bodyPr lIns="0" tIns="0" rIns="0" bIns="0" rtlCol="0" anchor="t">
            <a:spAutoFit/>
          </a:bodyPr>
          <a:lstStyle/>
          <a:p>
            <a:pPr>
              <a:lnSpc>
                <a:spcPts val="5544"/>
              </a:lnSpc>
            </a:pPr>
            <a:r>
              <a:rPr lang="en-US" sz="5600" dirty="0">
                <a:solidFill>
                  <a:srgbClr val="FE6D73"/>
                </a:solidFill>
                <a:latin typeface="Kollektif Bold"/>
              </a:rPr>
              <a:t>Coding Tools</a:t>
            </a:r>
          </a:p>
        </p:txBody>
      </p:sp>
      <p:sp>
        <p:nvSpPr>
          <p:cNvPr id="4" name="TextBox 4"/>
          <p:cNvSpPr txBox="1"/>
          <p:nvPr/>
        </p:nvSpPr>
        <p:spPr>
          <a:xfrm>
            <a:off x="838200" y="2987504"/>
            <a:ext cx="5181404" cy="1308948"/>
          </a:xfrm>
          <a:prstGeom prst="rect">
            <a:avLst/>
          </a:prstGeom>
        </p:spPr>
        <p:txBody>
          <a:bodyPr wrap="square" lIns="0" tIns="0" rIns="0" bIns="0" rtlCol="0" anchor="t">
            <a:spAutoFit/>
          </a:bodyPr>
          <a:lstStyle/>
          <a:p>
            <a:pPr>
              <a:lnSpc>
                <a:spcPts val="3360"/>
              </a:lnSpc>
            </a:pPr>
            <a:r>
              <a:rPr lang="en-US" sz="3000" dirty="0">
                <a:solidFill>
                  <a:srgbClr val="545454"/>
                </a:solidFill>
                <a:latin typeface="DM Sans"/>
              </a:rPr>
              <a:t>Several tools were used and much needed in the making of this project…</a:t>
            </a:r>
          </a:p>
        </p:txBody>
      </p:sp>
      <p:graphicFrame>
        <p:nvGraphicFramePr>
          <p:cNvPr id="20" name="Table 20">
            <a:extLst>
              <a:ext uri="{FF2B5EF4-FFF2-40B4-BE49-F238E27FC236}">
                <a16:creationId xmlns:a16="http://schemas.microsoft.com/office/drawing/2014/main" id="{65C06583-C708-3E73-961B-71BD0C48DF06}"/>
              </a:ext>
            </a:extLst>
          </p:cNvPr>
          <p:cNvGraphicFramePr>
            <a:graphicFrameLocks noGrp="1"/>
          </p:cNvGraphicFramePr>
          <p:nvPr>
            <p:extLst>
              <p:ext uri="{D42A27DB-BD31-4B8C-83A1-F6EECF244321}">
                <p14:modId xmlns:p14="http://schemas.microsoft.com/office/powerpoint/2010/main" val="1397345510"/>
              </p:ext>
            </p:extLst>
          </p:nvPr>
        </p:nvGraphicFramePr>
        <p:xfrm>
          <a:off x="6506052" y="1653850"/>
          <a:ext cx="11324748" cy="8000687"/>
        </p:xfrm>
        <a:graphic>
          <a:graphicData uri="http://schemas.openxmlformats.org/drawingml/2006/table">
            <a:tbl>
              <a:tblPr firstRow="1" bandRow="1">
                <a:tableStyleId>{5C22544A-7EE6-4342-B048-85BDC9FD1C3A}</a:tableStyleId>
              </a:tblPr>
              <a:tblGrid>
                <a:gridCol w="5662374">
                  <a:extLst>
                    <a:ext uri="{9D8B030D-6E8A-4147-A177-3AD203B41FA5}">
                      <a16:colId xmlns:a16="http://schemas.microsoft.com/office/drawing/2014/main" val="178710775"/>
                    </a:ext>
                  </a:extLst>
                </a:gridCol>
                <a:gridCol w="5662374">
                  <a:extLst>
                    <a:ext uri="{9D8B030D-6E8A-4147-A177-3AD203B41FA5}">
                      <a16:colId xmlns:a16="http://schemas.microsoft.com/office/drawing/2014/main" val="2921155129"/>
                    </a:ext>
                  </a:extLst>
                </a:gridCol>
              </a:tblGrid>
              <a:tr h="8357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srgbClr val="227C9D"/>
                          </a:solidFill>
                          <a:latin typeface="Kollektif Bold"/>
                        </a:rPr>
                        <a:t>Tools</a:t>
                      </a:r>
                      <a:endParaRPr lang="en-US" sz="3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srgbClr val="227C9D"/>
                          </a:solidFill>
                          <a:latin typeface="Kollektif Bold"/>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3746415987"/>
                  </a:ext>
                </a:extLst>
              </a:tr>
              <a:tr h="619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545454"/>
                          </a:solidFill>
                          <a:latin typeface="DM Sans"/>
                          <a:ea typeface="+mn-ea"/>
                          <a:cs typeface="+mn-cs"/>
                        </a:rPr>
                        <a:t>PgAdmin4 – Postgres 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Database used to store COVID-19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1559375070"/>
                  </a:ext>
                </a:extLst>
              </a:tr>
              <a:tr h="10615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functions and </a:t>
                      </a:r>
                      <a:r>
                        <a:rPr kumimoji="0" lang="en-US" sz="2000" b="0" i="0" u="none" strike="noStrike" kern="1200" cap="none" spc="0" normalizeH="0" baseline="0" noProof="0" dirty="0" err="1">
                          <a:ln>
                            <a:noFill/>
                          </a:ln>
                          <a:solidFill>
                            <a:srgbClr val="545454"/>
                          </a:solidFill>
                          <a:effectLst/>
                          <a:uLnTx/>
                          <a:uFillTx/>
                          <a:latin typeface="DM Sans"/>
                          <a:ea typeface="+mn-ea"/>
                          <a:cs typeface="+mn-cs"/>
                        </a:rPr>
                        <a:t>DataFrames</a:t>
                      </a:r>
                      <a:r>
                        <a:rPr kumimoji="0" lang="en-US" sz="2000" b="0" i="0" u="none" strike="noStrike" kern="1200" cap="none" spc="0" normalizeH="0" baseline="0" noProof="0" dirty="0">
                          <a:ln>
                            <a:noFill/>
                          </a:ln>
                          <a:solidFill>
                            <a:srgbClr val="545454"/>
                          </a:solidFill>
                          <a:effectLst/>
                          <a:uLnTx/>
                          <a:uFillTx/>
                          <a:latin typeface="DM Sans"/>
                          <a:ea typeface="+mn-ea"/>
                          <a:cs typeface="+mn-cs"/>
                        </a:rPr>
                        <a:t> for database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2769366487"/>
                  </a:ext>
                </a:extLst>
              </a:tr>
              <a:tr h="835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545454"/>
                          </a:solidFill>
                          <a:effectLst/>
                          <a:uLnTx/>
                          <a:uFillTx/>
                          <a:latin typeface="DM Sans"/>
                          <a:ea typeface="+mn-ea"/>
                          <a:cs typeface="+mn-cs"/>
                        </a:rPr>
                        <a:t>SQLAlchemy</a:t>
                      </a:r>
                      <a:endParaRPr kumimoji="0" lang="en-US" sz="2000" b="1" i="0" u="none" strike="noStrike" kern="1200" cap="none" spc="0" normalizeH="0" baseline="0" noProof="0" dirty="0">
                        <a:ln>
                          <a:noFill/>
                        </a:ln>
                        <a:solidFill>
                          <a:srgbClr val="545454"/>
                        </a:solidFill>
                        <a:effectLst/>
                        <a:uLnTx/>
                        <a:uFillTx/>
                        <a:latin typeface="DM San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to connect to data and run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926311153"/>
                  </a:ext>
                </a:extLst>
              </a:tr>
              <a:tr h="714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HTML &amp;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b="1" u="sng"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Webpage formatting and dashboard build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3503700772"/>
                  </a:ext>
                </a:extLst>
              </a:tr>
              <a:tr h="646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Flask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PgAdmin4 – Postgres 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3664025175"/>
                  </a:ext>
                </a:extLst>
              </a:tr>
              <a:tr h="646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JavaScript Libraries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45454"/>
                        </a:solidFill>
                        <a:effectLst/>
                        <a:uLnTx/>
                        <a:uFillTx/>
                        <a:latin typeface="DM San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2326436107"/>
                  </a:ext>
                </a:extLst>
              </a:tr>
              <a:tr h="646417">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to read in data from flask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710807581"/>
                  </a:ext>
                </a:extLst>
              </a:tr>
              <a:tr h="646417">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545454"/>
                          </a:solidFill>
                          <a:effectLst/>
                          <a:uLnTx/>
                          <a:uFillTx/>
                          <a:latin typeface="DM Sans"/>
                          <a:ea typeface="+mn-ea"/>
                          <a:cs typeface="+mn-cs"/>
                        </a:rPr>
                        <a:t>Plotly</a:t>
                      </a:r>
                      <a:endParaRPr kumimoji="0" lang="en-US" sz="2000" b="1" i="0" u="none" strike="noStrike" kern="1200" cap="none" spc="0" normalizeH="0" baseline="0" noProof="0" dirty="0">
                        <a:ln>
                          <a:noFill/>
                        </a:ln>
                        <a:solidFill>
                          <a:srgbClr val="545454"/>
                        </a:solidFill>
                        <a:effectLst/>
                        <a:uLnTx/>
                        <a:uFillTx/>
                        <a:latin typeface="DM San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for Graphing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196036343"/>
                  </a:ext>
                </a:extLst>
              </a:tr>
              <a:tr h="646417">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Bootstrap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for visualization of </a:t>
                      </a:r>
                      <a:r>
                        <a:rPr kumimoji="0" lang="en-US" sz="2000" b="0" i="0" u="none" strike="noStrike" kern="1200" cap="none" spc="0" normalizeH="0" baseline="0" noProof="0" dirty="0" err="1">
                          <a:ln>
                            <a:noFill/>
                          </a:ln>
                          <a:solidFill>
                            <a:srgbClr val="545454"/>
                          </a:solidFill>
                          <a:effectLst/>
                          <a:uLnTx/>
                          <a:uFillTx/>
                          <a:latin typeface="DM Sans"/>
                          <a:ea typeface="+mn-ea"/>
                          <a:cs typeface="+mn-cs"/>
                        </a:rPr>
                        <a:t>Javascript</a:t>
                      </a:r>
                      <a:r>
                        <a:rPr kumimoji="0" lang="en-US" sz="2000" b="0" i="0" u="none" strike="noStrike" kern="1200" cap="none" spc="0" normalizeH="0" baseline="0" noProof="0" dirty="0">
                          <a:ln>
                            <a:noFill/>
                          </a:ln>
                          <a:solidFill>
                            <a:srgbClr val="545454"/>
                          </a:solidFill>
                          <a:effectLst/>
                          <a:uLnTx/>
                          <a:uFillTx/>
                          <a:latin typeface="DM Sans"/>
                          <a:ea typeface="+mn-ea"/>
                          <a:cs typeface="+mn-cs"/>
                        </a:rPr>
                        <a:t> elements in HTML/CSS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3381450437"/>
                  </a:ext>
                </a:extLst>
              </a:tr>
              <a:tr h="646417">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45454"/>
                          </a:solidFill>
                          <a:effectLst/>
                          <a:uLnTx/>
                          <a:uFillTx/>
                          <a:latin typeface="DM Sans"/>
                          <a:ea typeface="+mn-ea"/>
                          <a:cs typeface="+mn-cs"/>
                        </a:rPr>
                        <a:t>Leaflet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DM Sans"/>
                          <a:ea typeface="+mn-ea"/>
                          <a:cs typeface="+mn-cs"/>
                        </a:rPr>
                        <a:t>Utilized for Map 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EA"/>
                    </a:solidFill>
                  </a:tcPr>
                </a:tc>
                <a:extLst>
                  <a:ext uri="{0D108BD9-81ED-4DB2-BD59-A6C34878D82A}">
                    <a16:rowId xmlns:a16="http://schemas.microsoft.com/office/drawing/2014/main" val="352501338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733800" y="4613392"/>
            <a:ext cx="10620170"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DATA ANALYSIS</a:t>
            </a:r>
          </a:p>
        </p:txBody>
      </p:sp>
      <p:sp>
        <p:nvSpPr>
          <p:cNvPr id="3" name="TextBox 3"/>
          <p:cNvSpPr txBox="1"/>
          <p:nvPr/>
        </p:nvSpPr>
        <p:spPr>
          <a:xfrm>
            <a:off x="4116768" y="6026718"/>
            <a:ext cx="10054464"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Graphs and Maps Used for Analysis</a:t>
            </a:r>
          </a:p>
        </p:txBody>
      </p:sp>
      <p:sp>
        <p:nvSpPr>
          <p:cNvPr id="4" name="Freeform 4"/>
          <p:cNvSpPr/>
          <p:nvPr/>
        </p:nvSpPr>
        <p:spPr>
          <a:xfrm rot="5400000" flipH="1">
            <a:off x="13578759" y="-1370029"/>
            <a:ext cx="3901187" cy="5517295"/>
          </a:xfrm>
          <a:custGeom>
            <a:avLst/>
            <a:gdLst/>
            <a:ahLst/>
            <a:cxnLst/>
            <a:rect l="l" t="t" r="r" b="b"/>
            <a:pathLst>
              <a:path w="3901187" h="5517295">
                <a:moveTo>
                  <a:pt x="3901187" y="0"/>
                </a:moveTo>
                <a:lnTo>
                  <a:pt x="0" y="0"/>
                </a:lnTo>
                <a:lnTo>
                  <a:pt x="0" y="5517295"/>
                </a:lnTo>
                <a:lnTo>
                  <a:pt x="3901187" y="5517295"/>
                </a:lnTo>
                <a:lnTo>
                  <a:pt x="390118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804216" y="6106589"/>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flipH="1">
            <a:off x="13578759" y="-1370029"/>
            <a:ext cx="3901187" cy="5517295"/>
          </a:xfrm>
          <a:custGeom>
            <a:avLst/>
            <a:gdLst/>
            <a:ahLst/>
            <a:cxnLst/>
            <a:rect l="l" t="t" r="r" b="b"/>
            <a:pathLst>
              <a:path w="3901187" h="5517295">
                <a:moveTo>
                  <a:pt x="3901187" y="0"/>
                </a:moveTo>
                <a:lnTo>
                  <a:pt x="0" y="0"/>
                </a:lnTo>
                <a:lnTo>
                  <a:pt x="0" y="5517295"/>
                </a:lnTo>
                <a:lnTo>
                  <a:pt x="3901187" y="5517295"/>
                </a:lnTo>
                <a:lnTo>
                  <a:pt x="390118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804216" y="6106589"/>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634012" y="-3662712"/>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H="1">
            <a:off x="13123603" y="7005288"/>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6"/>
          <p:cNvSpPr txBox="1"/>
          <p:nvPr/>
        </p:nvSpPr>
        <p:spPr>
          <a:xfrm>
            <a:off x="762000" y="688107"/>
            <a:ext cx="7600032" cy="705321"/>
          </a:xfrm>
          <a:prstGeom prst="rect">
            <a:avLst/>
          </a:prstGeom>
        </p:spPr>
        <p:txBody>
          <a:bodyPr lIns="0" tIns="0" rIns="0" bIns="0" rtlCol="0" anchor="t">
            <a:spAutoFit/>
          </a:bodyPr>
          <a:lstStyle/>
          <a:p>
            <a:pPr>
              <a:lnSpc>
                <a:spcPts val="5544"/>
              </a:lnSpc>
            </a:pPr>
            <a:r>
              <a:rPr lang="en-US" sz="5600" dirty="0">
                <a:solidFill>
                  <a:srgbClr val="227C9D"/>
                </a:solidFill>
                <a:latin typeface="Kollektif Bold"/>
              </a:rPr>
              <a:t>Charts and Maps</a:t>
            </a:r>
          </a:p>
        </p:txBody>
      </p:sp>
      <p:grpSp>
        <p:nvGrpSpPr>
          <p:cNvPr id="35" name="Group 34">
            <a:extLst>
              <a:ext uri="{FF2B5EF4-FFF2-40B4-BE49-F238E27FC236}">
                <a16:creationId xmlns:a16="http://schemas.microsoft.com/office/drawing/2014/main" id="{0432521F-F1A8-54DF-DC4F-1ACAAA254B5C}"/>
              </a:ext>
            </a:extLst>
          </p:cNvPr>
          <p:cNvGrpSpPr/>
          <p:nvPr/>
        </p:nvGrpSpPr>
        <p:grpSpPr>
          <a:xfrm>
            <a:off x="1143000" y="7291697"/>
            <a:ext cx="2971800" cy="513859"/>
            <a:chOff x="1461510" y="5151845"/>
            <a:chExt cx="6046286" cy="1027869"/>
          </a:xfrm>
        </p:grpSpPr>
        <p:sp>
          <p:nvSpPr>
            <p:cNvPr id="28" name="Freeform 28"/>
            <p:cNvSpPr/>
            <p:nvPr/>
          </p:nvSpPr>
          <p:spPr>
            <a:xfrm>
              <a:off x="1461510" y="5151845"/>
              <a:ext cx="6046286" cy="1027869"/>
            </a:xfrm>
            <a:custGeom>
              <a:avLst/>
              <a:gdLst/>
              <a:ahLst/>
              <a:cxnLst/>
              <a:rect l="l" t="t" r="r" b="b"/>
              <a:pathLst>
                <a:path w="6046286" h="1027869">
                  <a:moveTo>
                    <a:pt x="0" y="0"/>
                  </a:moveTo>
                  <a:lnTo>
                    <a:pt x="6046286" y="0"/>
                  </a:lnTo>
                  <a:lnTo>
                    <a:pt x="6046286" y="1027869"/>
                  </a:lnTo>
                  <a:lnTo>
                    <a:pt x="0" y="10278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1811516" y="5186986"/>
              <a:ext cx="5311909" cy="957583"/>
            </a:xfrm>
            <a:prstGeom prst="rect">
              <a:avLst/>
            </a:prstGeom>
          </p:spPr>
          <p:txBody>
            <a:bodyPr lIns="0" tIns="0" rIns="0" bIns="0" rtlCol="0" anchor="t">
              <a:spAutoFit/>
            </a:bodyPr>
            <a:lstStyle/>
            <a:p>
              <a:pPr algn="ctr">
                <a:lnSpc>
                  <a:spcPts val="4000"/>
                </a:lnSpc>
              </a:pPr>
              <a:r>
                <a:rPr lang="en-US" sz="2800" dirty="0">
                  <a:solidFill>
                    <a:srgbClr val="FFFFFF"/>
                  </a:solidFill>
                  <a:latin typeface="Kollektif Bold"/>
                </a:rPr>
                <a:t>Pie Chart</a:t>
              </a:r>
            </a:p>
          </p:txBody>
        </p:sp>
      </p:grpSp>
      <p:grpSp>
        <p:nvGrpSpPr>
          <p:cNvPr id="36" name="Group 35">
            <a:extLst>
              <a:ext uri="{FF2B5EF4-FFF2-40B4-BE49-F238E27FC236}">
                <a16:creationId xmlns:a16="http://schemas.microsoft.com/office/drawing/2014/main" id="{0303EE66-0874-3B7C-20F2-9E21D8508929}"/>
              </a:ext>
            </a:extLst>
          </p:cNvPr>
          <p:cNvGrpSpPr/>
          <p:nvPr/>
        </p:nvGrpSpPr>
        <p:grpSpPr>
          <a:xfrm>
            <a:off x="14594167" y="886340"/>
            <a:ext cx="3063693" cy="512181"/>
            <a:chOff x="1485129" y="6466051"/>
            <a:chExt cx="6046286" cy="1027869"/>
          </a:xfrm>
        </p:grpSpPr>
        <p:sp>
          <p:nvSpPr>
            <p:cNvPr id="30" name="Freeform 30"/>
            <p:cNvSpPr/>
            <p:nvPr/>
          </p:nvSpPr>
          <p:spPr>
            <a:xfrm>
              <a:off x="1485129" y="6466051"/>
              <a:ext cx="6046286" cy="1027869"/>
            </a:xfrm>
            <a:custGeom>
              <a:avLst/>
              <a:gdLst/>
              <a:ahLst/>
              <a:cxnLst/>
              <a:rect l="l" t="t" r="r" b="b"/>
              <a:pathLst>
                <a:path w="6046286" h="1027869">
                  <a:moveTo>
                    <a:pt x="0" y="0"/>
                  </a:moveTo>
                  <a:lnTo>
                    <a:pt x="6046286" y="0"/>
                  </a:lnTo>
                  <a:lnTo>
                    <a:pt x="6046286" y="1027869"/>
                  </a:lnTo>
                  <a:lnTo>
                    <a:pt x="0" y="10278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1771016" y="6514280"/>
              <a:ext cx="5311909" cy="478721"/>
            </a:xfrm>
            <a:prstGeom prst="rect">
              <a:avLst/>
            </a:prstGeom>
          </p:spPr>
          <p:txBody>
            <a:bodyPr lIns="0" tIns="0" rIns="0" bIns="0" rtlCol="0" anchor="t">
              <a:spAutoFit/>
            </a:bodyPr>
            <a:lstStyle/>
            <a:p>
              <a:pPr algn="ctr">
                <a:lnSpc>
                  <a:spcPts val="4000"/>
                </a:lnSpc>
              </a:pPr>
              <a:r>
                <a:rPr lang="en-US" sz="2800" dirty="0">
                  <a:solidFill>
                    <a:srgbClr val="FFFFFF"/>
                  </a:solidFill>
                  <a:latin typeface="Kollektif Bold"/>
                </a:rPr>
                <a:t>Bar Chart</a:t>
              </a:r>
            </a:p>
          </p:txBody>
        </p:sp>
      </p:grpSp>
      <p:grpSp>
        <p:nvGrpSpPr>
          <p:cNvPr id="37" name="Group 36">
            <a:extLst>
              <a:ext uri="{FF2B5EF4-FFF2-40B4-BE49-F238E27FC236}">
                <a16:creationId xmlns:a16="http://schemas.microsoft.com/office/drawing/2014/main" id="{9CA5254F-5F97-5E61-83DA-F96ED218182D}"/>
              </a:ext>
            </a:extLst>
          </p:cNvPr>
          <p:cNvGrpSpPr/>
          <p:nvPr/>
        </p:nvGrpSpPr>
        <p:grpSpPr>
          <a:xfrm>
            <a:off x="6553200" y="6199686"/>
            <a:ext cx="3063693" cy="494469"/>
            <a:chOff x="1485129" y="7732045"/>
            <a:chExt cx="6046286" cy="1027869"/>
          </a:xfrm>
        </p:grpSpPr>
        <p:sp>
          <p:nvSpPr>
            <p:cNvPr id="33" name="Freeform 33"/>
            <p:cNvSpPr/>
            <p:nvPr/>
          </p:nvSpPr>
          <p:spPr>
            <a:xfrm>
              <a:off x="1485129" y="7732045"/>
              <a:ext cx="6046286" cy="1027869"/>
            </a:xfrm>
            <a:custGeom>
              <a:avLst/>
              <a:gdLst/>
              <a:ahLst/>
              <a:cxnLst/>
              <a:rect l="l" t="t" r="r" b="b"/>
              <a:pathLst>
                <a:path w="6046286" h="1027869">
                  <a:moveTo>
                    <a:pt x="0" y="0"/>
                  </a:moveTo>
                  <a:lnTo>
                    <a:pt x="6046286" y="0"/>
                  </a:lnTo>
                  <a:lnTo>
                    <a:pt x="6046286" y="1027868"/>
                  </a:lnTo>
                  <a:lnTo>
                    <a:pt x="0" y="10278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4" name="TextBox 34"/>
            <p:cNvSpPr txBox="1"/>
            <p:nvPr/>
          </p:nvSpPr>
          <p:spPr>
            <a:xfrm>
              <a:off x="1693622" y="7732045"/>
              <a:ext cx="5311909" cy="946349"/>
            </a:xfrm>
            <a:prstGeom prst="rect">
              <a:avLst/>
            </a:prstGeom>
          </p:spPr>
          <p:txBody>
            <a:bodyPr lIns="0" tIns="0" rIns="0" bIns="0" rtlCol="0" anchor="t">
              <a:spAutoFit/>
            </a:bodyPr>
            <a:lstStyle/>
            <a:p>
              <a:pPr algn="ctr">
                <a:lnSpc>
                  <a:spcPts val="4000"/>
                </a:lnSpc>
              </a:pPr>
              <a:r>
                <a:rPr lang="en-US" sz="2400" dirty="0">
                  <a:solidFill>
                    <a:srgbClr val="FFFFFF"/>
                  </a:solidFill>
                  <a:latin typeface="Kollektif Bold"/>
                </a:rPr>
                <a:t>World Map</a:t>
              </a:r>
            </a:p>
          </p:txBody>
        </p:sp>
      </p:grpSp>
      <p:pic>
        <p:nvPicPr>
          <p:cNvPr id="38" name="Picture 37">
            <a:extLst>
              <a:ext uri="{FF2B5EF4-FFF2-40B4-BE49-F238E27FC236}">
                <a16:creationId xmlns:a16="http://schemas.microsoft.com/office/drawing/2014/main" id="{E8B88440-81EB-7566-A1DA-D75E78D260AC}"/>
              </a:ext>
            </a:extLst>
          </p:cNvPr>
          <p:cNvPicPr>
            <a:picLocks noChangeAspect="1"/>
          </p:cNvPicPr>
          <p:nvPr/>
        </p:nvPicPr>
        <p:blipFill>
          <a:blip r:embed="rId8"/>
          <a:stretch>
            <a:fillRect/>
          </a:stretch>
        </p:blipFill>
        <p:spPr>
          <a:xfrm>
            <a:off x="9464706" y="1552260"/>
            <a:ext cx="8582493" cy="4124640"/>
          </a:xfrm>
          <a:prstGeom prst="rect">
            <a:avLst/>
          </a:prstGeom>
        </p:spPr>
      </p:pic>
      <p:pic>
        <p:nvPicPr>
          <p:cNvPr id="39" name="Picture 38">
            <a:extLst>
              <a:ext uri="{FF2B5EF4-FFF2-40B4-BE49-F238E27FC236}">
                <a16:creationId xmlns:a16="http://schemas.microsoft.com/office/drawing/2014/main" id="{C11582EE-6A24-055F-6BBF-3EED15270691}"/>
              </a:ext>
            </a:extLst>
          </p:cNvPr>
          <p:cNvPicPr>
            <a:picLocks noChangeAspect="1"/>
          </p:cNvPicPr>
          <p:nvPr/>
        </p:nvPicPr>
        <p:blipFill>
          <a:blip r:embed="rId9"/>
          <a:stretch>
            <a:fillRect/>
          </a:stretch>
        </p:blipFill>
        <p:spPr>
          <a:xfrm>
            <a:off x="186113" y="2247900"/>
            <a:ext cx="6138487" cy="4446255"/>
          </a:xfrm>
          <a:prstGeom prst="rect">
            <a:avLst/>
          </a:prstGeom>
        </p:spPr>
      </p:pic>
      <p:pic>
        <p:nvPicPr>
          <p:cNvPr id="40" name="Picture 39">
            <a:extLst>
              <a:ext uri="{FF2B5EF4-FFF2-40B4-BE49-F238E27FC236}">
                <a16:creationId xmlns:a16="http://schemas.microsoft.com/office/drawing/2014/main" id="{1E3C6E09-1BAB-E49A-38DE-4D8A33A0BD92}"/>
              </a:ext>
            </a:extLst>
          </p:cNvPr>
          <p:cNvPicPr>
            <a:picLocks noChangeAspect="1"/>
          </p:cNvPicPr>
          <p:nvPr/>
        </p:nvPicPr>
        <p:blipFill>
          <a:blip r:embed="rId10"/>
          <a:stretch>
            <a:fillRect/>
          </a:stretch>
        </p:blipFill>
        <p:spPr>
          <a:xfrm>
            <a:off x="6553200" y="6720224"/>
            <a:ext cx="9895862" cy="3478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213348"/>
            <a:ext cx="10620170"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CONCLUSION</a:t>
            </a:r>
          </a:p>
        </p:txBody>
      </p:sp>
      <p:sp>
        <p:nvSpPr>
          <p:cNvPr id="4" name="Freeform 4"/>
          <p:cNvSpPr/>
          <p:nvPr/>
        </p:nvSpPr>
        <p:spPr>
          <a:xfrm rot="5400000" flipH="1">
            <a:off x="13578759" y="-1370029"/>
            <a:ext cx="3901187" cy="5517295"/>
          </a:xfrm>
          <a:custGeom>
            <a:avLst/>
            <a:gdLst/>
            <a:ahLst/>
            <a:cxnLst/>
            <a:rect l="l" t="t" r="r" b="b"/>
            <a:pathLst>
              <a:path w="3901187" h="5517295">
                <a:moveTo>
                  <a:pt x="3901187" y="0"/>
                </a:moveTo>
                <a:lnTo>
                  <a:pt x="0" y="0"/>
                </a:lnTo>
                <a:lnTo>
                  <a:pt x="0" y="5517295"/>
                </a:lnTo>
                <a:lnTo>
                  <a:pt x="3901187" y="5517295"/>
                </a:lnTo>
                <a:lnTo>
                  <a:pt x="390118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804216" y="6106589"/>
            <a:ext cx="3928645" cy="5556127"/>
          </a:xfrm>
          <a:custGeom>
            <a:avLst/>
            <a:gdLst/>
            <a:ahLst/>
            <a:cxnLst/>
            <a:rect l="l" t="t" r="r" b="b"/>
            <a:pathLst>
              <a:path w="3928645" h="5556127">
                <a:moveTo>
                  <a:pt x="0" y="0"/>
                </a:moveTo>
                <a:lnTo>
                  <a:pt x="3928645" y="0"/>
                </a:lnTo>
                <a:lnTo>
                  <a:pt x="3928645" y="5556127"/>
                </a:lnTo>
                <a:lnTo>
                  <a:pt x="0" y="5556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2634012" y="-3662712"/>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13123603" y="7005288"/>
            <a:ext cx="7325424" cy="7325424"/>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13817293" y="8496300"/>
            <a:ext cx="6250733" cy="6215412"/>
          </a:xfrm>
          <a:custGeom>
            <a:avLst/>
            <a:gdLst/>
            <a:ahLst/>
            <a:cxnLst/>
            <a:rect l="l" t="t" r="r" b="b"/>
            <a:pathLst>
              <a:path w="7325424" h="7325424">
                <a:moveTo>
                  <a:pt x="0" y="0"/>
                </a:moveTo>
                <a:lnTo>
                  <a:pt x="7325424" y="0"/>
                </a:lnTo>
                <a:lnTo>
                  <a:pt x="7325424" y="7325424"/>
                </a:lnTo>
                <a:lnTo>
                  <a:pt x="0" y="7325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3962400" y="831757"/>
            <a:ext cx="9854894" cy="692497"/>
          </a:xfrm>
          <a:prstGeom prst="rect">
            <a:avLst/>
          </a:prstGeom>
        </p:spPr>
        <p:txBody>
          <a:bodyPr wrap="square" lIns="0" tIns="0" rIns="0" bIns="0" rtlCol="0" anchor="t">
            <a:spAutoFit/>
          </a:bodyPr>
          <a:lstStyle/>
          <a:p>
            <a:pPr algn="ctr">
              <a:lnSpc>
                <a:spcPts val="5000"/>
              </a:lnSpc>
            </a:pPr>
            <a:r>
              <a:rPr lang="en-US" sz="7200" dirty="0">
                <a:solidFill>
                  <a:srgbClr val="FE6D73"/>
                </a:solidFill>
                <a:latin typeface="Kollektif Bold"/>
              </a:rPr>
              <a:t>Final Thoughts…</a:t>
            </a:r>
          </a:p>
        </p:txBody>
      </p:sp>
      <p:sp>
        <p:nvSpPr>
          <p:cNvPr id="23" name="TextBox 23"/>
          <p:cNvSpPr txBox="1"/>
          <p:nvPr/>
        </p:nvSpPr>
        <p:spPr>
          <a:xfrm>
            <a:off x="10965434" y="2472747"/>
            <a:ext cx="4703093" cy="1678601"/>
          </a:xfrm>
          <a:prstGeom prst="rect">
            <a:avLst/>
          </a:prstGeom>
        </p:spPr>
        <p:txBody>
          <a:bodyPr wrap="square" lIns="0" tIns="0" rIns="0" bIns="0" rtlCol="0" anchor="t">
            <a:spAutoFit/>
          </a:bodyPr>
          <a:lstStyle/>
          <a:p>
            <a:pPr>
              <a:lnSpc>
                <a:spcPts val="3250"/>
              </a:lnSpc>
            </a:pPr>
            <a:r>
              <a:rPr lang="en-US" sz="2500" dirty="0">
                <a:solidFill>
                  <a:srgbClr val="FFFFFF"/>
                </a:solidFill>
                <a:latin typeface="DM Sans"/>
              </a:rPr>
              <a:t>We leveraged available datasets from reliable sources to understand the differences and global impact of COVID-19</a:t>
            </a:r>
          </a:p>
        </p:txBody>
      </p:sp>
      <p:sp>
        <p:nvSpPr>
          <p:cNvPr id="24" name="TextBox 24"/>
          <p:cNvSpPr txBox="1"/>
          <p:nvPr/>
        </p:nvSpPr>
        <p:spPr>
          <a:xfrm>
            <a:off x="11143541" y="5698266"/>
            <a:ext cx="4858459" cy="2524987"/>
          </a:xfrm>
          <a:prstGeom prst="rect">
            <a:avLst/>
          </a:prstGeom>
        </p:spPr>
        <p:txBody>
          <a:bodyPr wrap="square" lIns="0" tIns="0" rIns="0" bIns="0" rtlCol="0" anchor="t">
            <a:spAutoFit/>
          </a:bodyPr>
          <a:lstStyle/>
          <a:p>
            <a:pPr>
              <a:lnSpc>
                <a:spcPts val="3250"/>
              </a:lnSpc>
            </a:pPr>
            <a:r>
              <a:rPr lang="en-US" sz="2500" dirty="0">
                <a:solidFill>
                  <a:srgbClr val="FFFFFF"/>
                </a:solidFill>
                <a:latin typeface="DM Sans"/>
              </a:rPr>
              <a:t>For the dashboard, we assessed areas such as:</a:t>
            </a:r>
          </a:p>
          <a:p>
            <a:pPr marL="342900" indent="-342900">
              <a:lnSpc>
                <a:spcPts val="3250"/>
              </a:lnSpc>
              <a:buFont typeface="Arial" panose="020B0604020202020204" pitchFamily="34" charset="0"/>
              <a:buChar char="•"/>
            </a:pPr>
            <a:r>
              <a:rPr lang="en-US" sz="2500" dirty="0">
                <a:solidFill>
                  <a:srgbClr val="FFFFFF"/>
                </a:solidFill>
                <a:latin typeface="DM Sans"/>
              </a:rPr>
              <a:t>Total Cases</a:t>
            </a:r>
          </a:p>
          <a:p>
            <a:pPr marL="342900" indent="-342900">
              <a:lnSpc>
                <a:spcPts val="3250"/>
              </a:lnSpc>
              <a:buFont typeface="Arial" panose="020B0604020202020204" pitchFamily="34" charset="0"/>
              <a:buChar char="•"/>
            </a:pPr>
            <a:r>
              <a:rPr lang="en-US" sz="2500" dirty="0">
                <a:solidFill>
                  <a:srgbClr val="FFFFFF"/>
                </a:solidFill>
                <a:latin typeface="DM Sans"/>
              </a:rPr>
              <a:t>Total Deaths</a:t>
            </a:r>
          </a:p>
          <a:p>
            <a:pPr marL="342900" indent="-342900">
              <a:lnSpc>
                <a:spcPts val="3250"/>
              </a:lnSpc>
              <a:buFont typeface="Arial" panose="020B0604020202020204" pitchFamily="34" charset="0"/>
              <a:buChar char="•"/>
            </a:pPr>
            <a:r>
              <a:rPr lang="en-US" sz="2500" dirty="0">
                <a:solidFill>
                  <a:srgbClr val="FFFFFF"/>
                </a:solidFill>
                <a:latin typeface="DM Sans"/>
              </a:rPr>
              <a:t>Total Vaccinations</a:t>
            </a:r>
          </a:p>
          <a:p>
            <a:pPr marL="342900" indent="-342900">
              <a:lnSpc>
                <a:spcPts val="3250"/>
              </a:lnSpc>
              <a:buFont typeface="Arial" panose="020B0604020202020204" pitchFamily="34" charset="0"/>
              <a:buChar char="•"/>
            </a:pPr>
            <a:r>
              <a:rPr lang="en-US" sz="2500" dirty="0">
                <a:solidFill>
                  <a:srgbClr val="FFFFFF"/>
                </a:solidFill>
                <a:latin typeface="DM Sans"/>
              </a:rPr>
              <a:t>New Cases</a:t>
            </a:r>
          </a:p>
        </p:txBody>
      </p:sp>
      <p:sp>
        <p:nvSpPr>
          <p:cNvPr id="25" name="Freeform 25"/>
          <p:cNvSpPr/>
          <p:nvPr/>
        </p:nvSpPr>
        <p:spPr>
          <a:xfrm flipH="1">
            <a:off x="0" y="78875"/>
            <a:ext cx="3086102" cy="2400596"/>
          </a:xfrm>
          <a:custGeom>
            <a:avLst/>
            <a:gdLst/>
            <a:ahLst/>
            <a:cxnLst/>
            <a:rect l="l" t="t" r="r" b="b"/>
            <a:pathLst>
              <a:path w="7325424" h="7325424">
                <a:moveTo>
                  <a:pt x="7325424" y="0"/>
                </a:moveTo>
                <a:lnTo>
                  <a:pt x="0" y="0"/>
                </a:lnTo>
                <a:lnTo>
                  <a:pt x="0" y="7325424"/>
                </a:lnTo>
                <a:lnTo>
                  <a:pt x="7325424" y="7325424"/>
                </a:lnTo>
                <a:lnTo>
                  <a:pt x="732542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71DAAAF3-15F7-A8C4-CF27-84032E10F10E}"/>
              </a:ext>
            </a:extLst>
          </p:cNvPr>
          <p:cNvSpPr txBox="1"/>
          <p:nvPr/>
        </p:nvSpPr>
        <p:spPr>
          <a:xfrm>
            <a:off x="381000" y="3122173"/>
            <a:ext cx="17526000" cy="5632311"/>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rgbClr val="545454"/>
                </a:solidFill>
                <a:latin typeface="DM Sans"/>
              </a:rPr>
              <a:t>The COVID-19 pandemic has significantly impacted the world, leading to widespread illness, loss of life, and disruptions across various aspects of society</a:t>
            </a:r>
          </a:p>
          <a:p>
            <a:pPr marL="457200" indent="-457200">
              <a:buFont typeface="Arial" panose="020B0604020202020204" pitchFamily="34" charset="0"/>
              <a:buChar char="•"/>
            </a:pPr>
            <a:endParaRPr lang="en-US" sz="3000" dirty="0">
              <a:solidFill>
                <a:srgbClr val="545454"/>
              </a:solidFill>
              <a:latin typeface="DM Sans"/>
            </a:endParaRPr>
          </a:p>
          <a:p>
            <a:pPr marL="457200" indent="-457200">
              <a:buFont typeface="Arial" panose="020B0604020202020204" pitchFamily="34" charset="0"/>
              <a:buChar char="•"/>
            </a:pPr>
            <a:r>
              <a:rPr lang="en-US" sz="3000" dirty="0">
                <a:solidFill>
                  <a:srgbClr val="545454"/>
                </a:solidFill>
                <a:latin typeface="DM Sans"/>
              </a:rPr>
              <a:t>Visualization of relevant data serves as a benefit to those on the front-lines and behind the scenes by providing the most up-to-date information </a:t>
            </a:r>
          </a:p>
          <a:p>
            <a:pPr marL="457200" indent="-457200">
              <a:buFont typeface="Arial" panose="020B0604020202020204" pitchFamily="34" charset="0"/>
              <a:buChar char="•"/>
            </a:pPr>
            <a:endParaRPr lang="en-US" sz="3000" dirty="0">
              <a:solidFill>
                <a:srgbClr val="545454"/>
              </a:solidFill>
              <a:latin typeface="DM Sans"/>
            </a:endParaRPr>
          </a:p>
          <a:p>
            <a:pPr marL="457200" indent="-457200">
              <a:buFont typeface="Arial" panose="020B0604020202020204" pitchFamily="34" charset="0"/>
              <a:buChar char="•"/>
            </a:pPr>
            <a:r>
              <a:rPr lang="en-US" sz="3000" dirty="0">
                <a:solidFill>
                  <a:srgbClr val="545454"/>
                </a:solidFill>
                <a:latin typeface="DM Sans"/>
              </a:rPr>
              <a:t>While we assessed specific items for each country, there are still many layers that could be added to visualize and uncover trends throughout the pandemic.</a:t>
            </a:r>
          </a:p>
          <a:p>
            <a:pPr marL="457200" indent="-457200">
              <a:buFont typeface="Arial" panose="020B0604020202020204" pitchFamily="34" charset="0"/>
              <a:buChar char="•"/>
            </a:pPr>
            <a:endParaRPr lang="en-US" sz="3000" dirty="0">
              <a:solidFill>
                <a:srgbClr val="545454"/>
              </a:solidFill>
              <a:latin typeface="DM Sans"/>
            </a:endParaRPr>
          </a:p>
          <a:p>
            <a:pPr marL="457200" indent="-457200">
              <a:buFont typeface="Arial" panose="020B0604020202020204" pitchFamily="34" charset="0"/>
              <a:buChar char="•"/>
            </a:pPr>
            <a:r>
              <a:rPr lang="en-US" sz="3000" dirty="0">
                <a:solidFill>
                  <a:srgbClr val="545454"/>
                </a:solidFill>
                <a:latin typeface="DM Sans"/>
              </a:rPr>
              <a:t>As the pandemic is still very much ongoing, looking at the data, particularly vaccine data and new cases for each country can help in forecasting and mitigating additional variants or spread of this virus.</a:t>
            </a:r>
          </a:p>
        </p:txBody>
      </p:sp>
    </p:spTree>
    <p:extLst>
      <p:ext uri="{BB962C8B-B14F-4D97-AF65-F5344CB8AC3E}">
        <p14:creationId xmlns:p14="http://schemas.microsoft.com/office/powerpoint/2010/main" val="3369742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739</Words>
  <Application>Microsoft Macintosh PowerPoint</Application>
  <PresentationFormat>Custom</PresentationFormat>
  <Paragraphs>118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Kollektif Bold</vt:lpstr>
      <vt:lpstr>Arial</vt:lpstr>
      <vt:lpstr>DM Sans</vt:lpstr>
      <vt:lpstr>Helvetica</vt:lpstr>
      <vt:lpstr>system-ui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Aisha Henderson</cp:lastModifiedBy>
  <cp:revision>3</cp:revision>
  <dcterms:created xsi:type="dcterms:W3CDTF">2006-08-16T00:00:00Z</dcterms:created>
  <dcterms:modified xsi:type="dcterms:W3CDTF">2023-08-28T21:17:43Z</dcterms:modified>
  <dc:identifier>DAFswq1OUmo</dc:identifier>
</cp:coreProperties>
</file>