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71" r:id="rId5"/>
    <p:sldId id="270" r:id="rId6"/>
    <p:sldId id="259" r:id="rId7"/>
    <p:sldId id="262" r:id="rId8"/>
    <p:sldId id="268" r:id="rId9"/>
    <p:sldId id="269" r:id="rId10"/>
    <p:sldId id="267" r:id="rId11"/>
    <p:sldId id="258" r:id="rId12"/>
    <p:sldId id="264" r:id="rId13"/>
  </p:sldIdLst>
  <p:sldSz cx="18288000" cy="10287000"/>
  <p:notesSz cx="6858000" cy="9144000"/>
  <p:embeddedFontLst>
    <p:embeddedFont>
      <p:font typeface="Avenir Book" panose="02000503020000020003" pitchFamily="2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comat Pro Heavy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4" autoAdjust="0"/>
    <p:restoredTop sz="94679" autoAdjust="0"/>
  </p:normalViewPr>
  <p:slideViewPr>
    <p:cSldViewPr>
      <p:cViewPr varScale="1">
        <p:scale>
          <a:sx n="60" d="100"/>
          <a:sy n="60" d="100"/>
        </p:scale>
        <p:origin x="19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302C-B485-9B4A-88CE-1B5B2D115B5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823B-2322-614D-B89C-51B2FE30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A823B-2322-614D-B89C-51B2FE305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50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A823B-2322-614D-B89C-51B2FE305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18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823B-2322-614D-B89C-51B2FE305A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A823B-2322-614D-B89C-51B2FE305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37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stroke/about.htm" TargetMode="External"/><Relationship Id="rId2" Type="http://schemas.openxmlformats.org/officeDocument/2006/relationships/hyperlink" Target="https://www.stroke.org/en/about-stro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nva.com/" TargetMode="External"/><Relationship Id="rId5" Type="http://schemas.openxmlformats.org/officeDocument/2006/relationships/hyperlink" Target="https://www.kaggle.com/datasets/fedesoriano/stroke-prediction-dataset" TargetMode="External"/><Relationship Id="rId4" Type="http://schemas.openxmlformats.org/officeDocument/2006/relationships/hyperlink" Target="https://www.cdc.gov/ruralhealth/abou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410" y="85153"/>
            <a:ext cx="3826590" cy="3285320"/>
          </a:xfrm>
          <a:custGeom>
            <a:avLst/>
            <a:gdLst/>
            <a:ahLst/>
            <a:cxnLst/>
            <a:rect l="l" t="t" r="r" b="b"/>
            <a:pathLst>
              <a:path w="4860094" h="3596470">
                <a:moveTo>
                  <a:pt x="0" y="0"/>
                </a:moveTo>
                <a:lnTo>
                  <a:pt x="4860094" y="0"/>
                </a:lnTo>
                <a:lnTo>
                  <a:pt x="4860094" y="3596470"/>
                </a:lnTo>
                <a:lnTo>
                  <a:pt x="0" y="359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308" y="7001681"/>
            <a:ext cx="3919761" cy="3285319"/>
          </a:xfrm>
          <a:custGeom>
            <a:avLst/>
            <a:gdLst/>
            <a:ahLst/>
            <a:cxnLst/>
            <a:rect l="l" t="t" r="r" b="b"/>
            <a:pathLst>
              <a:path w="4860094" h="3596470">
                <a:moveTo>
                  <a:pt x="0" y="0"/>
                </a:moveTo>
                <a:lnTo>
                  <a:pt x="4860094" y="0"/>
                </a:lnTo>
                <a:lnTo>
                  <a:pt x="4860094" y="3596470"/>
                </a:lnTo>
                <a:lnTo>
                  <a:pt x="0" y="359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57184" y="437015"/>
            <a:ext cx="11000656" cy="9849985"/>
          </a:xfrm>
          <a:custGeom>
            <a:avLst/>
            <a:gdLst/>
            <a:ahLst/>
            <a:cxnLst/>
            <a:rect l="l" t="t" r="r" b="b"/>
            <a:pathLst>
              <a:path w="11000656" h="22660527">
                <a:moveTo>
                  <a:pt x="0" y="0"/>
                </a:moveTo>
                <a:lnTo>
                  <a:pt x="11000656" y="0"/>
                </a:lnTo>
                <a:lnTo>
                  <a:pt x="11000656" y="22660527"/>
                </a:lnTo>
                <a:lnTo>
                  <a:pt x="0" y="22660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2" b="-13005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24496" y="339825"/>
            <a:ext cx="3116890" cy="2117735"/>
          </a:xfrm>
          <a:custGeom>
            <a:avLst/>
            <a:gdLst/>
            <a:ahLst/>
            <a:cxnLst/>
            <a:rect l="l" t="t" r="r" b="b"/>
            <a:pathLst>
              <a:path w="4860094" h="3596470">
                <a:moveTo>
                  <a:pt x="0" y="0"/>
                </a:moveTo>
                <a:lnTo>
                  <a:pt x="4860094" y="0"/>
                </a:lnTo>
                <a:lnTo>
                  <a:pt x="4860094" y="3596470"/>
                </a:lnTo>
                <a:lnTo>
                  <a:pt x="0" y="359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26868" y="7250211"/>
            <a:ext cx="3345490" cy="2949030"/>
          </a:xfrm>
          <a:custGeom>
            <a:avLst/>
            <a:gdLst/>
            <a:ahLst/>
            <a:cxnLst/>
            <a:rect l="l" t="t" r="r" b="b"/>
            <a:pathLst>
              <a:path w="4860094" h="3596470">
                <a:moveTo>
                  <a:pt x="0" y="0"/>
                </a:moveTo>
                <a:lnTo>
                  <a:pt x="4860094" y="0"/>
                </a:lnTo>
                <a:lnTo>
                  <a:pt x="4860094" y="3596470"/>
                </a:lnTo>
                <a:lnTo>
                  <a:pt x="0" y="359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45254" y="4904225"/>
            <a:ext cx="2161659" cy="2106635"/>
          </a:xfrm>
          <a:custGeom>
            <a:avLst/>
            <a:gdLst/>
            <a:ahLst/>
            <a:cxnLst/>
            <a:rect l="l" t="t" r="r" b="b"/>
            <a:pathLst>
              <a:path w="2161659" h="2106635">
                <a:moveTo>
                  <a:pt x="0" y="0"/>
                </a:moveTo>
                <a:lnTo>
                  <a:pt x="2161658" y="0"/>
                </a:lnTo>
                <a:lnTo>
                  <a:pt x="2161658" y="2106635"/>
                </a:lnTo>
                <a:lnTo>
                  <a:pt x="0" y="21066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301973">
            <a:off x="2502494" y="844678"/>
            <a:ext cx="1799808" cy="1302407"/>
          </a:xfrm>
          <a:custGeom>
            <a:avLst/>
            <a:gdLst/>
            <a:ahLst/>
            <a:cxnLst/>
            <a:rect l="l" t="t" r="r" b="b"/>
            <a:pathLst>
              <a:path w="1799808" h="1302407">
                <a:moveTo>
                  <a:pt x="0" y="0"/>
                </a:moveTo>
                <a:lnTo>
                  <a:pt x="1799808" y="0"/>
                </a:lnTo>
                <a:lnTo>
                  <a:pt x="1799808" y="1302407"/>
                </a:lnTo>
                <a:lnTo>
                  <a:pt x="0" y="13024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70385" y="1040307"/>
            <a:ext cx="2374254" cy="2197264"/>
          </a:xfrm>
          <a:custGeom>
            <a:avLst/>
            <a:gdLst/>
            <a:ahLst/>
            <a:cxnLst/>
            <a:rect l="l" t="t" r="r" b="b"/>
            <a:pathLst>
              <a:path w="2374254" h="2197264">
                <a:moveTo>
                  <a:pt x="0" y="0"/>
                </a:moveTo>
                <a:lnTo>
                  <a:pt x="2374254" y="0"/>
                </a:lnTo>
                <a:lnTo>
                  <a:pt x="2374254" y="2197264"/>
                </a:lnTo>
                <a:lnTo>
                  <a:pt x="0" y="21972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5098" y="4790453"/>
            <a:ext cx="1934853" cy="1885602"/>
          </a:xfrm>
          <a:custGeom>
            <a:avLst/>
            <a:gdLst/>
            <a:ahLst/>
            <a:cxnLst/>
            <a:rect l="l" t="t" r="r" b="b"/>
            <a:pathLst>
              <a:path w="1934853" h="1885602">
                <a:moveTo>
                  <a:pt x="0" y="0"/>
                </a:moveTo>
                <a:lnTo>
                  <a:pt x="1934853" y="0"/>
                </a:lnTo>
                <a:lnTo>
                  <a:pt x="1934853" y="1885602"/>
                </a:lnTo>
                <a:lnTo>
                  <a:pt x="0" y="1885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209345">
            <a:off x="15536222" y="2912137"/>
            <a:ext cx="2564657" cy="1991106"/>
          </a:xfrm>
          <a:custGeom>
            <a:avLst/>
            <a:gdLst/>
            <a:ahLst/>
            <a:cxnLst/>
            <a:rect l="l" t="t" r="r" b="b"/>
            <a:pathLst>
              <a:path w="2564657" h="1991106">
                <a:moveTo>
                  <a:pt x="0" y="0"/>
                </a:moveTo>
                <a:lnTo>
                  <a:pt x="2564656" y="0"/>
                </a:lnTo>
                <a:lnTo>
                  <a:pt x="2564656" y="1991106"/>
                </a:lnTo>
                <a:lnTo>
                  <a:pt x="0" y="1991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8259990" flipH="1">
            <a:off x="159192" y="3818194"/>
            <a:ext cx="1504978" cy="1168410"/>
          </a:xfrm>
          <a:custGeom>
            <a:avLst/>
            <a:gdLst/>
            <a:ahLst/>
            <a:cxnLst/>
            <a:rect l="l" t="t" r="r" b="b"/>
            <a:pathLst>
              <a:path w="1504978" h="1168410">
                <a:moveTo>
                  <a:pt x="1504978" y="0"/>
                </a:moveTo>
                <a:lnTo>
                  <a:pt x="0" y="0"/>
                </a:lnTo>
                <a:lnTo>
                  <a:pt x="0" y="1168410"/>
                </a:lnTo>
                <a:lnTo>
                  <a:pt x="1504978" y="1168410"/>
                </a:lnTo>
                <a:lnTo>
                  <a:pt x="150497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83069" y="3388151"/>
            <a:ext cx="12337962" cy="390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42"/>
              </a:lnSpc>
            </a:pPr>
            <a:r>
              <a:rPr lang="en-US" sz="8158" b="1" spc="310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PREDICTION BASED ON RISK FACTORS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76921" y="8076161"/>
            <a:ext cx="4361181" cy="141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2226" spc="8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Kelly Blake</a:t>
            </a:r>
          </a:p>
          <a:p>
            <a:pPr algn="ctr">
              <a:lnSpc>
                <a:spcPts val="2849"/>
              </a:lnSpc>
            </a:pPr>
            <a:r>
              <a:rPr lang="en-US" sz="2226" spc="8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Rajeshwari Radhakrishna</a:t>
            </a:r>
          </a:p>
          <a:p>
            <a:pPr marL="0" lvl="0" indent="0" algn="ctr">
              <a:lnSpc>
                <a:spcPts val="2849"/>
              </a:lnSpc>
            </a:pPr>
            <a:r>
              <a:rPr lang="en-US" sz="2226" spc="8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Aisha Henderson</a:t>
            </a:r>
          </a:p>
          <a:p>
            <a:pPr algn="ctr">
              <a:lnSpc>
                <a:spcPts val="2849"/>
              </a:lnSpc>
            </a:pPr>
            <a:r>
              <a:rPr lang="en-US" sz="2226" spc="8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Elona Barjami</a:t>
            </a:r>
          </a:p>
        </p:txBody>
      </p:sp>
      <p:sp>
        <p:nvSpPr>
          <p:cNvPr id="17" name="Freeform 17"/>
          <p:cNvSpPr/>
          <p:nvPr/>
        </p:nvSpPr>
        <p:spPr>
          <a:xfrm rot="4301973">
            <a:off x="16739054" y="5801296"/>
            <a:ext cx="1490148" cy="1033304"/>
          </a:xfrm>
          <a:custGeom>
            <a:avLst/>
            <a:gdLst/>
            <a:ahLst/>
            <a:cxnLst/>
            <a:rect l="l" t="t" r="r" b="b"/>
            <a:pathLst>
              <a:path w="1235095" h="893760">
                <a:moveTo>
                  <a:pt x="0" y="0"/>
                </a:moveTo>
                <a:lnTo>
                  <a:pt x="1235096" y="0"/>
                </a:lnTo>
                <a:lnTo>
                  <a:pt x="1235096" y="893760"/>
                </a:lnTo>
                <a:lnTo>
                  <a:pt x="0" y="893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81000" y="1485900"/>
            <a:ext cx="17602200" cy="8801099"/>
          </a:xfrm>
          <a:custGeom>
            <a:avLst/>
            <a:gdLst/>
            <a:ahLst/>
            <a:cxnLst/>
            <a:rect l="l" t="t" r="r" b="b"/>
            <a:pathLst>
              <a:path w="9489851" h="4240880">
                <a:moveTo>
                  <a:pt x="63030" y="3647327"/>
                </a:moveTo>
                <a:cubicBezTo>
                  <a:pt x="63030" y="3647327"/>
                  <a:pt x="0" y="3400762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8596778" y="6965"/>
                </a:cubicBezTo>
                <a:lnTo>
                  <a:pt x="8596780" y="6965"/>
                </a:lnTo>
                <a:cubicBezTo>
                  <a:pt x="8813526" y="16819"/>
                  <a:pt x="9017842" y="36481"/>
                  <a:pt x="9152030" y="101690"/>
                </a:cubicBezTo>
                <a:cubicBezTo>
                  <a:pt x="9408076" y="226120"/>
                  <a:pt x="9489851" y="459160"/>
                  <a:pt x="9484364" y="704684"/>
                </a:cubicBezTo>
                <a:cubicBezTo>
                  <a:pt x="9484364" y="704684"/>
                  <a:pt x="9441076" y="1013073"/>
                  <a:pt x="9448509" y="1248607"/>
                </a:cubicBezTo>
                <a:cubicBezTo>
                  <a:pt x="9455632" y="3389128"/>
                  <a:pt x="9462789" y="3584731"/>
                  <a:pt x="9462789" y="3584731"/>
                </a:cubicBezTo>
                <a:cubicBezTo>
                  <a:pt x="9446107" y="3800463"/>
                  <a:pt x="9331463" y="4011075"/>
                  <a:pt x="9134594" y="4122699"/>
                </a:cubicBezTo>
                <a:cubicBezTo>
                  <a:pt x="8984242" y="4207948"/>
                  <a:pt x="8786212" y="4223045"/>
                  <a:pt x="6985288" y="4212304"/>
                </a:cubicBezTo>
                <a:lnTo>
                  <a:pt x="6985189" y="4212304"/>
                </a:lnTo>
                <a:cubicBezTo>
                  <a:pt x="645952" y="4207027"/>
                  <a:pt x="384604" y="4240880"/>
                  <a:pt x="254278" y="4131722"/>
                </a:cubicBezTo>
                <a:cubicBezTo>
                  <a:pt x="145767" y="4040838"/>
                  <a:pt x="81795" y="3847526"/>
                  <a:pt x="63030" y="3647327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4005159" y="422435"/>
            <a:ext cx="10277681" cy="880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4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21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LIMITATIONS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B67961A-A1D6-8AA8-A6CD-767FC51E7997}"/>
              </a:ext>
            </a:extLst>
          </p:cNvPr>
          <p:cNvSpPr txBox="1"/>
          <p:nvPr/>
        </p:nvSpPr>
        <p:spPr>
          <a:xfrm>
            <a:off x="838200" y="2400300"/>
            <a:ext cx="16764000" cy="694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2800" b="1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While </a:t>
            </a:r>
            <a:r>
              <a:rPr lang="en-US" sz="2800" b="1" spc="70" dirty="0">
                <a:solidFill>
                  <a:srgbClr val="A0325B"/>
                </a:solidFill>
                <a:latin typeface="Avenir Book" panose="02000503020000020003" pitchFamily="2" charset="0"/>
              </a:rPr>
              <a:t>the use of statistical analysis and visualization of the data provide insight into answering each question, there are still limitations that exist for the dataset utilized:</a:t>
            </a:r>
          </a:p>
          <a:p>
            <a:pPr marL="0" lvl="0" indent="0">
              <a:lnSpc>
                <a:spcPts val="2390"/>
              </a:lnSpc>
              <a:spcBef>
                <a:spcPct val="0"/>
              </a:spcBef>
            </a:pPr>
            <a:endParaRPr lang="en-US" sz="2000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Lack of information about where the sample population in the dataset comes from. 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With respect to rural vs urban populations, other research indicates that rural populations generally have a higher incidence of </a:t>
            </a: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poor health outcomes. </a:t>
            </a:r>
          </a:p>
          <a:p>
            <a:pPr marL="1371600" lvl="2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“Some rural areas have characteristics that put residents at higher risk of death, such as long travel distances to specialty and emergency care or exposures to specific environmental hazards.” –(</a:t>
            </a:r>
            <a:r>
              <a:rPr lang="en-US" sz="2000" i="1" spc="70" dirty="0">
                <a:solidFill>
                  <a:srgbClr val="A0325B"/>
                </a:solidFill>
                <a:latin typeface="Avenir Book" panose="02000503020000020003" pitchFamily="2" charset="0"/>
              </a:rPr>
              <a:t>Centers for Disease Control and Prevention (CDC))</a:t>
            </a:r>
            <a:endParaRPr lang="en-US" sz="2000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  <a:p>
            <a:pPr marL="0" lvl="0" indent="0">
              <a:lnSpc>
                <a:spcPts val="2390"/>
              </a:lnSpc>
              <a:spcBef>
                <a:spcPct val="0"/>
              </a:spcBef>
            </a:pPr>
            <a:endParaRPr lang="en-US" sz="2000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2. </a:t>
            </a: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O</a:t>
            </a: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ther comorbidities and contributing </a:t>
            </a: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factors </a:t>
            </a: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that may have an impact on the rate of stroke are not available.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The dataset is limited on information that was collected for each person and does not provide an entire picture of a person’s health or medical/family history.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sz="2000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3. Additional information on </a:t>
            </a: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the timeline and order of events regarding stroke vs diagnosis of available risk factors is not available, as well as how long any of the population has had a specific diagnosis.</a:t>
            </a:r>
            <a:endParaRPr lang="en-US" sz="2000" u="none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0C889D5-8579-8D29-50C3-58144A254766}"/>
              </a:ext>
            </a:extLst>
          </p:cNvPr>
          <p:cNvSpPr/>
          <p:nvPr/>
        </p:nvSpPr>
        <p:spPr>
          <a:xfrm>
            <a:off x="381000" y="291005"/>
            <a:ext cx="1302106" cy="1143485"/>
          </a:xfrm>
          <a:custGeom>
            <a:avLst/>
            <a:gdLst/>
            <a:ahLst/>
            <a:cxnLst/>
            <a:rect l="l" t="t" r="r" b="b"/>
            <a:pathLst>
              <a:path w="1302106" h="1143485">
                <a:moveTo>
                  <a:pt x="0" y="0"/>
                </a:moveTo>
                <a:lnTo>
                  <a:pt x="1302106" y="0"/>
                </a:lnTo>
                <a:lnTo>
                  <a:pt x="1302106" y="1143486"/>
                </a:lnTo>
                <a:lnTo>
                  <a:pt x="0" y="1143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AB667A-D492-675C-E744-0656F4A68D42}"/>
              </a:ext>
            </a:extLst>
          </p:cNvPr>
          <p:cNvSpPr/>
          <p:nvPr/>
        </p:nvSpPr>
        <p:spPr>
          <a:xfrm flipH="1">
            <a:off x="16604894" y="227873"/>
            <a:ext cx="1302106" cy="1143485"/>
          </a:xfrm>
          <a:custGeom>
            <a:avLst/>
            <a:gdLst/>
            <a:ahLst/>
            <a:cxnLst/>
            <a:rect l="l" t="t" r="r" b="b"/>
            <a:pathLst>
              <a:path w="1302106" h="1143485">
                <a:moveTo>
                  <a:pt x="0" y="0"/>
                </a:moveTo>
                <a:lnTo>
                  <a:pt x="1302106" y="0"/>
                </a:lnTo>
                <a:lnTo>
                  <a:pt x="1302106" y="1143486"/>
                </a:lnTo>
                <a:lnTo>
                  <a:pt x="0" y="1143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3455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1AE402F-F179-975C-DF44-83A8C4C1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8760"/>
              </a:lnSpc>
            </a:pPr>
            <a:r>
              <a:rPr lang="en-US" sz="8000" b="1" spc="260" dirty="0">
                <a:solidFill>
                  <a:srgbClr val="4B57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6A0DB1-DDAC-B21F-AFE8-FD1D832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221200" cy="4525963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American Stroke Association. (2022). About Stroke. American Stroke Association. 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  <a:hlinkClick r:id="rId2"/>
              </a:rPr>
              <a:t>https://www.stroke.org/en/about-stroke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 </a:t>
            </a:r>
          </a:p>
          <a:p>
            <a:pPr marL="457200" indent="-457200"/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pPr marL="457200" indent="-457200"/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Centers for Disease Control and Prevention. (2022). About Stroke. Centers for Disease Control and Prevention. 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  <a:hlinkClick r:id="rId3"/>
              </a:rPr>
              <a:t>https://www.cdc.gov/stroke/about.htm</a:t>
            </a:r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pPr marL="457200" indent="-457200"/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pPr marL="457200" indent="-457200"/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Centers for Disease Control and Prevention. (2019). About rural health. CDC. 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  <a:hlinkClick r:id="rId4"/>
              </a:rPr>
              <a:t>https://www.cdc.gov/ruralhealth/about.html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pPr marL="457200" indent="-457200"/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FEDESORIANO. (2021). Stroke Prediction Dataset. </a:t>
            </a:r>
            <a:r>
              <a:rPr lang="en-US" sz="2800" spc="64" dirty="0" err="1">
                <a:solidFill>
                  <a:srgbClr val="4B578D"/>
                </a:solidFill>
                <a:latin typeface="Avenir Book" panose="02000503020000020003" pitchFamily="2" charset="0"/>
              </a:rPr>
              <a:t>Www.kaggle.com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. 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  <a:hlinkClick r:id="rId5"/>
              </a:rPr>
              <a:t>https://www.kaggle.com/datasets/fedesoriano/stroke-prediction-dataset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 </a:t>
            </a:r>
          </a:p>
          <a:p>
            <a:pPr marL="457200" indent="-457200"/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pPr marL="457200" indent="-457200"/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Slide Image Credit: 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  <a:hlinkClick r:id="rId6"/>
              </a:rPr>
              <a:t>www.Canva.com</a:t>
            </a:r>
            <a:r>
              <a:rPr lang="en-US" sz="2800" spc="64" dirty="0">
                <a:solidFill>
                  <a:srgbClr val="4B578D"/>
                </a:solidFill>
                <a:latin typeface="Avenir Book" panose="02000503020000020003" pitchFamily="2" charset="0"/>
              </a:rPr>
              <a:t> </a:t>
            </a:r>
          </a:p>
          <a:p>
            <a:pPr marL="457200" indent="-457200"/>
            <a:endParaRPr lang="en-US" sz="2800" spc="64" dirty="0">
              <a:solidFill>
                <a:srgbClr val="4B578D"/>
              </a:solidFill>
              <a:latin typeface="Avenir Book" panose="02000503020000020003" pitchFamily="2" charset="0"/>
            </a:endParaRPr>
          </a:p>
          <a:p>
            <a:endParaRPr lang="en-US" sz="480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endParaRPr lang="en-US" sz="4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6474487"/>
            <a:ext cx="4258207" cy="3812513"/>
          </a:xfrm>
          <a:custGeom>
            <a:avLst/>
            <a:gdLst/>
            <a:ahLst/>
            <a:cxnLst/>
            <a:rect l="l" t="t" r="r" b="b"/>
            <a:pathLst>
              <a:path w="5367209" h="4810971">
                <a:moveTo>
                  <a:pt x="0" y="0"/>
                </a:moveTo>
                <a:lnTo>
                  <a:pt x="5367208" y="0"/>
                </a:lnTo>
                <a:lnTo>
                  <a:pt x="5367208" y="4810970"/>
                </a:lnTo>
                <a:lnTo>
                  <a:pt x="0" y="4810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86779" y="11312"/>
            <a:ext cx="3767009" cy="3723475"/>
          </a:xfrm>
          <a:custGeom>
            <a:avLst/>
            <a:gdLst/>
            <a:ahLst/>
            <a:cxnLst/>
            <a:rect l="l" t="t" r="r" b="b"/>
            <a:pathLst>
              <a:path w="5367209" h="4810971">
                <a:moveTo>
                  <a:pt x="0" y="0"/>
                </a:moveTo>
                <a:lnTo>
                  <a:pt x="5367209" y="0"/>
                </a:lnTo>
                <a:lnTo>
                  <a:pt x="5367209" y="4810971"/>
                </a:lnTo>
                <a:lnTo>
                  <a:pt x="0" y="4810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782361">
            <a:off x="593317" y="-165584"/>
            <a:ext cx="3563816" cy="4381961"/>
          </a:xfrm>
          <a:custGeom>
            <a:avLst/>
            <a:gdLst/>
            <a:ahLst/>
            <a:cxnLst/>
            <a:rect l="l" t="t" r="r" b="b"/>
            <a:pathLst>
              <a:path w="4383963" h="5824106">
                <a:moveTo>
                  <a:pt x="0" y="0"/>
                </a:moveTo>
                <a:lnTo>
                  <a:pt x="4383964" y="0"/>
                </a:lnTo>
                <a:lnTo>
                  <a:pt x="4383964" y="5824106"/>
                </a:lnTo>
                <a:lnTo>
                  <a:pt x="0" y="5824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73774" y="3841649"/>
            <a:ext cx="13940452" cy="211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127"/>
              </a:lnSpc>
            </a:pPr>
            <a:r>
              <a:rPr lang="en-US" sz="15100" b="1" spc="478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7" name="Freeform 7"/>
          <p:cNvSpPr/>
          <p:nvPr/>
        </p:nvSpPr>
        <p:spPr>
          <a:xfrm rot="-4396145">
            <a:off x="13796423" y="6226402"/>
            <a:ext cx="3609046" cy="4705844"/>
          </a:xfrm>
          <a:custGeom>
            <a:avLst/>
            <a:gdLst/>
            <a:ahLst/>
            <a:cxnLst/>
            <a:rect l="l" t="t" r="r" b="b"/>
            <a:pathLst>
              <a:path w="4383963" h="5824106">
                <a:moveTo>
                  <a:pt x="0" y="0"/>
                </a:moveTo>
                <a:lnTo>
                  <a:pt x="4383963" y="0"/>
                </a:lnTo>
                <a:lnTo>
                  <a:pt x="4383963" y="5824106"/>
                </a:lnTo>
                <a:lnTo>
                  <a:pt x="0" y="5824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799" y="3228444"/>
            <a:ext cx="13106401" cy="5244050"/>
            <a:chOff x="0" y="0"/>
            <a:chExt cx="9475521" cy="4208826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9489851" cy="4240880"/>
            </a:xfrm>
            <a:custGeom>
              <a:avLst/>
              <a:gdLst/>
              <a:ahLst/>
              <a:cxnLst/>
              <a:rect l="l" t="t" r="r" b="b"/>
              <a:pathLst>
                <a:path w="9489851" h="4240880">
                  <a:moveTo>
                    <a:pt x="63030" y="3647327"/>
                  </a:moveTo>
                  <a:cubicBezTo>
                    <a:pt x="63030" y="3647327"/>
                    <a:pt x="0" y="3400762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8596778" y="6965"/>
                  </a:cubicBezTo>
                  <a:lnTo>
                    <a:pt x="8596780" y="6965"/>
                  </a:lnTo>
                  <a:cubicBezTo>
                    <a:pt x="8813526" y="16819"/>
                    <a:pt x="9017842" y="36481"/>
                    <a:pt x="9152030" y="101690"/>
                  </a:cubicBezTo>
                  <a:cubicBezTo>
                    <a:pt x="9408076" y="226120"/>
                    <a:pt x="9489851" y="459160"/>
                    <a:pt x="9484364" y="704684"/>
                  </a:cubicBezTo>
                  <a:cubicBezTo>
                    <a:pt x="9484364" y="704684"/>
                    <a:pt x="9441076" y="1013073"/>
                    <a:pt x="9448509" y="1248607"/>
                  </a:cubicBezTo>
                  <a:cubicBezTo>
                    <a:pt x="9455632" y="3389128"/>
                    <a:pt x="9462789" y="3584731"/>
                    <a:pt x="9462789" y="3584731"/>
                  </a:cubicBezTo>
                  <a:cubicBezTo>
                    <a:pt x="9446107" y="3800463"/>
                    <a:pt x="9331463" y="4011075"/>
                    <a:pt x="9134594" y="4122699"/>
                  </a:cubicBezTo>
                  <a:cubicBezTo>
                    <a:pt x="8984242" y="4207948"/>
                    <a:pt x="8786212" y="4223045"/>
                    <a:pt x="6985288" y="4212304"/>
                  </a:cubicBezTo>
                  <a:lnTo>
                    <a:pt x="6985189" y="4212304"/>
                  </a:lnTo>
                  <a:cubicBezTo>
                    <a:pt x="645952" y="4207027"/>
                    <a:pt x="384604" y="4240880"/>
                    <a:pt x="254278" y="4131722"/>
                  </a:cubicBezTo>
                  <a:cubicBezTo>
                    <a:pt x="145767" y="4040838"/>
                    <a:pt x="81795" y="3847526"/>
                    <a:pt x="63030" y="36473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8965" y="0"/>
            <a:ext cx="3971365" cy="3103905"/>
          </a:xfrm>
          <a:custGeom>
            <a:avLst/>
            <a:gdLst/>
            <a:ahLst/>
            <a:cxnLst/>
            <a:rect l="l" t="t" r="r" b="b"/>
            <a:pathLst>
              <a:path w="5267540" h="4836560">
                <a:moveTo>
                  <a:pt x="0" y="0"/>
                </a:moveTo>
                <a:lnTo>
                  <a:pt x="5267540" y="0"/>
                </a:lnTo>
                <a:lnTo>
                  <a:pt x="5267540" y="4836560"/>
                </a:lnTo>
                <a:lnTo>
                  <a:pt x="0" y="483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36036" y="6406931"/>
            <a:ext cx="3909498" cy="3951200"/>
          </a:xfrm>
          <a:custGeom>
            <a:avLst/>
            <a:gdLst/>
            <a:ahLst/>
            <a:cxnLst/>
            <a:rect l="l" t="t" r="r" b="b"/>
            <a:pathLst>
              <a:path w="5267540" h="4836560">
                <a:moveTo>
                  <a:pt x="0" y="0"/>
                </a:moveTo>
                <a:lnTo>
                  <a:pt x="5267540" y="0"/>
                </a:lnTo>
                <a:lnTo>
                  <a:pt x="5267540" y="4836559"/>
                </a:lnTo>
                <a:lnTo>
                  <a:pt x="0" y="4836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45093" y="4446786"/>
            <a:ext cx="8690107" cy="1840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390"/>
              </a:lnSpc>
              <a:spcBef>
                <a:spcPct val="0"/>
              </a:spcBef>
            </a:pPr>
            <a:r>
              <a:rPr lang="en-US" sz="2000" spc="70" dirty="0">
                <a:solidFill>
                  <a:srgbClr val="A0325B"/>
                </a:solidFill>
                <a:latin typeface="Avenir Book" panose="02000503020000020003" pitchFamily="2" charset="0"/>
              </a:rPr>
              <a:t>"</a:t>
            </a: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A stroke, sometimes called a brain attack, occurs when something blocks blood supply to part of the brain or when a blood vessel in the brain bursts. In either case, parts of the brain become damaged or die. "</a:t>
            </a:r>
          </a:p>
          <a:p>
            <a:pPr marL="0" lvl="0" indent="0">
              <a:lnSpc>
                <a:spcPts val="2390"/>
              </a:lnSpc>
              <a:spcBef>
                <a:spcPct val="0"/>
              </a:spcBef>
            </a:pPr>
            <a:r>
              <a:rPr lang="en-US" sz="2000" u="none" spc="70" dirty="0">
                <a:solidFill>
                  <a:srgbClr val="A0325B"/>
                </a:solidFill>
                <a:latin typeface="Avenir Book" panose="02000503020000020003" pitchFamily="2" charset="0"/>
              </a:rPr>
              <a:t>                             -Centers for Disease Control and Prevention (CDC)</a:t>
            </a:r>
          </a:p>
          <a:p>
            <a:pPr marL="0" lvl="0" indent="0">
              <a:lnSpc>
                <a:spcPts val="2390"/>
              </a:lnSpc>
              <a:spcBef>
                <a:spcPct val="0"/>
              </a:spcBef>
            </a:pPr>
            <a:endParaRPr lang="en-US" sz="2000" u="none" spc="70" dirty="0">
              <a:solidFill>
                <a:srgbClr val="A0325B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67119" y="1924923"/>
            <a:ext cx="7487598" cy="88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06"/>
              </a:lnSpc>
            </a:pPr>
            <a:r>
              <a:rPr lang="en-US" sz="6000" b="1" spc="21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57082" y="3959684"/>
            <a:ext cx="4101661" cy="34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6"/>
              </a:lnSpc>
              <a:spcBef>
                <a:spcPct val="0"/>
              </a:spcBef>
            </a:pPr>
            <a:r>
              <a:rPr lang="en-US" sz="2400" b="1" spc="87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Stroke?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49532" y="6933711"/>
            <a:ext cx="8227300" cy="923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7"/>
              </a:lnSpc>
            </a:pPr>
            <a:r>
              <a:rPr lang="en-US" sz="2000" spc="71" dirty="0">
                <a:solidFill>
                  <a:srgbClr val="A0325B"/>
                </a:solidFill>
                <a:latin typeface="Avenir Book" panose="02000503020000020003" pitchFamily="2" charset="0"/>
              </a:rPr>
              <a:t>"Stroke is the No. 5 cause of death and a leading cause of disability in the United States."</a:t>
            </a:r>
          </a:p>
          <a:p>
            <a:pPr marL="0" lvl="0" indent="0">
              <a:lnSpc>
                <a:spcPts val="2407"/>
              </a:lnSpc>
              <a:spcBef>
                <a:spcPct val="0"/>
              </a:spcBef>
            </a:pPr>
            <a:r>
              <a:rPr lang="en-US" sz="2000" spc="71" dirty="0">
                <a:solidFill>
                  <a:srgbClr val="A0325B"/>
                </a:solidFill>
                <a:latin typeface="Avenir Book" panose="02000503020000020003" pitchFamily="2" charset="0"/>
              </a:rPr>
              <a:t>                            -American Stroke Association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49532" y="6434362"/>
            <a:ext cx="4775668" cy="348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6"/>
              </a:lnSpc>
              <a:spcBef>
                <a:spcPct val="0"/>
              </a:spcBef>
            </a:pPr>
            <a:r>
              <a:rPr lang="en-US" sz="2400" b="1" spc="87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Impact: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33DC1BE-0886-DBB4-B4CA-44CF4E4BE0DF}"/>
              </a:ext>
            </a:extLst>
          </p:cNvPr>
          <p:cNvSpPr/>
          <p:nvPr/>
        </p:nvSpPr>
        <p:spPr>
          <a:xfrm>
            <a:off x="3164327" y="3771900"/>
            <a:ext cx="2334161" cy="4343400"/>
          </a:xfrm>
          <a:custGeom>
            <a:avLst/>
            <a:gdLst/>
            <a:ahLst/>
            <a:cxnLst/>
            <a:rect l="l" t="t" r="r" b="b"/>
            <a:pathLst>
              <a:path w="1864122" h="3839951">
                <a:moveTo>
                  <a:pt x="0" y="0"/>
                </a:moveTo>
                <a:lnTo>
                  <a:pt x="1864122" y="0"/>
                </a:lnTo>
                <a:lnTo>
                  <a:pt x="1864122" y="3839952"/>
                </a:lnTo>
                <a:lnTo>
                  <a:pt x="0" y="3839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15D5415-2881-8CE1-FD17-802656B9DB2A}"/>
              </a:ext>
            </a:extLst>
          </p:cNvPr>
          <p:cNvSpPr/>
          <p:nvPr/>
        </p:nvSpPr>
        <p:spPr>
          <a:xfrm>
            <a:off x="3352799" y="3959684"/>
            <a:ext cx="1914319" cy="3981262"/>
          </a:xfrm>
          <a:custGeom>
            <a:avLst/>
            <a:gdLst/>
            <a:ahLst/>
            <a:cxnLst/>
            <a:rect l="l" t="t" r="r" b="b"/>
            <a:pathLst>
              <a:path w="1691041" h="3907868">
                <a:moveTo>
                  <a:pt x="0" y="0"/>
                </a:moveTo>
                <a:lnTo>
                  <a:pt x="1691041" y="0"/>
                </a:lnTo>
                <a:lnTo>
                  <a:pt x="1691041" y="3907868"/>
                </a:lnTo>
                <a:lnTo>
                  <a:pt x="0" y="3907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85130F18-9118-6184-3C0A-5B5F03B8F4D0}"/>
              </a:ext>
            </a:extLst>
          </p:cNvPr>
          <p:cNvSpPr/>
          <p:nvPr/>
        </p:nvSpPr>
        <p:spPr>
          <a:xfrm>
            <a:off x="4082505" y="3862958"/>
            <a:ext cx="497803" cy="437031"/>
          </a:xfrm>
          <a:custGeom>
            <a:avLst/>
            <a:gdLst/>
            <a:ahLst/>
            <a:cxnLst/>
            <a:rect l="l" t="t" r="r" b="b"/>
            <a:pathLst>
              <a:path w="1302106" h="1143485">
                <a:moveTo>
                  <a:pt x="0" y="0"/>
                </a:moveTo>
                <a:lnTo>
                  <a:pt x="1302106" y="0"/>
                </a:lnTo>
                <a:lnTo>
                  <a:pt x="1302106" y="1143486"/>
                </a:lnTo>
                <a:lnTo>
                  <a:pt x="0" y="1143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37824" y="183403"/>
            <a:ext cx="6567151" cy="1206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8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CF57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‘What’: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F578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8358" y="1567814"/>
            <a:ext cx="7345920" cy="2298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6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Utilizing a stroke dataset and statistical analysis tools, our objective is to determine individuals who have a higher likelihood of experiencing a stroke based on certain risk factors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A0325B"/>
              </a:solidFill>
              <a:effectLst/>
              <a:uLnTx/>
              <a:uFillTx/>
              <a:latin typeface="Avenir Book" panose="02000503020000020003" pitchFamily="2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21663FE-DA71-F6A3-4EA6-3507229932AA}"/>
              </a:ext>
            </a:extLst>
          </p:cNvPr>
          <p:cNvSpPr txBox="1"/>
          <p:nvPr/>
        </p:nvSpPr>
        <p:spPr>
          <a:xfrm>
            <a:off x="9560519" y="213228"/>
            <a:ext cx="4775245" cy="1206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8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CF57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‘How’: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F578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72A17BA-59BC-3559-F622-D6FBA7FCE17B}"/>
              </a:ext>
            </a:extLst>
          </p:cNvPr>
          <p:cNvSpPr txBox="1"/>
          <p:nvPr/>
        </p:nvSpPr>
        <p:spPr>
          <a:xfrm>
            <a:off x="9560519" y="1567814"/>
            <a:ext cx="7688424" cy="2298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6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With the sample population in the stroke dataset, our team will be using statistical analysis and visualization to a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A0325B"/>
                </a:solidFill>
                <a:effectLst/>
                <a:uLnTx/>
                <a:uFillTx/>
                <a:latin typeface="Avenir Book" panose="02000503020000020003" pitchFamily="2" charset="0"/>
              </a:rPr>
              <a:t>nalyze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A0325B"/>
                </a:solidFill>
                <a:effectLst/>
                <a:uLnTx/>
                <a:uFillTx/>
                <a:latin typeface="Avenir Book" panose="02000503020000020003" pitchFamily="2" charset="0"/>
              </a:rPr>
              <a:t> the correlation and impact of risk factors and the occurrence of strokes in individuals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541FF-7D3C-EB6D-1C4B-EDB5164BB6FB}"/>
              </a:ext>
            </a:extLst>
          </p:cNvPr>
          <p:cNvSpPr txBox="1"/>
          <p:nvPr/>
        </p:nvSpPr>
        <p:spPr>
          <a:xfrm>
            <a:off x="4430307" y="6384434"/>
            <a:ext cx="820141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Does a person’s residency type increase the risk of having a stroke, for Urban vs. Rural residents?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B96D0-98C1-CB6B-5CA1-0759BEE6FF9E}"/>
              </a:ext>
            </a:extLst>
          </p:cNvPr>
          <p:cNvSpPr txBox="1"/>
          <p:nvPr/>
        </p:nvSpPr>
        <p:spPr>
          <a:xfrm>
            <a:off x="2667000" y="6384434"/>
            <a:ext cx="1147369" cy="916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352"/>
              </a:lnSpc>
            </a:pPr>
            <a:r>
              <a:rPr lang="en-US" sz="5743" spc="-183" dirty="0">
                <a:solidFill>
                  <a:srgbClr val="A0325B"/>
                </a:solidFill>
                <a:latin typeface="Cocomat Pro Heavy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F1E44-BFCE-123C-5EEF-173AADFE4A08}"/>
              </a:ext>
            </a:extLst>
          </p:cNvPr>
          <p:cNvSpPr txBox="1"/>
          <p:nvPr/>
        </p:nvSpPr>
        <p:spPr>
          <a:xfrm>
            <a:off x="4430307" y="7512853"/>
            <a:ext cx="1256073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Are males over 60 at a higher risk of having a stroke compared to males 20-59? </a:t>
            </a:r>
          </a:p>
          <a:p>
            <a:pPr marL="0" lvl="0" indent="0">
              <a:spcBef>
                <a:spcPct val="0"/>
              </a:spcBef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Does smoking status impact the risk of stroke for males?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D92C6-0576-B383-244D-627772126E29}"/>
              </a:ext>
            </a:extLst>
          </p:cNvPr>
          <p:cNvSpPr txBox="1"/>
          <p:nvPr/>
        </p:nvSpPr>
        <p:spPr>
          <a:xfrm>
            <a:off x="2662334" y="7536299"/>
            <a:ext cx="1147369" cy="916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352"/>
              </a:lnSpc>
            </a:pPr>
            <a:r>
              <a:rPr lang="en-US" sz="5743" spc="-183" dirty="0">
                <a:solidFill>
                  <a:srgbClr val="A0325B"/>
                </a:solidFill>
                <a:latin typeface="Cocomat Pro Heavy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B99E5-6B4A-0917-156B-029FF7039FDC}"/>
              </a:ext>
            </a:extLst>
          </p:cNvPr>
          <p:cNvSpPr txBox="1"/>
          <p:nvPr/>
        </p:nvSpPr>
        <p:spPr>
          <a:xfrm>
            <a:off x="4355611" y="8707334"/>
            <a:ext cx="980161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dirty="0">
                <a:solidFill>
                  <a:srgbClr val="A0325B"/>
                </a:solidFill>
                <a:latin typeface="Avenir Book" panose="02000503020000020003" pitchFamily="2" charset="0"/>
              </a:rPr>
              <a:t>Are patients with hypertension vs patients with heart disease more likely to have a stroke?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9802A-051C-F5DA-80A9-451E4486E34E}"/>
              </a:ext>
            </a:extLst>
          </p:cNvPr>
          <p:cNvSpPr txBox="1"/>
          <p:nvPr/>
        </p:nvSpPr>
        <p:spPr>
          <a:xfrm>
            <a:off x="2662335" y="8707334"/>
            <a:ext cx="1147369" cy="916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352"/>
              </a:lnSpc>
            </a:pPr>
            <a:r>
              <a:rPr lang="en-US" sz="5743" spc="-183" dirty="0">
                <a:solidFill>
                  <a:srgbClr val="A0325B"/>
                </a:solidFill>
                <a:latin typeface="Cocomat Pro Heavy"/>
              </a:rPr>
              <a:t>03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A52B793-0FB3-0664-330F-AF903B664543}"/>
              </a:ext>
            </a:extLst>
          </p:cNvPr>
          <p:cNvSpPr txBox="1"/>
          <p:nvPr/>
        </p:nvSpPr>
        <p:spPr>
          <a:xfrm>
            <a:off x="5562600" y="4480866"/>
            <a:ext cx="6121095" cy="1206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8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CF57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F578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A7FFE9C-7324-BA06-8CB5-52F04C15D6A9}"/>
              </a:ext>
            </a:extLst>
          </p:cNvPr>
          <p:cNvSpPr txBox="1"/>
          <p:nvPr/>
        </p:nvSpPr>
        <p:spPr>
          <a:xfrm>
            <a:off x="914400" y="266700"/>
            <a:ext cx="1614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64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Information</a:t>
            </a:r>
            <a:endParaRPr kumimoji="0" lang="en-US" sz="40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55260-7A92-56A9-8D82-85F0B5576372}"/>
              </a:ext>
            </a:extLst>
          </p:cNvPr>
          <p:cNvSpPr txBox="1"/>
          <p:nvPr/>
        </p:nvSpPr>
        <p:spPr>
          <a:xfrm>
            <a:off x="54277" y="133305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venir Book" panose="02000503020000020003" pitchFamily="2" charset="0"/>
                <a:cs typeface="Arial" panose="020B0604020202020204" pitchFamily="34" charset="0"/>
              </a:rPr>
              <a:t>Source: </a:t>
            </a: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venir Book" panose="02000503020000020003" pitchFamily="2" charset="0"/>
                <a:cs typeface="Arial" panose="020B0604020202020204" pitchFamily="34" charset="0"/>
              </a:rPr>
              <a:t>Stroke</a:t>
            </a:r>
            <a:r>
              <a:rPr kumimoji="0" lang="en-US" sz="28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venir Book" panose="02000503020000020003" pitchFamily="2" charset="0"/>
                <a:cs typeface="Arial" panose="020B0604020202020204" pitchFamily="34" charset="0"/>
              </a:rPr>
              <a:t>Prediction Dataset, </a:t>
            </a: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venir Book" panose="02000503020000020003" pitchFamily="2" charset="0"/>
                <a:cs typeface="Arial" panose="020B0604020202020204" pitchFamily="34" charset="0"/>
                <a:hlinkClick r:id="rId3"/>
              </a:rPr>
              <a:t>Kaggle.com  </a:t>
            </a:r>
            <a:endParaRPr kumimoji="0" lang="en-US" sz="28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3B3C7-0E1E-5A38-E44B-A4A5FB885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44"/>
          <a:stretch/>
        </p:blipFill>
        <p:spPr>
          <a:xfrm>
            <a:off x="54277" y="2071784"/>
            <a:ext cx="10454951" cy="6143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117D-E0F3-4AEC-7560-7C6D82961C9C}"/>
              </a:ext>
            </a:extLst>
          </p:cNvPr>
          <p:cNvSpPr txBox="1"/>
          <p:nvPr/>
        </p:nvSpPr>
        <p:spPr>
          <a:xfrm>
            <a:off x="11301704" y="2502715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4" dirty="0">
                <a:solidFill>
                  <a:srgbClr val="4B578D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Columns Used in Clean Data Frame: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EB7551-8909-5A39-D2FA-ABC4D4791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9013"/>
              </p:ext>
            </p:extLst>
          </p:nvPr>
        </p:nvGraphicFramePr>
        <p:xfrm>
          <a:off x="10744200" y="3318877"/>
          <a:ext cx="741550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655">
                  <a:extLst>
                    <a:ext uri="{9D8B030D-6E8A-4147-A177-3AD203B41FA5}">
                      <a16:colId xmlns:a16="http://schemas.microsoft.com/office/drawing/2014/main" val="2067832305"/>
                    </a:ext>
                  </a:extLst>
                </a:gridCol>
                <a:gridCol w="5238849">
                  <a:extLst>
                    <a:ext uri="{9D8B030D-6E8A-4147-A177-3AD203B41FA5}">
                      <a16:colId xmlns:a16="http://schemas.microsoft.com/office/drawing/2014/main" val="27227045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Column Details:</a:t>
                      </a:r>
                    </a:p>
                    <a:p>
                      <a:endParaRPr lang="en-US" sz="18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99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Unique Identifier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4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”Male”, “Female”, or “Other”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Age of the patient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8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Hypertension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0 – The patient doesn’t have hypertension</a:t>
                      </a:r>
                    </a:p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1 – The patient has hypertension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Heart Disease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0 – The patient doesn’t have any heart disease</a:t>
                      </a:r>
                    </a:p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1 – The patient has a heart disease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13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Residence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”Rural” or “Urban”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9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Smoking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“Formerly Smoked”, “Never Smoked”, “Smokes”, or “Unknown”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08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Stroke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1 – The patient had a stroke</a:t>
                      </a:r>
                    </a:p>
                    <a:p>
                      <a:r>
                        <a:rPr lang="en-US" sz="1800" kern="1200" spc="64" dirty="0">
                          <a:solidFill>
                            <a:srgbClr val="4B578D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0 – The patient did not have a stroke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77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94FE66-17C0-7382-1E66-C39B256891DB}"/>
              </a:ext>
            </a:extLst>
          </p:cNvPr>
          <p:cNvSpPr txBox="1"/>
          <p:nvPr/>
        </p:nvSpPr>
        <p:spPr>
          <a:xfrm>
            <a:off x="2835577" y="9343234"/>
            <a:ext cx="1272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spc="64" dirty="0">
                <a:solidFill>
                  <a:srgbClr val="A0325B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This dataset contains information on over 5000+ unique individuals who have or have not had a stroke</a:t>
            </a:r>
          </a:p>
        </p:txBody>
      </p:sp>
    </p:spTree>
    <p:extLst>
      <p:ext uri="{BB962C8B-B14F-4D97-AF65-F5344CB8AC3E}">
        <p14:creationId xmlns:p14="http://schemas.microsoft.com/office/powerpoint/2010/main" val="41810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A7FFE9C-7324-BA06-8CB5-52F04C15D6A9}"/>
              </a:ext>
            </a:extLst>
          </p:cNvPr>
          <p:cNvSpPr txBox="1"/>
          <p:nvPr/>
        </p:nvSpPr>
        <p:spPr>
          <a:xfrm>
            <a:off x="914400" y="266700"/>
            <a:ext cx="16149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Comparing the Rate of Stroke by Residency Type: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Urban vs </a:t>
            </a:r>
            <a:r>
              <a:rPr lang="en-US" sz="32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  <a:endParaRPr kumimoji="0" lang="en-US" sz="32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55260-7A92-56A9-8D82-85F0B5576372}"/>
              </a:ext>
            </a:extLst>
          </p:cNvPr>
          <p:cNvSpPr txBox="1"/>
          <p:nvPr/>
        </p:nvSpPr>
        <p:spPr>
          <a:xfrm>
            <a:off x="8610600" y="3848100"/>
            <a:ext cx="8153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Statistical Analysis</a:t>
            </a:r>
          </a:p>
          <a:p>
            <a:pPr>
              <a:defRPr/>
            </a:pP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Chi-square statistic: </a:t>
            </a:r>
            <a:r>
              <a:rPr lang="en-US" sz="2800" spc="-183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p-value: </a:t>
            </a:r>
            <a:r>
              <a:rPr lang="en-US" sz="2800" spc="-183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kumimoji="0" lang="en-US" sz="28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Given the </a:t>
            </a:r>
            <a:r>
              <a:rPr lang="en-US" sz="2800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calculation is &gt; 0.05</a:t>
            </a:r>
            <a:r>
              <a:rPr kumimoji="0" lang="en-US" sz="2800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this indicates there is no association between the two variables on the risk of stroke based on residence type.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840A6-7342-EB80-0079-352EDD33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893337"/>
            <a:ext cx="6781799" cy="71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0D8E456-5767-6061-A00F-E84D48CA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659" y="-2"/>
            <a:ext cx="6358335" cy="50470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937C7D-F9AD-64B2-B9C3-33C9582F75BD}"/>
              </a:ext>
            </a:extLst>
          </p:cNvPr>
          <p:cNvSpPr txBox="1"/>
          <p:nvPr/>
        </p:nvSpPr>
        <p:spPr>
          <a:xfrm>
            <a:off x="233005" y="266700"/>
            <a:ext cx="11463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in a Number?: Comparing the Rate of Stroke for Males Over Age 60 and Males Between 20 – 59 Years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D67962A-DBCB-F7B0-4D54-DEF673B3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657" y="5264024"/>
            <a:ext cx="6358335" cy="49319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ACF47EC-0434-8479-B366-68EF3EA2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657923"/>
            <a:ext cx="9361384" cy="65061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2ED8800-26E3-B95E-3C7B-36228CECD1D5}"/>
              </a:ext>
            </a:extLst>
          </p:cNvPr>
          <p:cNvSpPr txBox="1"/>
          <p:nvPr/>
        </p:nvSpPr>
        <p:spPr>
          <a:xfrm>
            <a:off x="993710" y="1886829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stroke for males over 60 is </a:t>
            </a:r>
            <a:r>
              <a:rPr lang="en-US" sz="2800" spc="-183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stroke for males between 20-59 is </a:t>
            </a:r>
            <a:r>
              <a:rPr lang="en-US" sz="2800" spc="-183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A7FFE9C-7324-BA06-8CB5-52F04C15D6A9}"/>
              </a:ext>
            </a:extLst>
          </p:cNvPr>
          <p:cNvSpPr txBox="1"/>
          <p:nvPr/>
        </p:nvSpPr>
        <p:spPr>
          <a:xfrm>
            <a:off x="914400" y="266700"/>
            <a:ext cx="16149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Rate of Stroke for Smokers vs Non-Smokers</a:t>
            </a:r>
          </a:p>
          <a:p>
            <a:pPr algn="ctr"/>
            <a:r>
              <a:rPr lang="en-US" sz="2000" b="1" i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“Smoking is the leading cause of statistics” –Fletcher Knebel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55260-7A92-56A9-8D82-85F0B5576372}"/>
              </a:ext>
            </a:extLst>
          </p:cNvPr>
          <p:cNvSpPr txBox="1"/>
          <p:nvPr/>
        </p:nvSpPr>
        <p:spPr>
          <a:xfrm>
            <a:off x="10439400" y="1620054"/>
            <a:ext cx="7391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analysis seeks to determine the rate of stroke for Male Smokers vs the rate of stroke for Male Non-Smokers</a:t>
            </a:r>
            <a:endParaRPr kumimoji="0" lang="en-US" sz="28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B825B-87A1-9DD5-F5E0-2301EA1915AD}"/>
              </a:ext>
            </a:extLst>
          </p:cNvPr>
          <p:cNvSpPr txBox="1"/>
          <p:nvPr/>
        </p:nvSpPr>
        <p:spPr>
          <a:xfrm>
            <a:off x="10439400" y="3349943"/>
            <a:ext cx="7391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Smokers are defined as someone who is a </a:t>
            </a:r>
            <a:r>
              <a:rPr lang="en-US" sz="2800" i="1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smoker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u="none" strike="noStrike" kern="1200" cap="none" spc="-183" normalizeH="0" baseline="0" noProof="0" dirty="0">
              <a:ln>
                <a:noFill/>
              </a:ln>
              <a:solidFill>
                <a:srgbClr val="A0325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Non-smokers are defined as someone who </a:t>
            </a:r>
            <a:r>
              <a:rPr lang="en-US" sz="2800" i="1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smoked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0B4F8-54A3-4353-CDFD-2A5D0B26C644}"/>
              </a:ext>
            </a:extLst>
          </p:cNvPr>
          <p:cNvSpPr txBox="1"/>
          <p:nvPr/>
        </p:nvSpPr>
        <p:spPr>
          <a:xfrm>
            <a:off x="10439400" y="5639574"/>
            <a:ext cx="7848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Findings:</a:t>
            </a:r>
            <a:endParaRPr lang="en-US" sz="2800" b="1" spc="64" dirty="0">
              <a:solidFill>
                <a:srgbClr val="4B57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data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24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male non-smokers had a stroke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4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male smokers had a stroke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pc="64" dirty="0">
              <a:solidFill>
                <a:srgbClr val="4B57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stroke for non-smokers is </a:t>
            </a:r>
            <a:r>
              <a:rPr lang="en-US" sz="2400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stroke for smokers is </a:t>
            </a:r>
            <a:r>
              <a:rPr lang="en-US" sz="2400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  <a:p>
            <a:endParaRPr lang="en-US" sz="2400" spc="64" dirty="0">
              <a:solidFill>
                <a:srgbClr val="A032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spc="64" dirty="0">
                <a:solidFill>
                  <a:srgbClr val="A03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an independent T-test performed, the p-value result of 0.160 indicates that smoking status is not statistically significant in determining the risk of stroke.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D0C5EB-578A-D2D6-5A2F-B11A5414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2100"/>
            <a:ext cx="9372599" cy="7974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3937C7D-F9AD-64B2-B9C3-33C9582F75BD}"/>
              </a:ext>
            </a:extLst>
          </p:cNvPr>
          <p:cNvSpPr txBox="1"/>
          <p:nvPr/>
        </p:nvSpPr>
        <p:spPr>
          <a:xfrm>
            <a:off x="117150" y="183115"/>
            <a:ext cx="1756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Rate Comparison for Hypertension vs Heart Disease</a:t>
            </a:r>
            <a:endParaRPr kumimoji="0" lang="en-US" sz="3200" b="1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ED8800-26E3-B95E-3C7B-36228CECD1D5}"/>
              </a:ext>
            </a:extLst>
          </p:cNvPr>
          <p:cNvSpPr txBox="1"/>
          <p:nvPr/>
        </p:nvSpPr>
        <p:spPr>
          <a:xfrm>
            <a:off x="295133" y="895850"/>
            <a:ext cx="876861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4" normalizeH="0" baseline="0" noProof="0" dirty="0">
                <a:ln>
                  <a:noFill/>
                </a:ln>
                <a:solidFill>
                  <a:srgbClr val="4B5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Findings: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spc="64" dirty="0">
              <a:solidFill>
                <a:srgbClr val="4B57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Hypertension is the biggest risk factor for stroke. The percentage of people with hypertension who had a stroke is greater than the percentage of people with heart disease who had stroke as shown in the Pie chart below.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spc="64" dirty="0">
              <a:solidFill>
                <a:srgbClr val="4B57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people with hypertension who </a:t>
            </a:r>
            <a:r>
              <a:rPr lang="en-US" sz="2000" u="sng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</a:t>
            </a:r>
            <a:r>
              <a:rPr lang="en-US" sz="20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a stroke is greater than the percentage of people who have hypertension and did have a stroke.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spc="64" dirty="0">
              <a:solidFill>
                <a:srgbClr val="4B57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people who have heart disease got stroke is higher than percentage of people who doesn't have heart disease got stroke.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8E689-6616-7CE9-CC83-83F0656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757" y="768501"/>
            <a:ext cx="8412480" cy="4738437"/>
          </a:xfrm>
          <a:prstGeom prst="rect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C1F7F-671E-08B1-3E7C-17F446B6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756" y="5550330"/>
            <a:ext cx="8428189" cy="4637627"/>
          </a:xfrm>
          <a:prstGeom prst="rect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5F1B0-B600-D48E-F8ED-94001AE22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3" y="5571324"/>
            <a:ext cx="8412480" cy="47309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122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F55260-7A92-56A9-8D82-85F0B5576372}"/>
              </a:ext>
            </a:extLst>
          </p:cNvPr>
          <p:cNvSpPr txBox="1"/>
          <p:nvPr/>
        </p:nvSpPr>
        <p:spPr>
          <a:xfrm>
            <a:off x="14478000" y="4305300"/>
            <a:ext cx="3657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64" dirty="0">
                <a:solidFill>
                  <a:srgbClr val="4B5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Hypertension vs Heart Disease </a:t>
            </a:r>
            <a:endParaRPr kumimoji="0" lang="en-US" sz="2800" i="0" u="none" strike="noStrike" kern="1200" cap="none" spc="64" normalizeH="0" baseline="0" noProof="0" dirty="0">
              <a:ln>
                <a:noFill/>
              </a:ln>
              <a:solidFill>
                <a:srgbClr val="4B578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1DF4EE-F66A-4199-416E-C410F6B8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4980"/>
            <a:ext cx="14137066" cy="97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1042</Words>
  <Application>Microsoft Macintosh PowerPoint</Application>
  <PresentationFormat>Custom</PresentationFormat>
  <Paragraphs>113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Avenir Book</vt:lpstr>
      <vt:lpstr>Arial</vt:lpstr>
      <vt:lpstr>Cocomat Pro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Illustrative The Human Body Presentation</dc:title>
  <cp:lastModifiedBy>Aisha Henderson</cp:lastModifiedBy>
  <cp:revision>12</cp:revision>
  <dcterms:created xsi:type="dcterms:W3CDTF">2006-08-16T00:00:00Z</dcterms:created>
  <dcterms:modified xsi:type="dcterms:W3CDTF">2023-06-21T00:17:42Z</dcterms:modified>
  <dc:identifier>DAFmCkKOJRI</dc:identifier>
</cp:coreProperties>
</file>