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2229"/>
            <a:ext cx="7766936" cy="2548607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Tsukamoto Fuzzy: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Ray </a:t>
            </a:r>
            <a:r>
              <a:rPr lang="en-US" dirty="0" err="1" smtClean="0"/>
              <a:t>Virana</a:t>
            </a:r>
            <a:r>
              <a:rPr lang="en-US" dirty="0" smtClean="0"/>
              <a:t> </a:t>
            </a:r>
            <a:r>
              <a:rPr lang="en-US" dirty="0" err="1" smtClean="0"/>
              <a:t>Rajessa</a:t>
            </a:r>
            <a:endParaRPr lang="en-US" dirty="0" smtClean="0"/>
          </a:p>
          <a:p>
            <a:r>
              <a:rPr lang="en-US" dirty="0" smtClean="0"/>
              <a:t>2201011401758</a:t>
            </a:r>
          </a:p>
          <a:p>
            <a:r>
              <a:rPr lang="en-US" dirty="0" smtClean="0"/>
              <a:t>05TPLM006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9508" y="405333"/>
            <a:ext cx="709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Tugas</a:t>
            </a:r>
            <a:r>
              <a:rPr lang="en-US" sz="3200" dirty="0" smtClean="0"/>
              <a:t> </a:t>
            </a:r>
            <a:r>
              <a:rPr lang="en-US" sz="3200" dirty="0" err="1" smtClean="0"/>
              <a:t>Kecerdasan</a:t>
            </a:r>
            <a:r>
              <a:rPr lang="en-US" sz="3200" dirty="0" smtClean="0"/>
              <a:t> </a:t>
            </a:r>
            <a:r>
              <a:rPr lang="en-US" sz="3200" dirty="0" err="1" smtClean="0"/>
              <a:t>Buatan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486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2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Grafik</a:t>
            </a:r>
            <a:r>
              <a:rPr lang="en-US" dirty="0" smtClean="0"/>
              <a:t> Output </a:t>
            </a:r>
            <a:r>
              <a:rPr lang="en-US" dirty="0" err="1" smtClean="0"/>
              <a:t>Produksi</a:t>
            </a:r>
            <a:endParaRPr lang="en-US" dirty="0" smtClean="0"/>
          </a:p>
          <a:p>
            <a:pPr marL="0" indent="0">
              <a:buNone/>
            </a:pPr>
            <a:r>
              <a:rPr lang="fi-FI" dirty="0"/>
              <a:t>Garis putus-putus hitam menunjukkan nilai produksi akhir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64229"/>
            <a:ext cx="6553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7531"/>
            <a:ext cx="10399969" cy="1320800"/>
          </a:xfrm>
        </p:spPr>
        <p:txBody>
          <a:bodyPr/>
          <a:lstStyle/>
          <a:p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&amp;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22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input:</a:t>
            </a:r>
          </a:p>
          <a:p>
            <a:r>
              <a:rPr lang="en-US" dirty="0" err="1" smtClean="0"/>
              <a:t>Permintaan</a:t>
            </a:r>
            <a:r>
              <a:rPr lang="en-US" dirty="0" smtClean="0"/>
              <a:t> : 2500 unit</a:t>
            </a:r>
          </a:p>
          <a:p>
            <a:r>
              <a:rPr lang="en-US" dirty="0" err="1" smtClean="0"/>
              <a:t>Persediaan</a:t>
            </a:r>
            <a:r>
              <a:rPr lang="en-US" dirty="0"/>
              <a:t> </a:t>
            </a:r>
            <a:r>
              <a:rPr lang="en-US" dirty="0" smtClean="0"/>
              <a:t>: 500 unit</a:t>
            </a:r>
          </a:p>
          <a:p>
            <a:pPr marL="0" indent="0">
              <a:buNone/>
            </a:pP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: </a:t>
            </a:r>
          </a:p>
          <a:p>
            <a:r>
              <a:rPr lang="es-ES" dirty="0" err="1" smtClean="0"/>
              <a:t>Rumus</a:t>
            </a:r>
            <a:r>
              <a:rPr lang="es-ES" dirty="0"/>
              <a:t>: (3000 - x) / 2000 (antara 1000 dan 3000</a:t>
            </a:r>
            <a:r>
              <a:rPr lang="es-ES" dirty="0" smtClean="0"/>
              <a:t>)</a:t>
            </a:r>
          </a:p>
          <a:p>
            <a:r>
              <a:rPr lang="pt-BR" dirty="0"/>
              <a:t>Pada 2500: (3000 - 2500) / 2000 = 0,25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:</a:t>
            </a:r>
          </a:p>
          <a:p>
            <a:r>
              <a:rPr lang="es-ES" dirty="0" err="1"/>
              <a:t>Rumus</a:t>
            </a:r>
            <a:r>
              <a:rPr lang="es-ES" dirty="0"/>
              <a:t>: (x - 2000) / 2000 (antara 2000 dan 3000)</a:t>
            </a:r>
          </a:p>
          <a:p>
            <a:r>
              <a:rPr lang="es-ES" dirty="0"/>
              <a:t>Pada 2500: (2500 - 2000) / 2000 = 0,25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: </a:t>
            </a:r>
          </a:p>
          <a:p>
            <a:r>
              <a:rPr lang="it-IT" dirty="0" smtClean="0"/>
              <a:t>Pada </a:t>
            </a:r>
            <a:r>
              <a:rPr lang="it-IT" dirty="0"/>
              <a:t>2500: 0 (di bawah 3000)</a:t>
            </a:r>
            <a:endParaRPr lang="en-US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7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Persediaan Sedikit:</a:t>
            </a:r>
          </a:p>
          <a:p>
            <a:r>
              <a:rPr lang="fi-FI" dirty="0" smtClean="0"/>
              <a:t>Rumus</a:t>
            </a:r>
            <a:r>
              <a:rPr lang="fi-FI" dirty="0"/>
              <a:t>: (600 - x) / 400 (antara 200 dan 600)</a:t>
            </a:r>
          </a:p>
          <a:p>
            <a:r>
              <a:rPr lang="fi-FI" dirty="0"/>
              <a:t>Pada 500: (600 - 500) / 400 = </a:t>
            </a:r>
            <a:r>
              <a:rPr lang="fi-FI" dirty="0" smtClean="0"/>
              <a:t>0,25</a:t>
            </a:r>
            <a:endParaRPr lang="en-US" dirty="0" smtClean="0"/>
          </a:p>
          <a:p>
            <a:pPr marL="0" indent="0">
              <a:buNone/>
            </a:pPr>
            <a:r>
              <a:rPr lang="es-ES" dirty="0" err="1"/>
              <a:t>Persediaan</a:t>
            </a:r>
            <a:r>
              <a:rPr lang="es-ES" dirty="0"/>
              <a:t> </a:t>
            </a:r>
            <a:r>
              <a:rPr lang="es-ES" dirty="0" err="1"/>
              <a:t>Sedang</a:t>
            </a:r>
            <a:r>
              <a:rPr lang="es-ES" dirty="0"/>
              <a:t>:</a:t>
            </a:r>
          </a:p>
          <a:p>
            <a:r>
              <a:rPr lang="es-ES" dirty="0" err="1" smtClean="0"/>
              <a:t>Rumus</a:t>
            </a:r>
            <a:r>
              <a:rPr lang="es-ES" dirty="0"/>
              <a:t>: (x - 400) / 400 (antara 400 dan 600)</a:t>
            </a:r>
          </a:p>
          <a:p>
            <a:r>
              <a:rPr lang="es-ES" dirty="0"/>
              <a:t>Pada 500: (500 - 400) / 400 = </a:t>
            </a:r>
            <a:r>
              <a:rPr lang="es-ES" dirty="0" smtClean="0"/>
              <a:t>0,25</a:t>
            </a:r>
          </a:p>
          <a:p>
            <a:pPr marL="0" indent="0">
              <a:buNone/>
            </a:pPr>
            <a:r>
              <a:rPr lang="it-IT" dirty="0"/>
              <a:t>Persediaan Banyak:</a:t>
            </a:r>
          </a:p>
          <a:p>
            <a:r>
              <a:rPr lang="it-IT" dirty="0" smtClean="0"/>
              <a:t>Pada </a:t>
            </a:r>
            <a:r>
              <a:rPr lang="it-IT" dirty="0"/>
              <a:t>500: 0 (di bawah 600)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96832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2576"/>
            <a:ext cx="8596668" cy="5115424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Aturan 1: Permintaan Turun &amp; Persediaan Sedikit</a:t>
            </a:r>
          </a:p>
          <a:p>
            <a:r>
              <a:rPr lang="fi-FI" dirty="0" smtClean="0"/>
              <a:t>α1 </a:t>
            </a:r>
            <a:r>
              <a:rPr lang="fi-FI" dirty="0"/>
              <a:t>= min(0,25, 0,25) = 0,25</a:t>
            </a:r>
          </a:p>
          <a:p>
            <a:r>
              <a:rPr lang="fi-FI" dirty="0"/>
              <a:t>z1 = 4000 + (8000 - 4000) * 0,25 = </a:t>
            </a:r>
            <a:r>
              <a:rPr lang="fi-FI" dirty="0" smtClean="0"/>
              <a:t>5000</a:t>
            </a:r>
          </a:p>
          <a:p>
            <a:pPr marL="0" indent="0">
              <a:buNone/>
            </a:pPr>
            <a:r>
              <a:rPr lang="fi-FI" dirty="0"/>
              <a:t>Aturan 2: Permintaan Turun &amp; Persediaan Sedang</a:t>
            </a:r>
          </a:p>
          <a:p>
            <a:r>
              <a:rPr lang="fi-FI" dirty="0" smtClean="0"/>
              <a:t>α2 </a:t>
            </a:r>
            <a:r>
              <a:rPr lang="fi-FI" dirty="0"/>
              <a:t>= min(0,25, 0,25) = 0,25</a:t>
            </a:r>
          </a:p>
          <a:p>
            <a:r>
              <a:rPr lang="fi-FI" dirty="0"/>
              <a:t>z2 = 2000 + (4000 - 2000) * 0,25 = </a:t>
            </a:r>
            <a:r>
              <a:rPr lang="fi-FI" dirty="0" smtClean="0"/>
              <a:t>2500</a:t>
            </a:r>
          </a:p>
          <a:p>
            <a:pPr marL="0" indent="0">
              <a:buNone/>
            </a:pPr>
            <a:r>
              <a:rPr lang="fi-FI" dirty="0" smtClean="0"/>
              <a:t>Aturan 3: Permintaan Turun &amp; Persediaan Banyak</a:t>
            </a:r>
            <a:endParaRPr lang="fi-FI" dirty="0"/>
          </a:p>
          <a:p>
            <a:r>
              <a:rPr lang="fi-FI" dirty="0" smtClean="0"/>
              <a:t>α3 </a:t>
            </a:r>
            <a:r>
              <a:rPr lang="fi-FI" dirty="0"/>
              <a:t>= min(0,25, 0,25) = </a:t>
            </a:r>
            <a:r>
              <a:rPr lang="fi-FI" dirty="0" smtClean="0"/>
              <a:t>0</a:t>
            </a:r>
            <a:endParaRPr lang="fi-FI" dirty="0"/>
          </a:p>
          <a:p>
            <a:r>
              <a:rPr lang="fi-FI" dirty="0"/>
              <a:t>z2 = 2000 + (4000 - 2000) * </a:t>
            </a:r>
            <a:r>
              <a:rPr lang="fi-FI" dirty="0" smtClean="0"/>
              <a:t>0 </a:t>
            </a:r>
            <a:r>
              <a:rPr lang="fi-FI" dirty="0"/>
              <a:t>= </a:t>
            </a:r>
            <a:r>
              <a:rPr lang="fi-FI" dirty="0" smtClean="0"/>
              <a:t>2000</a:t>
            </a:r>
          </a:p>
          <a:p>
            <a:pPr marL="0" indent="0">
              <a:buNone/>
            </a:pPr>
            <a:r>
              <a:rPr lang="fi-FI" dirty="0"/>
              <a:t>Aturan 4: Permintaan Tetap &amp; Persediaan </a:t>
            </a:r>
            <a:r>
              <a:rPr lang="fi-FI" dirty="0" smtClean="0"/>
              <a:t>Sedikit</a:t>
            </a:r>
          </a:p>
          <a:p>
            <a:r>
              <a:rPr lang="el-GR" dirty="0"/>
              <a:t>α4 = </a:t>
            </a:r>
            <a:r>
              <a:rPr lang="en-US" dirty="0"/>
              <a:t>min(0,25, 0,25) = </a:t>
            </a:r>
            <a:r>
              <a:rPr lang="en-US" dirty="0" smtClean="0"/>
              <a:t>0,25</a:t>
            </a:r>
          </a:p>
          <a:p>
            <a:r>
              <a:rPr lang="pl-PL" dirty="0"/>
              <a:t>z4 = 4000 + (8000 - 4000) * 0,25 = 5000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517" y="344850"/>
            <a:ext cx="8596668" cy="6264956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Aturan </a:t>
            </a:r>
            <a:r>
              <a:rPr lang="fi-FI" dirty="0" smtClean="0"/>
              <a:t>5: </a:t>
            </a:r>
            <a:r>
              <a:rPr lang="fi-FI" dirty="0"/>
              <a:t>Permintaan </a:t>
            </a:r>
            <a:r>
              <a:rPr lang="fi-FI" dirty="0" smtClean="0"/>
              <a:t>Tetap </a:t>
            </a:r>
            <a:r>
              <a:rPr lang="fi-FI" dirty="0"/>
              <a:t>&amp; Persediaan </a:t>
            </a:r>
            <a:r>
              <a:rPr lang="fi-FI" dirty="0" smtClean="0"/>
              <a:t>Sedang</a:t>
            </a:r>
            <a:endParaRPr lang="fi-FI" dirty="0"/>
          </a:p>
          <a:p>
            <a:r>
              <a:rPr lang="fi-FI" dirty="0" smtClean="0"/>
              <a:t>α5 </a:t>
            </a:r>
            <a:r>
              <a:rPr lang="fi-FI" dirty="0"/>
              <a:t>= min(0,25, </a:t>
            </a:r>
            <a:r>
              <a:rPr lang="fi-FI" dirty="0" smtClean="0"/>
              <a:t>0,25) </a:t>
            </a:r>
            <a:r>
              <a:rPr lang="fi-FI" dirty="0"/>
              <a:t>= </a:t>
            </a:r>
            <a:r>
              <a:rPr lang="fi-FI" dirty="0" smtClean="0"/>
              <a:t>0,25</a:t>
            </a:r>
            <a:endParaRPr lang="fi-FI" dirty="0"/>
          </a:p>
          <a:p>
            <a:r>
              <a:rPr lang="fi-FI" dirty="0" smtClean="0"/>
              <a:t>z5 </a:t>
            </a:r>
            <a:r>
              <a:rPr lang="fi-FI" dirty="0"/>
              <a:t>= </a:t>
            </a:r>
            <a:r>
              <a:rPr lang="fi-FI" dirty="0" smtClean="0"/>
              <a:t>2000 </a:t>
            </a:r>
            <a:r>
              <a:rPr lang="fi-FI" dirty="0"/>
              <a:t>+ </a:t>
            </a:r>
            <a:r>
              <a:rPr lang="fi-FI" dirty="0" smtClean="0"/>
              <a:t>(4000 </a:t>
            </a:r>
            <a:r>
              <a:rPr lang="fi-FI" dirty="0"/>
              <a:t>- </a:t>
            </a:r>
            <a:r>
              <a:rPr lang="fi-FI" dirty="0" smtClean="0"/>
              <a:t>2000</a:t>
            </a:r>
            <a:r>
              <a:rPr lang="fi-FI" dirty="0"/>
              <a:t>) * 0,25 = </a:t>
            </a:r>
            <a:r>
              <a:rPr lang="fi-FI" dirty="0" smtClean="0"/>
              <a:t>2500</a:t>
            </a:r>
          </a:p>
          <a:p>
            <a:pPr marL="0" indent="0">
              <a:buNone/>
            </a:pPr>
            <a:r>
              <a:rPr lang="fi-FI" dirty="0"/>
              <a:t>Aturan </a:t>
            </a:r>
            <a:r>
              <a:rPr lang="fi-FI" dirty="0" smtClean="0"/>
              <a:t>6: </a:t>
            </a:r>
            <a:r>
              <a:rPr lang="fi-FI" dirty="0"/>
              <a:t>Permintaan Turun &amp; Persediaan </a:t>
            </a:r>
            <a:r>
              <a:rPr lang="fi-FI" dirty="0" smtClean="0"/>
              <a:t>Banyak</a:t>
            </a:r>
            <a:endParaRPr lang="fi-FI" dirty="0"/>
          </a:p>
          <a:p>
            <a:r>
              <a:rPr lang="fi-FI" dirty="0" smtClean="0"/>
              <a:t>α6 </a:t>
            </a:r>
            <a:r>
              <a:rPr lang="fi-FI" dirty="0"/>
              <a:t>= min(0,25, </a:t>
            </a:r>
            <a:r>
              <a:rPr lang="fi-FI" dirty="0" smtClean="0"/>
              <a:t>0) </a:t>
            </a:r>
            <a:r>
              <a:rPr lang="fi-FI" dirty="0"/>
              <a:t>= </a:t>
            </a:r>
            <a:r>
              <a:rPr lang="fi-FI" dirty="0" smtClean="0"/>
              <a:t>0</a:t>
            </a:r>
            <a:endParaRPr lang="fi-FI" dirty="0"/>
          </a:p>
          <a:p>
            <a:r>
              <a:rPr lang="fi-FI" dirty="0" smtClean="0"/>
              <a:t>z6 </a:t>
            </a:r>
            <a:r>
              <a:rPr lang="fi-FI" dirty="0"/>
              <a:t>= 2000 + (4000 - 2000) * </a:t>
            </a:r>
            <a:r>
              <a:rPr lang="fi-FI" dirty="0" smtClean="0"/>
              <a:t>0 </a:t>
            </a:r>
            <a:r>
              <a:rPr lang="fi-FI" dirty="0"/>
              <a:t>= </a:t>
            </a:r>
            <a:r>
              <a:rPr lang="fi-FI" dirty="0" smtClean="0"/>
              <a:t>2000</a:t>
            </a:r>
          </a:p>
          <a:p>
            <a:pPr marL="0" indent="0">
              <a:buNone/>
            </a:pPr>
            <a:r>
              <a:rPr lang="fi-FI" dirty="0" smtClean="0"/>
              <a:t>Aturan 7: Permintaan Naik &amp; Persediaan Sedikit</a:t>
            </a:r>
            <a:endParaRPr lang="fi-FI" dirty="0"/>
          </a:p>
          <a:p>
            <a:r>
              <a:rPr lang="fi-FI" dirty="0" smtClean="0"/>
              <a:t>α7 </a:t>
            </a:r>
            <a:r>
              <a:rPr lang="fi-FI" dirty="0"/>
              <a:t>= </a:t>
            </a:r>
            <a:r>
              <a:rPr lang="fi-FI" dirty="0" smtClean="0"/>
              <a:t>min(0, 0,25) </a:t>
            </a:r>
            <a:r>
              <a:rPr lang="fi-FI" dirty="0"/>
              <a:t>= </a:t>
            </a:r>
            <a:r>
              <a:rPr lang="fi-FI" dirty="0" smtClean="0"/>
              <a:t>0</a:t>
            </a:r>
            <a:endParaRPr lang="fi-FI" dirty="0"/>
          </a:p>
          <a:p>
            <a:r>
              <a:rPr lang="fi-FI" dirty="0" smtClean="0"/>
              <a:t>z7 </a:t>
            </a:r>
            <a:r>
              <a:rPr lang="fi-FI" dirty="0"/>
              <a:t>= </a:t>
            </a:r>
            <a:r>
              <a:rPr lang="fi-FI" dirty="0" smtClean="0"/>
              <a:t>4000 </a:t>
            </a:r>
            <a:r>
              <a:rPr lang="fi-FI" dirty="0"/>
              <a:t>+ </a:t>
            </a:r>
            <a:r>
              <a:rPr lang="fi-FI" dirty="0" smtClean="0"/>
              <a:t>(8000 </a:t>
            </a:r>
            <a:r>
              <a:rPr lang="fi-FI" dirty="0"/>
              <a:t>- </a:t>
            </a:r>
            <a:r>
              <a:rPr lang="fi-FI" dirty="0" smtClean="0"/>
              <a:t>4000</a:t>
            </a:r>
            <a:r>
              <a:rPr lang="fi-FI" dirty="0"/>
              <a:t>) * </a:t>
            </a:r>
            <a:r>
              <a:rPr lang="fi-FI" dirty="0" smtClean="0"/>
              <a:t>0 </a:t>
            </a:r>
            <a:r>
              <a:rPr lang="fi-FI" dirty="0"/>
              <a:t>= 4</a:t>
            </a:r>
            <a:r>
              <a:rPr lang="fi-FI" dirty="0" smtClean="0"/>
              <a:t>000</a:t>
            </a:r>
          </a:p>
          <a:p>
            <a:pPr marL="0" indent="0">
              <a:buNone/>
            </a:pPr>
            <a:r>
              <a:rPr lang="fi-FI" dirty="0"/>
              <a:t>Aturan </a:t>
            </a:r>
            <a:r>
              <a:rPr lang="fi-FI" dirty="0" smtClean="0"/>
              <a:t>8: </a:t>
            </a:r>
            <a:r>
              <a:rPr lang="fi-FI" dirty="0"/>
              <a:t>Permintaan </a:t>
            </a:r>
            <a:r>
              <a:rPr lang="fi-FI" dirty="0" smtClean="0"/>
              <a:t>Naik </a:t>
            </a:r>
            <a:r>
              <a:rPr lang="fi-FI" dirty="0"/>
              <a:t>&amp; Persediaan </a:t>
            </a:r>
            <a:r>
              <a:rPr lang="fi-FI" dirty="0" smtClean="0"/>
              <a:t>Sedang</a:t>
            </a:r>
          </a:p>
          <a:p>
            <a:r>
              <a:rPr lang="el-GR" dirty="0" smtClean="0"/>
              <a:t>α</a:t>
            </a:r>
            <a:r>
              <a:rPr lang="en-US" dirty="0" smtClean="0"/>
              <a:t>9</a:t>
            </a:r>
            <a:r>
              <a:rPr lang="el-GR" dirty="0" smtClean="0"/>
              <a:t> </a:t>
            </a:r>
            <a:r>
              <a:rPr lang="el-GR" dirty="0"/>
              <a:t>= </a:t>
            </a:r>
            <a:r>
              <a:rPr lang="en-US" dirty="0" smtClean="0"/>
              <a:t>min(0, 0)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pl-PL" dirty="0" smtClean="0"/>
              <a:t>z</a:t>
            </a:r>
            <a:r>
              <a:rPr lang="en-US" dirty="0" smtClean="0"/>
              <a:t>9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en-US" dirty="0" smtClean="0"/>
              <a:t>2</a:t>
            </a:r>
            <a:r>
              <a:rPr lang="pl-PL" dirty="0" smtClean="0"/>
              <a:t>000 </a:t>
            </a:r>
            <a:r>
              <a:rPr lang="pl-PL" dirty="0"/>
              <a:t>+ </a:t>
            </a:r>
            <a:r>
              <a:rPr lang="pl-PL" dirty="0" smtClean="0"/>
              <a:t>(</a:t>
            </a:r>
            <a:r>
              <a:rPr lang="en-US" dirty="0"/>
              <a:t>4</a:t>
            </a:r>
            <a:r>
              <a:rPr lang="pl-PL" dirty="0" smtClean="0"/>
              <a:t>000 </a:t>
            </a:r>
            <a:r>
              <a:rPr lang="pl-PL" dirty="0"/>
              <a:t>- </a:t>
            </a:r>
            <a:r>
              <a:rPr lang="en-US" dirty="0" smtClean="0"/>
              <a:t>2</a:t>
            </a:r>
            <a:r>
              <a:rPr lang="pl-PL" dirty="0" smtClean="0"/>
              <a:t>000</a:t>
            </a:r>
            <a:r>
              <a:rPr lang="pl-PL" dirty="0"/>
              <a:t>) * </a:t>
            </a:r>
            <a:r>
              <a:rPr lang="pl-PL" dirty="0" smtClean="0"/>
              <a:t>0 </a:t>
            </a:r>
            <a:r>
              <a:rPr lang="pl-PL" dirty="0"/>
              <a:t>= </a:t>
            </a:r>
            <a:r>
              <a:rPr lang="en-US" dirty="0" smtClean="0"/>
              <a:t>2</a:t>
            </a:r>
            <a:r>
              <a:rPr lang="pl-PL" dirty="0" smtClean="0"/>
              <a:t>000</a:t>
            </a:r>
            <a:endParaRPr lang="en-US" dirty="0" smtClean="0"/>
          </a:p>
          <a:p>
            <a:pPr marL="0" indent="0">
              <a:buNone/>
            </a:pPr>
            <a:r>
              <a:rPr lang="fi-FI" dirty="0"/>
              <a:t>Aturan 9: Permintaan Naik &amp; Persediaan </a:t>
            </a:r>
            <a:r>
              <a:rPr lang="fi-FI" dirty="0" smtClean="0"/>
              <a:t>Banyak</a:t>
            </a:r>
          </a:p>
          <a:p>
            <a:r>
              <a:rPr lang="el-GR" dirty="0"/>
              <a:t>α9 = </a:t>
            </a:r>
            <a:r>
              <a:rPr lang="en-US" dirty="0"/>
              <a:t>min(0, 0) = </a:t>
            </a:r>
            <a:r>
              <a:rPr lang="en-US" dirty="0" smtClean="0"/>
              <a:t>0</a:t>
            </a:r>
          </a:p>
          <a:p>
            <a:r>
              <a:rPr lang="pl-PL" dirty="0"/>
              <a:t>z9 = 2000 + (4000 - 2000) * 0 = 2000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22409" y="139337"/>
            <a:ext cx="3369591" cy="1320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9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Defuzzifikasi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Rata-Rata </a:t>
            </a:r>
            <a:r>
              <a:rPr lang="en-US" dirty="0" err="1" smtClean="0"/>
              <a:t>Berbobot</a:t>
            </a:r>
            <a:endParaRPr lang="en-US" dirty="0" smtClean="0"/>
          </a:p>
          <a:p>
            <a:r>
              <a:rPr lang="en-US" dirty="0" err="1"/>
              <a:t>Pembilang</a:t>
            </a:r>
            <a:r>
              <a:rPr lang="en-US" dirty="0"/>
              <a:t> = </a:t>
            </a:r>
            <a:r>
              <a:rPr lang="el-GR" dirty="0"/>
              <a:t>Σ(α * </a:t>
            </a:r>
            <a:r>
              <a:rPr lang="en-US" dirty="0"/>
              <a:t>z)</a:t>
            </a:r>
          </a:p>
          <a:p>
            <a:r>
              <a:rPr lang="en-US" dirty="0" err="1"/>
              <a:t>Penyebut</a:t>
            </a:r>
            <a:r>
              <a:rPr lang="en-US" dirty="0"/>
              <a:t> = </a:t>
            </a:r>
            <a:r>
              <a:rPr lang="el-GR" dirty="0"/>
              <a:t>Σ(α</a:t>
            </a:r>
            <a:r>
              <a:rPr lang="el-GR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Perhitungan</a:t>
            </a:r>
            <a:r>
              <a:rPr lang="en-US" dirty="0" smtClean="0"/>
              <a:t>:</a:t>
            </a:r>
          </a:p>
          <a:p>
            <a:r>
              <a:rPr lang="en-US" dirty="0" err="1"/>
              <a:t>Pembilang</a:t>
            </a:r>
            <a:r>
              <a:rPr lang="en-US" dirty="0"/>
              <a:t> = (0,25 * 5000) + (0,25 * 2500) + (0 * 2000) + (0,25 * 5000) + (0,25 * 2500) + (0 * 2000) + (0 * 4000) + (0 * 4000) + (0 * 2000)</a:t>
            </a:r>
          </a:p>
          <a:p>
            <a:r>
              <a:rPr lang="en-US" dirty="0" err="1"/>
              <a:t>Penyebut</a:t>
            </a:r>
            <a:r>
              <a:rPr lang="en-US" dirty="0"/>
              <a:t> = 0,25 + 0,25 + 0 + 0,25 + 0,25 + 0 + 0 + 0 + </a:t>
            </a:r>
            <a:r>
              <a:rPr lang="en-US" dirty="0" smtClean="0"/>
              <a:t>0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Pembilang</a:t>
            </a:r>
            <a:r>
              <a:rPr lang="en-US" dirty="0"/>
              <a:t> / </a:t>
            </a:r>
            <a:r>
              <a:rPr lang="en-US" dirty="0" err="1" smtClean="0"/>
              <a:t>Penyebut</a:t>
            </a:r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3750 unit</a:t>
            </a:r>
          </a:p>
        </p:txBody>
      </p:sp>
    </p:spTree>
    <p:extLst>
      <p:ext uri="{BB962C8B-B14F-4D97-AF65-F5344CB8AC3E}">
        <p14:creationId xmlns:p14="http://schemas.microsoft.com/office/powerpoint/2010/main" val="332652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2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7345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3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2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810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2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56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569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Metode Tsukamoto Fuzzy: Perhitungan Manual</vt:lpstr>
      <vt:lpstr>Pengaturan Masalah &amp; Perhitungan Fungsi Keanggotaan </vt:lpstr>
      <vt:lpstr>Fungsi Keanggotaan Persediaan</vt:lpstr>
      <vt:lpstr>Penerapan Aturan Fuzzy</vt:lpstr>
      <vt:lpstr>PowerPoint Presentation</vt:lpstr>
      <vt:lpstr>Perhitungan Defuzzifikasi</vt:lpstr>
      <vt:lpstr>Visualisasi</vt:lpstr>
      <vt:lpstr>Visualisasi</vt:lpstr>
      <vt:lpstr>Visualisasi</vt:lpstr>
      <vt:lpstr>Visualisasi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Tsukamoto Fuzzy: Perhitungan Manual</dc:title>
  <dc:creator>Ratna Tiarani</dc:creator>
  <cp:lastModifiedBy>Ratna Tiarani</cp:lastModifiedBy>
  <cp:revision>5</cp:revision>
  <dcterms:created xsi:type="dcterms:W3CDTF">2024-12-16T09:18:41Z</dcterms:created>
  <dcterms:modified xsi:type="dcterms:W3CDTF">2024-12-16T10:03:28Z</dcterms:modified>
</cp:coreProperties>
</file>