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15" r:id="rId2"/>
    <p:sldId id="317" r:id="rId3"/>
    <p:sldId id="324" r:id="rId4"/>
    <p:sldId id="325" r:id="rId5"/>
    <p:sldId id="326" r:id="rId6"/>
    <p:sldId id="327" r:id="rId7"/>
    <p:sldId id="328" r:id="rId8"/>
    <p:sldId id="32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7" d="100"/>
          <a:sy n="87" d="100"/>
        </p:scale>
        <p:origin x="3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C2C0066-F3A2-428A-B2C3-05C0C4B153BA}" type="datetimeFigureOut">
              <a:rPr lang="en-US" smtClean="0"/>
              <a:pPr/>
              <a:t>10/27/2021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42AB1FA-318D-4080-AF11-4BD983FFF574}" type="slidenum">
              <a:rPr lang="en-US" smtClean="0"/>
              <a:pPr/>
              <a:t>‹#›</a:t>
            </a:fld>
            <a:endParaRPr lang="en-US"/>
          </a:p>
        </p:txBody>
      </p:sp>
    </p:spTree>
    <p:extLst>
      <p:ext uri="{BB962C8B-B14F-4D97-AF65-F5344CB8AC3E}">
        <p14:creationId xmlns:p14="http://schemas.microsoft.com/office/powerpoint/2010/main" val="376348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56339" y="120853"/>
            <a:ext cx="10879326" cy="677108"/>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38202" y="1804416"/>
            <a:ext cx="105156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11074654" y="6466738"/>
            <a:ext cx="229870" cy="15388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2" y="5427342"/>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8" y="5901986"/>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1" y="65087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1"/>
          <a:ext cx="3303056" cy="3148059"/>
        </p:xfrm>
        <a:graphic>
          <a:graphicData uri="http://schemas.openxmlformats.org/presentationml/2006/ole">
            <mc:AlternateContent xmlns:mc="http://schemas.openxmlformats.org/markup-compatibility/2006">
              <mc:Choice xmlns:v="urn:schemas-microsoft-com:vml" Requires="v">
                <p:oleObj spid="_x0000_s1044" name="CorelDRAW" r:id="rId3" imgW="2169000" imgH="2169360" progId="">
                  <p:embed/>
                </p:oleObj>
              </mc:Choice>
              <mc:Fallback>
                <p:oleObj name="CorelDRAW" r:id="rId3" imgW="2169000" imgH="2169360" progId="">
                  <p:embed/>
                  <p:pic>
                    <p:nvPicPr>
                      <p:cNvPr id="0" name="Picture 15"/>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1"/>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5" y="2025525"/>
            <a:ext cx="6829426"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3859753" cy="1538254"/>
          </a:xfrm>
          <a:prstGeom prst="rect">
            <a:avLst/>
          </a:prstGeom>
        </p:spPr>
      </p:pic>
      <p:sp>
        <p:nvSpPr>
          <p:cNvPr id="43" name="Right Triangle 42"/>
          <p:cNvSpPr/>
          <p:nvPr/>
        </p:nvSpPr>
        <p:spPr>
          <a:xfrm rot="10800000" flipV="1">
            <a:off x="9829798" y="5334000"/>
            <a:ext cx="2366622"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7254442" y="600941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7193281"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44567" y="6412210"/>
            <a:ext cx="3654798"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011337" y="1219200"/>
            <a:ext cx="9063317" cy="248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DEPARTMENT : APEX INSTITUTE OF TECHNOLOGY(CSE)</a:t>
            </a:r>
          </a:p>
          <a:p>
            <a:pPr lvl="0" algn="ctr" defTabSz="622300">
              <a:lnSpc>
                <a:spcPct val="90000"/>
              </a:lnSpc>
              <a:spcBef>
                <a:spcPct val="0"/>
              </a:spcBef>
              <a:spcAft>
                <a:spcPct val="35000"/>
              </a:spcAft>
            </a:pPr>
            <a:endParaRPr lang="en-US" sz="28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INDUSTRIAL SUMMER TRAINING</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8" name="Slide Number Placeholder 17"/>
          <p:cNvSpPr>
            <a:spLocks noGrp="1"/>
          </p:cNvSpPr>
          <p:nvPr>
            <p:ph type="sldNum" sz="quarter" idx="7"/>
          </p:nvPr>
        </p:nvSpPr>
        <p:spPr/>
        <p:txBody>
          <a:bodyPr/>
          <a:lstStyle/>
          <a:p>
            <a:pPr marL="38100">
              <a:lnSpc>
                <a:spcPts val="1240"/>
              </a:lnSpc>
            </a:pPr>
            <a:fld id="{81D60167-4931-47E6-BA6A-407CBD079E47}" type="slidenum">
              <a:rPr lang="en-US" smtClean="0"/>
              <a:pPr marL="38100">
                <a:lnSpc>
                  <a:spcPts val="1240"/>
                </a:lnSpc>
              </a:pPr>
              <a:t>1</a:t>
            </a:fld>
            <a:endParaRPr lang="en-US" dirty="0"/>
          </a:p>
        </p:txBody>
      </p:sp>
      <p:sp>
        <p:nvSpPr>
          <p:cNvPr id="16" name="Content Placeholder 5"/>
          <p:cNvSpPr txBox="1">
            <a:spLocks/>
          </p:cNvSpPr>
          <p:nvPr/>
        </p:nvSpPr>
        <p:spPr>
          <a:xfrm>
            <a:off x="3667429" y="3868376"/>
            <a:ext cx="5286072" cy="2233074"/>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IN" sz="2800" kern="0" dirty="0">
                <a:latin typeface="Times New Roman" pitchFamily="18" charset="0"/>
                <a:cs typeface="Times New Roman" pitchFamily="18" charset="0"/>
              </a:rPr>
              <a:t>Student Name: Rajeswar Sharma</a:t>
            </a:r>
          </a:p>
          <a:p>
            <a:pPr algn="just"/>
            <a:r>
              <a:rPr lang="en-IN" sz="2800" kern="0" dirty="0">
                <a:latin typeface="Times New Roman" pitchFamily="18" charset="0"/>
                <a:cs typeface="Times New Roman" pitchFamily="18" charset="0"/>
              </a:rPr>
              <a:t>Student UID: 19BSC6051</a:t>
            </a:r>
          </a:p>
          <a:p>
            <a:pPr algn="just"/>
            <a:r>
              <a:rPr lang="en-IN" sz="2800" kern="0" dirty="0">
                <a:latin typeface="Times New Roman" pitchFamily="18" charset="0"/>
                <a:cs typeface="Times New Roman" pitchFamily="18" charset="0"/>
              </a:rPr>
              <a:t>Section: 1</a:t>
            </a:r>
          </a:p>
          <a:p>
            <a:pPr algn="just"/>
            <a:r>
              <a:rPr lang="en-IN" sz="2800" kern="0" dirty="0">
                <a:latin typeface="Times New Roman" pitchFamily="18" charset="0"/>
                <a:cs typeface="Times New Roman" pitchFamily="18" charset="0"/>
              </a:rPr>
              <a:t>Group: B</a:t>
            </a:r>
          </a:p>
          <a:p>
            <a:pPr algn="just"/>
            <a:endParaRPr lang="en-IN" sz="2800" kern="0" dirty="0">
              <a:latin typeface="Times New Roman" pitchFamily="18" charset="0"/>
              <a:cs typeface="Times New Roman" pitchFamily="18" charset="0"/>
            </a:endParaRPr>
          </a:p>
          <a:p>
            <a:pPr algn="just"/>
            <a:endParaRPr lang="en-IN" sz="2800" kern="0" dirty="0">
              <a:latin typeface="Times New Roman" pitchFamily="18" charset="0"/>
              <a:cs typeface="Times New Roman" pitchFamily="18" charset="0"/>
            </a:endParaRPr>
          </a:p>
          <a:p>
            <a:pPr algn="just"/>
            <a:endParaRPr lang="en-IN" sz="2800" kern="0" dirty="0">
              <a:latin typeface="Times New Roman" pitchFamily="18" charset="0"/>
              <a:cs typeface="Times New Roman" pitchFamily="18" charset="0"/>
            </a:endParaRPr>
          </a:p>
        </p:txBody>
      </p:sp>
    </p:spTree>
    <p:extLst>
      <p:ext uri="{BB962C8B-B14F-4D97-AF65-F5344CB8AC3E}">
        <p14:creationId xmlns:p14="http://schemas.microsoft.com/office/powerpoint/2010/main" val="291412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2" y="545808"/>
            <a:ext cx="9677401" cy="677108"/>
          </a:xfrm>
        </p:spPr>
        <p:txBody>
          <a:bodyPr/>
          <a:lstStyle/>
          <a:p>
            <a:r>
              <a:rPr lang="en-IN" dirty="0"/>
              <a:t>Overview </a:t>
            </a:r>
          </a:p>
        </p:txBody>
      </p:sp>
      <p:sp>
        <p:nvSpPr>
          <p:cNvPr id="6" name="Content Placeholder 5"/>
          <p:cNvSpPr>
            <a:spLocks noGrp="1"/>
          </p:cNvSpPr>
          <p:nvPr>
            <p:ph idx="1"/>
          </p:nvPr>
        </p:nvSpPr>
        <p:spPr>
          <a:xfrm>
            <a:off x="838202" y="1524000"/>
            <a:ext cx="10515600" cy="4648581"/>
          </a:xfrm>
        </p:spPr>
        <p:txBody>
          <a:bodyPr>
            <a:normAutofit/>
          </a:bodyPr>
          <a:lstStyle/>
          <a:p>
            <a:pPr lvl="0" algn="just">
              <a:lnSpc>
                <a:spcPct val="100000"/>
              </a:lnSpc>
            </a:pPr>
            <a:endParaRPr lang="en-IN" sz="2800" dirty="0">
              <a:latin typeface="Times New Roman" pitchFamily="18" charset="0"/>
              <a:cs typeface="Times New Roman" pitchFamily="18" charset="0"/>
            </a:endParaRPr>
          </a:p>
          <a:p>
            <a:pPr marL="514350" lvl="0" indent="-514350" algn="just">
              <a:lnSpc>
                <a:spcPct val="100000"/>
              </a:lnSpc>
              <a:buAutoNum type="arabicPeriod"/>
            </a:pPr>
            <a:r>
              <a:rPr lang="en-IN" sz="2800" dirty="0">
                <a:latin typeface="Times New Roman" pitchFamily="18" charset="0"/>
                <a:cs typeface="Times New Roman" pitchFamily="18" charset="0"/>
              </a:rPr>
              <a:t>About the company </a:t>
            </a:r>
          </a:p>
          <a:p>
            <a:pPr marL="514350" lvl="0" indent="-514350" algn="just">
              <a:lnSpc>
                <a:spcPct val="100000"/>
              </a:lnSpc>
              <a:buAutoNum type="arabicPeriod"/>
            </a:pPr>
            <a:r>
              <a:rPr lang="en-IN" sz="2800" dirty="0">
                <a:latin typeface="Times New Roman" pitchFamily="18" charset="0"/>
                <a:cs typeface="Times New Roman" pitchFamily="18" charset="0"/>
              </a:rPr>
              <a:t>Why to choose  this company </a:t>
            </a:r>
          </a:p>
          <a:p>
            <a:pPr marL="514350" lvl="0" indent="-514350" algn="just">
              <a:lnSpc>
                <a:spcPct val="100000"/>
              </a:lnSpc>
              <a:buAutoNum type="arabicPeriod"/>
            </a:pPr>
            <a:r>
              <a:rPr lang="en-IN" sz="2800" dirty="0">
                <a:latin typeface="Times New Roman" pitchFamily="18" charset="0"/>
                <a:cs typeface="Times New Roman" pitchFamily="18" charset="0"/>
              </a:rPr>
              <a:t>About the training</a:t>
            </a:r>
          </a:p>
          <a:p>
            <a:pPr marL="514350" lvl="0" indent="-514350" algn="just">
              <a:lnSpc>
                <a:spcPct val="100000"/>
              </a:lnSpc>
              <a:buAutoNum type="arabicPeriod"/>
            </a:pPr>
            <a:r>
              <a:rPr lang="en-IN" sz="2800" dirty="0">
                <a:latin typeface="Times New Roman" pitchFamily="18" charset="0"/>
                <a:cs typeface="Times New Roman" pitchFamily="18" charset="0"/>
              </a:rPr>
              <a:t>Learning Outcome</a:t>
            </a:r>
          </a:p>
          <a:p>
            <a:pPr marL="514350" lvl="0" indent="-514350" algn="just">
              <a:lnSpc>
                <a:spcPct val="100000"/>
              </a:lnSpc>
              <a:buAutoNum type="arabicPeriod"/>
            </a:pPr>
            <a:r>
              <a:rPr lang="en-IN" sz="2800" dirty="0">
                <a:latin typeface="Times New Roman" pitchFamily="18" charset="0"/>
                <a:cs typeface="Times New Roman" pitchFamily="18" charset="0"/>
              </a:rPr>
              <a:t>Conclusion </a:t>
            </a:r>
          </a:p>
          <a:p>
            <a:pPr marL="514350" lvl="0" indent="-514350" algn="just">
              <a:lnSpc>
                <a:spcPct val="100000"/>
              </a:lnSpc>
            </a:pPr>
            <a:endParaRPr lang="en-IN" sz="2800" dirty="0">
              <a:latin typeface="Times New Roman" pitchFamily="18" charset="0"/>
              <a:cs typeface="Times New Roman" pitchFamily="18" charset="0"/>
            </a:endParaRPr>
          </a:p>
          <a:p>
            <a:pPr marL="514350" lvl="0" indent="-514350" algn="just">
              <a:lnSpc>
                <a:spcPct val="100000"/>
              </a:lnSpc>
              <a:buAutoNum type="arabicPeriod"/>
            </a:pPr>
            <a:endParaRPr lang="en-IN" sz="2800" dirty="0">
              <a:latin typeface="Times New Roman" pitchFamily="18" charset="0"/>
              <a:cs typeface="Times New Roman" pitchFamily="18" charset="0"/>
            </a:endParaRPr>
          </a:p>
          <a:p>
            <a:pPr marL="514350" lvl="0" indent="-514350" algn="just">
              <a:lnSpc>
                <a:spcPct val="100000"/>
              </a:lnSpc>
              <a:buAutoNum type="arabicPeriod"/>
            </a:pPr>
            <a:endParaRPr lang="en-IN" sz="2800" dirty="0">
              <a:latin typeface="Times New Roman" pitchFamily="18" charset="0"/>
              <a:cs typeface="Times New Roman" pitchFamily="18" charset="0"/>
            </a:endParaRPr>
          </a:p>
        </p:txBody>
      </p:sp>
      <p:sp>
        <p:nvSpPr>
          <p:cNvPr id="8" name="Slide Number Placeholder 7"/>
          <p:cNvSpPr>
            <a:spLocks noGrp="1"/>
          </p:cNvSpPr>
          <p:nvPr>
            <p:ph type="sldNum" sz="quarter" idx="7"/>
          </p:nvPr>
        </p:nvSpPr>
        <p:spPr/>
        <p:txBody>
          <a:bodyPr/>
          <a:lstStyle/>
          <a:p>
            <a:pPr marL="38100">
              <a:lnSpc>
                <a:spcPts val="1240"/>
              </a:lnSpc>
            </a:pPr>
            <a:fld id="{81D60167-4931-47E6-BA6A-407CBD079E47}" type="slidenum">
              <a:rPr lang="en-US" smtClean="0"/>
              <a:pPr marL="38100">
                <a:lnSpc>
                  <a:spcPts val="1240"/>
                </a:lnSpc>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210-2B36-4A2C-8610-085D8532AF8C}"/>
              </a:ext>
            </a:extLst>
          </p:cNvPr>
          <p:cNvSpPr>
            <a:spLocks noGrp="1"/>
          </p:cNvSpPr>
          <p:nvPr>
            <p:ph type="title"/>
          </p:nvPr>
        </p:nvSpPr>
        <p:spPr>
          <a:xfrm>
            <a:off x="858717" y="275474"/>
            <a:ext cx="10879326" cy="1354217"/>
          </a:xfrm>
        </p:spPr>
        <p:txBody>
          <a:bodyPr/>
          <a:lstStyle/>
          <a:p>
            <a:pPr algn="ctr"/>
            <a:r>
              <a:rPr lang="en-IN" dirty="0">
                <a:latin typeface="Times New Roman" pitchFamily="18" charset="0"/>
                <a:cs typeface="Times New Roman" pitchFamily="18" charset="0"/>
              </a:rPr>
              <a:t>About the company </a:t>
            </a:r>
            <a:br>
              <a:rPr lang="en-IN"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47FB7EEE-0394-4EF9-BCFD-ED9239ACC474}"/>
              </a:ext>
            </a:extLst>
          </p:cNvPr>
          <p:cNvSpPr>
            <a:spLocks noGrp="1"/>
          </p:cNvSpPr>
          <p:nvPr>
            <p:ph type="body" idx="1"/>
          </p:nvPr>
        </p:nvSpPr>
        <p:spPr>
          <a:xfrm>
            <a:off x="1815690" y="1752600"/>
            <a:ext cx="8560620" cy="3046988"/>
          </a:xfrm>
        </p:spPr>
        <p:txBody>
          <a:bodyPr/>
          <a:lstStyle/>
          <a:p>
            <a:pPr algn="just"/>
            <a:r>
              <a:rPr lang="en-IN" dirty="0" err="1"/>
              <a:t>Internshala</a:t>
            </a:r>
            <a:r>
              <a:rPr lang="en-IN" dirty="0"/>
              <a:t> is an internship and online training platform, based in Gurgaon, India. Founded by Serves Agrawal, an IIT Madras alumnus, in 2011, the website helps students find internships with organisations in India. It is a dot com business with the heart of dot org. They are a technology company on a mission to equip students with relevant skills &amp; practical exposure through internships and online trainings. Imagine a world full of freedom and possibilities. A world where students can discover their passion and turn it into a career. A world where practical skills matter more than theory. A world where you do not have to wait till 21 to taste your first work experience (and get a rude shock that it is nothing like you had imagined it to be). A world where you graduate fully assured, fully confident, and fully prepared to stake a claim on your place in the world.</a:t>
            </a:r>
          </a:p>
          <a:p>
            <a:pPr algn="just"/>
            <a:endParaRPr lang="en-IN" dirty="0"/>
          </a:p>
        </p:txBody>
      </p:sp>
      <p:sp>
        <p:nvSpPr>
          <p:cNvPr id="4" name="Slide Number Placeholder 3">
            <a:extLst>
              <a:ext uri="{FF2B5EF4-FFF2-40B4-BE49-F238E27FC236}">
                <a16:creationId xmlns:a16="http://schemas.microsoft.com/office/drawing/2014/main" id="{2EB8AE92-DE0B-4804-8A3F-118F7B39E98D}"/>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3</a:t>
            </a:fld>
            <a:endParaRPr lang="en-IN" dirty="0"/>
          </a:p>
        </p:txBody>
      </p:sp>
    </p:spTree>
    <p:extLst>
      <p:ext uri="{BB962C8B-B14F-4D97-AF65-F5344CB8AC3E}">
        <p14:creationId xmlns:p14="http://schemas.microsoft.com/office/powerpoint/2010/main" val="62745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B4C1-50E0-43B5-8A4F-8B5A08B7DF8D}"/>
              </a:ext>
            </a:extLst>
          </p:cNvPr>
          <p:cNvSpPr>
            <a:spLocks noGrp="1"/>
          </p:cNvSpPr>
          <p:nvPr>
            <p:ph type="title"/>
          </p:nvPr>
        </p:nvSpPr>
        <p:spPr>
          <a:xfrm>
            <a:off x="656339" y="120853"/>
            <a:ext cx="10879326" cy="1354217"/>
          </a:xfrm>
        </p:spPr>
        <p:txBody>
          <a:bodyPr/>
          <a:lstStyle/>
          <a:p>
            <a:pPr algn="ctr"/>
            <a:r>
              <a:rPr lang="en-IN" dirty="0">
                <a:latin typeface="Times New Roman" pitchFamily="18" charset="0"/>
                <a:cs typeface="Times New Roman" pitchFamily="18" charset="0"/>
              </a:rPr>
              <a:t>Why to choose  this company </a:t>
            </a:r>
            <a:br>
              <a:rPr lang="en-IN"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AE63A3F2-A851-4941-955D-E60DD360E72C}"/>
              </a:ext>
            </a:extLst>
          </p:cNvPr>
          <p:cNvSpPr>
            <a:spLocks noGrp="1"/>
          </p:cNvSpPr>
          <p:nvPr>
            <p:ph type="body" idx="1"/>
          </p:nvPr>
        </p:nvSpPr>
        <p:spPr>
          <a:xfrm>
            <a:off x="838202" y="1804416"/>
            <a:ext cx="10515600" cy="3600986"/>
          </a:xfrm>
        </p:spPr>
        <p:txBody>
          <a:bodyPr/>
          <a:lstStyle/>
          <a:p>
            <a:pPr algn="just" fontAlgn="base"/>
            <a:r>
              <a:rPr lang="en-US" b="1" dirty="0"/>
              <a:t>Flexibility</a:t>
            </a:r>
            <a:r>
              <a:rPr lang="en-US" dirty="0"/>
              <a:t> – With </a:t>
            </a:r>
            <a:r>
              <a:rPr lang="en-US" dirty="0" err="1"/>
              <a:t>Internshala</a:t>
            </a:r>
            <a:r>
              <a:rPr lang="en-US" dirty="0"/>
              <a:t> Trainings, you can learn anytime and from anywhere as per your comfort. You don’t have to be bound by the time-table of a classroom training. Also, you don’t have to worry about missing any classes in-between. With </a:t>
            </a:r>
            <a:r>
              <a:rPr lang="en-US" dirty="0" err="1"/>
              <a:t>Internshala</a:t>
            </a:r>
            <a:r>
              <a:rPr lang="en-US" dirty="0"/>
              <a:t> training, you can catch up from where you left and entire training is in your pocket 24*7.</a:t>
            </a:r>
          </a:p>
          <a:p>
            <a:pPr algn="just" fontAlgn="base"/>
            <a:r>
              <a:rPr lang="en-US" b="1" dirty="0"/>
              <a:t>Convenience</a:t>
            </a:r>
            <a:r>
              <a:rPr lang="en-US" dirty="0"/>
              <a:t> – Spending 2 hours in commute during hot summers or freezing winters to reach classes is no one’s idea of fun. Wouldn’t you rather save that time and use it for learning or spending on doing something that you truly enjoy? I know, I would :)</a:t>
            </a:r>
          </a:p>
          <a:p>
            <a:pPr algn="just" fontAlgn="base"/>
            <a:r>
              <a:rPr lang="en-US" b="1" dirty="0"/>
              <a:t>Affordability</a:t>
            </a:r>
            <a:r>
              <a:rPr lang="en-US" dirty="0"/>
              <a:t> – </a:t>
            </a:r>
            <a:r>
              <a:rPr lang="en-US" dirty="0" err="1"/>
              <a:t>Internshala</a:t>
            </a:r>
            <a:r>
              <a:rPr lang="en-US" dirty="0"/>
              <a:t> Trainings usually cost only 15-20% of what some of the best classroom trainings on same subjects would cost you. And we are not even adding the cost of daily travel or moving to a new city for your training (especially if you do not have good classroom training programs available in your city).</a:t>
            </a:r>
          </a:p>
          <a:p>
            <a:pPr algn="just" fontAlgn="base"/>
            <a:r>
              <a:rPr lang="en-US" b="1" dirty="0"/>
              <a:t>Finally, quality</a:t>
            </a:r>
            <a:r>
              <a:rPr lang="en-US" dirty="0"/>
              <a:t> – Classroom training centers often struggle with the lack of quality trainers or required infrastructure while </a:t>
            </a:r>
            <a:r>
              <a:rPr lang="en-US" dirty="0" err="1"/>
              <a:t>Internshala</a:t>
            </a:r>
            <a:r>
              <a:rPr lang="en-US" dirty="0"/>
              <a:t> trainings are designed and developed scientifically and the core team behind </a:t>
            </a:r>
            <a:r>
              <a:rPr lang="en-US" dirty="0" err="1"/>
              <a:t>Internshala</a:t>
            </a:r>
            <a:r>
              <a:rPr lang="en-US" dirty="0"/>
              <a:t> Trainings consists of alumni of IITs and NITs.</a:t>
            </a:r>
          </a:p>
        </p:txBody>
      </p:sp>
      <p:sp>
        <p:nvSpPr>
          <p:cNvPr id="4" name="Slide Number Placeholder 3">
            <a:extLst>
              <a:ext uri="{FF2B5EF4-FFF2-40B4-BE49-F238E27FC236}">
                <a16:creationId xmlns:a16="http://schemas.microsoft.com/office/drawing/2014/main" id="{4BE35194-BBF4-434B-A209-745C0DC18AFE}"/>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4</a:t>
            </a:fld>
            <a:endParaRPr lang="en-IN" dirty="0"/>
          </a:p>
        </p:txBody>
      </p:sp>
    </p:spTree>
    <p:extLst>
      <p:ext uri="{BB962C8B-B14F-4D97-AF65-F5344CB8AC3E}">
        <p14:creationId xmlns:p14="http://schemas.microsoft.com/office/powerpoint/2010/main" val="5403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52EB-3A6F-46C5-AAAD-C1941CBB3643}"/>
              </a:ext>
            </a:extLst>
          </p:cNvPr>
          <p:cNvSpPr>
            <a:spLocks noGrp="1"/>
          </p:cNvSpPr>
          <p:nvPr>
            <p:ph type="title"/>
          </p:nvPr>
        </p:nvSpPr>
        <p:spPr>
          <a:xfrm>
            <a:off x="656339" y="120853"/>
            <a:ext cx="10879326" cy="1354217"/>
          </a:xfrm>
        </p:spPr>
        <p:txBody>
          <a:bodyPr/>
          <a:lstStyle/>
          <a:p>
            <a:pPr algn="ctr"/>
            <a:r>
              <a:rPr lang="en-IN" dirty="0">
                <a:latin typeface="Times New Roman" pitchFamily="18" charset="0"/>
                <a:cs typeface="Times New Roman" pitchFamily="18" charset="0"/>
              </a:rPr>
              <a:t>About the training</a:t>
            </a:r>
            <a:br>
              <a:rPr lang="en-IN"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AF28A138-3205-451E-ACE7-94CFAF5E24C5}"/>
              </a:ext>
            </a:extLst>
          </p:cNvPr>
          <p:cNvSpPr>
            <a:spLocks noGrp="1"/>
          </p:cNvSpPr>
          <p:nvPr>
            <p:ph type="body" idx="1"/>
          </p:nvPr>
        </p:nvSpPr>
        <p:spPr>
          <a:xfrm>
            <a:off x="788924" y="914400"/>
            <a:ext cx="5992876" cy="4708981"/>
          </a:xfrm>
        </p:spPr>
        <p:txBody>
          <a:bodyPr/>
          <a:lstStyle/>
          <a:p>
            <a:r>
              <a:rPr lang="en-IN" b="1" dirty="0"/>
              <a:t>Module 1</a:t>
            </a:r>
            <a:endParaRPr lang="en-IN" dirty="0"/>
          </a:p>
          <a:p>
            <a:r>
              <a:rPr lang="en-IN" dirty="0"/>
              <a:t>Revisiting Python Libraries</a:t>
            </a:r>
          </a:p>
          <a:p>
            <a:r>
              <a:rPr lang="en-IN" dirty="0"/>
              <a:t>What is Data Science</a:t>
            </a:r>
          </a:p>
          <a:p>
            <a:r>
              <a:rPr lang="en-IN" dirty="0"/>
              <a:t>Data acquisition</a:t>
            </a:r>
          </a:p>
          <a:p>
            <a:r>
              <a:rPr lang="en-IN" dirty="0"/>
              <a:t>(</a:t>
            </a:r>
            <a:r>
              <a:rPr lang="en-IN" dirty="0" err="1"/>
              <a:t>Numpy</a:t>
            </a:r>
            <a:r>
              <a:rPr lang="en-IN" dirty="0"/>
              <a:t>, Pandas)</a:t>
            </a:r>
          </a:p>
          <a:p>
            <a:r>
              <a:rPr lang="en-IN" dirty="0"/>
              <a:t>Data visualisation (Matplotlib, Seaborn)</a:t>
            </a:r>
          </a:p>
          <a:p>
            <a:r>
              <a:rPr lang="en-IN" dirty="0"/>
              <a:t>Data cleaning</a:t>
            </a:r>
          </a:p>
          <a:p>
            <a:r>
              <a:rPr lang="en-IN" dirty="0"/>
              <a:t>Leader board Updated</a:t>
            </a:r>
          </a:p>
          <a:p>
            <a:r>
              <a:rPr lang="en-IN" dirty="0"/>
              <a:t> </a:t>
            </a:r>
          </a:p>
          <a:p>
            <a:r>
              <a:rPr lang="en-IN" b="1" dirty="0"/>
              <a:t>Module 2</a:t>
            </a:r>
            <a:endParaRPr lang="en-IN" dirty="0"/>
          </a:p>
          <a:p>
            <a:r>
              <a:rPr lang="en-IN" dirty="0"/>
              <a:t>Introduction to ML</a:t>
            </a:r>
          </a:p>
          <a:p>
            <a:r>
              <a:rPr lang="en-IN" dirty="0"/>
              <a:t>Types of learning (Supervised vs Unsupervised)</a:t>
            </a:r>
          </a:p>
          <a:p>
            <a:r>
              <a:rPr lang="en-IN" dirty="0"/>
              <a:t>Regression vs Classification</a:t>
            </a:r>
          </a:p>
          <a:p>
            <a:r>
              <a:rPr lang="en-IN" dirty="0"/>
              <a:t>Performance measure (</a:t>
            </a:r>
            <a:r>
              <a:rPr lang="en-IN" dirty="0" err="1"/>
              <a:t>accuracy,confusion</a:t>
            </a:r>
            <a:r>
              <a:rPr lang="en-IN" dirty="0"/>
              <a:t> matrix, F1-score)</a:t>
            </a:r>
          </a:p>
          <a:p>
            <a:r>
              <a:rPr lang="en-IN" dirty="0"/>
              <a:t>Leader board Updated.</a:t>
            </a:r>
          </a:p>
          <a:p>
            <a:r>
              <a:rPr lang="en-IN" dirty="0"/>
              <a:t> </a:t>
            </a:r>
          </a:p>
          <a:p>
            <a:endParaRPr lang="en-IN" dirty="0"/>
          </a:p>
        </p:txBody>
      </p:sp>
      <p:sp>
        <p:nvSpPr>
          <p:cNvPr id="4" name="Slide Number Placeholder 3">
            <a:extLst>
              <a:ext uri="{FF2B5EF4-FFF2-40B4-BE49-F238E27FC236}">
                <a16:creationId xmlns:a16="http://schemas.microsoft.com/office/drawing/2014/main" id="{B24E07B0-6B7F-40F7-A5E6-06BCE348ED43}"/>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5</a:t>
            </a:fld>
            <a:endParaRPr lang="en-IN" dirty="0"/>
          </a:p>
        </p:txBody>
      </p:sp>
      <p:sp>
        <p:nvSpPr>
          <p:cNvPr id="6" name="TextBox 5">
            <a:extLst>
              <a:ext uri="{FF2B5EF4-FFF2-40B4-BE49-F238E27FC236}">
                <a16:creationId xmlns:a16="http://schemas.microsoft.com/office/drawing/2014/main" id="{C40A3FED-8FF1-4050-9081-EC52D90B64D1}"/>
              </a:ext>
            </a:extLst>
          </p:cNvPr>
          <p:cNvSpPr txBox="1"/>
          <p:nvPr/>
        </p:nvSpPr>
        <p:spPr>
          <a:xfrm>
            <a:off x="6746631" y="914400"/>
            <a:ext cx="4750054" cy="4247317"/>
          </a:xfrm>
          <a:prstGeom prst="rect">
            <a:avLst/>
          </a:prstGeom>
          <a:noFill/>
        </p:spPr>
        <p:txBody>
          <a:bodyPr wrap="square" rtlCol="0">
            <a:spAutoFit/>
          </a:bodyPr>
          <a:lstStyle/>
          <a:p>
            <a:r>
              <a:rPr lang="en-IN" b="1" dirty="0"/>
              <a:t>Module 3</a:t>
            </a:r>
            <a:endParaRPr lang="en-IN" dirty="0"/>
          </a:p>
          <a:p>
            <a:r>
              <a:rPr lang="en-IN" dirty="0"/>
              <a:t> </a:t>
            </a:r>
          </a:p>
          <a:p>
            <a:r>
              <a:rPr lang="en-IN" dirty="0"/>
              <a:t>Linear regression</a:t>
            </a:r>
          </a:p>
          <a:p>
            <a:r>
              <a:rPr lang="en-IN" dirty="0"/>
              <a:t>Project (house pricing Estimation)</a:t>
            </a:r>
          </a:p>
          <a:p>
            <a:r>
              <a:rPr lang="en-IN" dirty="0"/>
              <a:t>Overfitting and underfitting</a:t>
            </a:r>
          </a:p>
          <a:p>
            <a:r>
              <a:rPr lang="en-IN" dirty="0"/>
              <a:t>Bias variance trade-off</a:t>
            </a:r>
          </a:p>
          <a:p>
            <a:r>
              <a:rPr lang="en-IN" dirty="0"/>
              <a:t>Leader board Updated.</a:t>
            </a:r>
          </a:p>
          <a:p>
            <a:r>
              <a:rPr lang="en-IN" b="1" dirty="0"/>
              <a:t> </a:t>
            </a:r>
            <a:endParaRPr lang="en-IN" dirty="0"/>
          </a:p>
          <a:p>
            <a:r>
              <a:rPr lang="en-IN" b="1" dirty="0"/>
              <a:t>Module 4</a:t>
            </a:r>
            <a:endParaRPr lang="en-IN" dirty="0"/>
          </a:p>
          <a:p>
            <a:r>
              <a:rPr lang="en-IN" dirty="0"/>
              <a:t> </a:t>
            </a:r>
          </a:p>
          <a:p>
            <a:r>
              <a:rPr lang="en-IN" dirty="0"/>
              <a:t>Logistic Regression</a:t>
            </a:r>
          </a:p>
          <a:p>
            <a:r>
              <a:rPr lang="en-IN" dirty="0"/>
              <a:t>SVM</a:t>
            </a:r>
          </a:p>
          <a:p>
            <a:r>
              <a:rPr lang="en-IN" dirty="0"/>
              <a:t>Project(iris flower classification)</a:t>
            </a:r>
          </a:p>
          <a:p>
            <a:r>
              <a:rPr lang="en-IN" dirty="0"/>
              <a:t>Boosting</a:t>
            </a:r>
          </a:p>
          <a:p>
            <a:endParaRPr lang="en-IN" dirty="0"/>
          </a:p>
        </p:txBody>
      </p:sp>
    </p:spTree>
    <p:extLst>
      <p:ext uri="{BB962C8B-B14F-4D97-AF65-F5344CB8AC3E}">
        <p14:creationId xmlns:p14="http://schemas.microsoft.com/office/powerpoint/2010/main" val="418013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AA9C-0F7C-4959-BE66-FC5AD9BE79BA}"/>
              </a:ext>
            </a:extLst>
          </p:cNvPr>
          <p:cNvSpPr>
            <a:spLocks noGrp="1"/>
          </p:cNvSpPr>
          <p:nvPr>
            <p:ph type="title"/>
          </p:nvPr>
        </p:nvSpPr>
        <p:spPr>
          <a:xfrm>
            <a:off x="656339" y="120853"/>
            <a:ext cx="10879326" cy="1354217"/>
          </a:xfrm>
        </p:spPr>
        <p:txBody>
          <a:bodyPr/>
          <a:lstStyle/>
          <a:p>
            <a:pPr algn="ctr"/>
            <a:r>
              <a:rPr lang="en-IN" dirty="0">
                <a:latin typeface="Times New Roman" pitchFamily="18" charset="0"/>
                <a:cs typeface="Times New Roman" pitchFamily="18" charset="0"/>
              </a:rPr>
              <a:t>Learning Outcome</a:t>
            </a:r>
            <a:br>
              <a:rPr lang="en-IN"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163DC862-D380-4B2C-AE19-ACFE520A8F63}"/>
              </a:ext>
            </a:extLst>
          </p:cNvPr>
          <p:cNvSpPr>
            <a:spLocks noGrp="1"/>
          </p:cNvSpPr>
          <p:nvPr>
            <p:ph type="body" idx="1"/>
          </p:nvPr>
        </p:nvSpPr>
        <p:spPr>
          <a:xfrm>
            <a:off x="1550922" y="1981200"/>
            <a:ext cx="9753602" cy="3323987"/>
          </a:xfrm>
        </p:spPr>
        <p:txBody>
          <a:bodyPr/>
          <a:lstStyle/>
          <a:p>
            <a:r>
              <a:rPr lang="en-IN" dirty="0">
                <a:latin typeface="Times New Roman" panose="02020603050405020304" pitchFamily="18" charset="0"/>
                <a:cs typeface="Times New Roman" panose="02020603050405020304" pitchFamily="18" charset="0"/>
              </a:rPr>
              <a:t>In this training I discovered that research in Machine learning is attracting a lot of interest among researchers which is a clear demonstration that Machine Learning is a very active area of research.  The most recurring themes in machine learning research include;  </a:t>
            </a:r>
            <a:endParaRPr lang="en-IN" sz="16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 use of algorithms that can perform both classification and prediction  </a:t>
            </a:r>
            <a:endParaRPr lang="en-IN" sz="16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 use of more than one algorithm to address a problem to enhance reliability iii. Optimal feature selection in data pre-processing as a way of improving performance  </a:t>
            </a:r>
            <a:endParaRPr lang="en-IN" sz="1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iv. The use of specific modules of an algorithm to address a problem in more effective and efficient ways.  </a:t>
            </a:r>
            <a:endParaRPr lang="en-IN" sz="1600"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The use of both processing time and confusion matrix derivatives to evaluate machine learning models.  These recurring themes are likely to open new frontiers in machine learning research. Also, due to the active nature of this field of research, more techniques are likely to pop-up with time.</a:t>
            </a:r>
            <a:endParaRPr lang="en-IN" sz="1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92AC88-1F90-44F6-A50E-0D3C013D3371}"/>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6</a:t>
            </a:fld>
            <a:endParaRPr lang="en-IN" dirty="0"/>
          </a:p>
        </p:txBody>
      </p:sp>
    </p:spTree>
    <p:extLst>
      <p:ext uri="{BB962C8B-B14F-4D97-AF65-F5344CB8AC3E}">
        <p14:creationId xmlns:p14="http://schemas.microsoft.com/office/powerpoint/2010/main" val="39911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F6C1-CA65-4671-AF7F-0EFDE06D55A8}"/>
              </a:ext>
            </a:extLst>
          </p:cNvPr>
          <p:cNvSpPr>
            <a:spLocks noGrp="1"/>
          </p:cNvSpPr>
          <p:nvPr>
            <p:ph type="title"/>
          </p:nvPr>
        </p:nvSpPr>
        <p:spPr>
          <a:xfrm>
            <a:off x="656339" y="120853"/>
            <a:ext cx="10879326" cy="677108"/>
          </a:xfrm>
        </p:spPr>
        <p:txBody>
          <a:bodyPr/>
          <a:lstStyle/>
          <a:p>
            <a:pPr algn="ctr"/>
            <a:r>
              <a:rPr lang="en-IN" dirty="0">
                <a:latin typeface="Times New Roman" pitchFamily="18" charset="0"/>
                <a:cs typeface="Times New Roman" pitchFamily="18" charset="0"/>
              </a:rPr>
              <a:t>Conclusion</a:t>
            </a:r>
            <a:endParaRPr lang="en-IN" dirty="0"/>
          </a:p>
        </p:txBody>
      </p:sp>
      <p:sp>
        <p:nvSpPr>
          <p:cNvPr id="3" name="Text Placeholder 2">
            <a:extLst>
              <a:ext uri="{FF2B5EF4-FFF2-40B4-BE49-F238E27FC236}">
                <a16:creationId xmlns:a16="http://schemas.microsoft.com/office/drawing/2014/main" id="{2CE704C9-0DD3-4094-9C82-3FE6CF9C66ED}"/>
              </a:ext>
            </a:extLst>
          </p:cNvPr>
          <p:cNvSpPr>
            <a:spLocks noGrp="1"/>
          </p:cNvSpPr>
          <p:nvPr>
            <p:ph type="body" idx="1"/>
          </p:nvPr>
        </p:nvSpPr>
        <p:spPr>
          <a:xfrm>
            <a:off x="1752600" y="1804416"/>
            <a:ext cx="9601202" cy="2215991"/>
          </a:xfrm>
        </p:spPr>
        <p:txBody>
          <a:bodyPr/>
          <a:lstStyle/>
          <a:p>
            <a:pPr algn="just"/>
            <a:r>
              <a:rPr lang="en-IN" dirty="0"/>
              <a:t>The key contribution of this study is that it not only provides an updated view of research methods in the field of Machine Learning but also discusses emerging issues that are worth the attention of researchers in the field of machine learning. The findings of the study should help Machine Learning researchers to make informed decisions while pursing research in machine learning.  This study has focused more on general research methods in machine learning. Future researchers can perform a content analysis of specific areas of machine learning such as supervised learning, unsupervised learning, video analytics, text analytics, classification, and prediction.</a:t>
            </a:r>
          </a:p>
          <a:p>
            <a:pPr algn="just"/>
            <a:endParaRPr lang="en-IN" dirty="0"/>
          </a:p>
        </p:txBody>
      </p:sp>
      <p:sp>
        <p:nvSpPr>
          <p:cNvPr id="4" name="Slide Number Placeholder 3">
            <a:extLst>
              <a:ext uri="{FF2B5EF4-FFF2-40B4-BE49-F238E27FC236}">
                <a16:creationId xmlns:a16="http://schemas.microsoft.com/office/drawing/2014/main" id="{E81C57BA-7109-4EE5-9A49-26CE4B4FD09B}"/>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7</a:t>
            </a:fld>
            <a:endParaRPr lang="en-IN" dirty="0"/>
          </a:p>
        </p:txBody>
      </p:sp>
    </p:spTree>
    <p:extLst>
      <p:ext uri="{BB962C8B-B14F-4D97-AF65-F5344CB8AC3E}">
        <p14:creationId xmlns:p14="http://schemas.microsoft.com/office/powerpoint/2010/main" val="400929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3289"/>
          </a:xfrm>
          <a:prstGeom prst="rect">
            <a:avLst/>
          </a:prstGeom>
        </p:spPr>
        <p:txBody>
          <a:bodyPr vert="horz" wrap="square" lIns="0" tIns="12065" rIns="0" bIns="0" rtlCol="0">
            <a:spAutoFit/>
          </a:bodyPr>
          <a:lstStyle/>
          <a:p>
            <a:pPr marL="12700">
              <a:lnSpc>
                <a:spcPct val="100000"/>
              </a:lnSpc>
              <a:spcBef>
                <a:spcPts val="95"/>
              </a:spcBef>
            </a:pPr>
            <a:r>
              <a:rPr sz="8000" spc="-5" dirty="0">
                <a:solidFill>
                  <a:srgbClr val="FFFFFF"/>
                </a:solidFill>
                <a:latin typeface="Franklin Gothic Medium Cond"/>
                <a:cs typeface="Franklin Gothic Medium Cond"/>
              </a:rPr>
              <a:t>THANK</a:t>
            </a:r>
            <a:r>
              <a:rPr sz="8000" spc="-75" dirty="0">
                <a:solidFill>
                  <a:srgbClr val="FFFFFF"/>
                </a:solidFill>
                <a:latin typeface="Franklin Gothic Medium Cond"/>
                <a:cs typeface="Franklin Gothic Medium Cond"/>
              </a:rPr>
              <a:t> </a:t>
            </a:r>
            <a:r>
              <a:rPr sz="8000" spc="-25" dirty="0">
                <a:solidFill>
                  <a:srgbClr val="FFFFFF"/>
                </a:solidFill>
                <a:latin typeface="Franklin Gothic Medium Cond"/>
                <a:cs typeface="Franklin Gothic Medium Cond"/>
              </a:rPr>
              <a:t>YOU</a:t>
            </a:r>
            <a:endParaRPr sz="8000">
              <a:latin typeface="Franklin Gothic Medium Cond"/>
              <a:cs typeface="Franklin Gothic Medium Cond"/>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2" y="152401"/>
            <a:ext cx="411481" cy="1612391"/>
          </a:xfrm>
          <a:prstGeom prst="rect">
            <a:avLst/>
          </a:prstGeom>
          <a:blipFill>
            <a:blip r:embed="rId2" cstate="print"/>
            <a:stretch>
              <a:fillRect/>
            </a:stretch>
          </a:blipFill>
        </p:spPr>
        <p:txBody>
          <a:bodyPr wrap="square" lIns="0" tIns="0" rIns="0" bIns="0" rtlCol="0"/>
          <a:lstStyle/>
          <a:p>
            <a:endParaRPr/>
          </a:p>
        </p:txBody>
      </p:sp>
      <p:sp>
        <p:nvSpPr>
          <p:cNvPr id="13" name="Slide Number Placeholder 12"/>
          <p:cNvSpPr>
            <a:spLocks noGrp="1"/>
          </p:cNvSpPr>
          <p:nvPr>
            <p:ph type="sldNum" sz="quarter" idx="7"/>
          </p:nvPr>
        </p:nvSpPr>
        <p:spPr/>
        <p:txBody>
          <a:bodyPr/>
          <a:lstStyle/>
          <a:p>
            <a:pPr marL="38100">
              <a:lnSpc>
                <a:spcPts val="1240"/>
              </a:lnSpc>
            </a:pPr>
            <a:fld id="{81D60167-4931-47E6-BA6A-407CBD079E47}" type="slidenum">
              <a:rPr lang="en-US" smtClean="0"/>
              <a:pPr marL="38100">
                <a:lnSpc>
                  <a:spcPts val="1240"/>
                </a:lnSpc>
              </a:pPr>
              <a:t>8</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TotalTime>
  <Words>540</Words>
  <Application>Microsoft Office PowerPoint</Application>
  <PresentationFormat>Widescreen</PresentationFormat>
  <Paragraphs>75</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 Black</vt:lpstr>
      <vt:lpstr>Calibri</vt:lpstr>
      <vt:lpstr>Casper</vt:lpstr>
      <vt:lpstr>Franklin Gothic Medium Cond</vt:lpstr>
      <vt:lpstr>Times New Roman</vt:lpstr>
      <vt:lpstr>Office Theme</vt:lpstr>
      <vt:lpstr>CorelDRAW</vt:lpstr>
      <vt:lpstr>PowerPoint Presentation</vt:lpstr>
      <vt:lpstr>Overview </vt:lpstr>
      <vt:lpstr>About the company  </vt:lpstr>
      <vt:lpstr>Why to choose  this company  </vt:lpstr>
      <vt:lpstr>About the training </vt:lpstr>
      <vt:lpstr>Learning Outcome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APEX  DEPARTMENT CSE</dc:title>
  <dc:creator>DELL</dc:creator>
  <cp:lastModifiedBy>RAJESWAR  SHARMA</cp:lastModifiedBy>
  <cp:revision>152</cp:revision>
  <dcterms:created xsi:type="dcterms:W3CDTF">2020-06-14T04:04:23Z</dcterms:created>
  <dcterms:modified xsi:type="dcterms:W3CDTF">2021-10-27T18:25:52Z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2019-12-15T00:00:00Z</vt:filetime>
  </property>
  <property fmtid="{D5CDD505-2E9C-101B-9397-08002B2CF9AE}" pid="3" name="Creator">
    <vt:lpwstr>Microsoft® PowerPoint® 2016</vt:lpwstr>
  </property>
  <property fmtid="{D5CDD505-2E9C-101B-9397-08002B2CF9AE}" pid="4" name="LastSaved">
    <vt:filetime>2020-06-14T00:00:00Z</vt:filetime>
  </property>
</Properties>
</file>