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38653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NAME:JANAKIRAMAN.D</a:t>
            </a:r>
            <a:endParaRPr lang="en-US" sz="2400" dirty="0" smtClean="0"/>
          </a:p>
          <a:p>
            <a:r>
              <a:rPr lang="en-US" sz="2400" dirty="0" smtClean="0"/>
              <a:t>REGISTER NO: </a:t>
            </a:r>
            <a:r>
              <a:rPr lang="en-US" sz="2400" dirty="0" smtClean="0"/>
              <a:t>122203391</a:t>
            </a:r>
            <a:endParaRPr lang="en-US" sz="2400" dirty="0" smtClean="0"/>
          </a:p>
          <a:p>
            <a:r>
              <a:rPr lang="en-US" sz="2400" dirty="0"/>
              <a:t>AD1BAF915D19E4DAFB24FF041BB341DA</a:t>
            </a:r>
            <a:endParaRPr lang="en-US" sz="2400" dirty="0" smtClean="0"/>
          </a:p>
          <a:p>
            <a:r>
              <a:rPr lang="en-US" sz="2400" dirty="0" smtClean="0"/>
              <a:t>DEPARTMENT: B.COM (CS)</a:t>
            </a:r>
            <a:endParaRPr lang="en-US" sz="2400" dirty="0"/>
          </a:p>
          <a:p>
            <a:r>
              <a:rPr lang="en-US" sz="2400" dirty="0" smtClean="0"/>
              <a:t>COLLEGE: ST .THOMAS COLLEGE OF ARTS AND SCIENCE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smtClean="0"/>
              <a:t>MODELLING</a:t>
            </a:r>
            <a:endParaRPr lang="en-IN" dirty="0"/>
          </a:p>
        </p:txBody>
      </p:sp>
      <p:sp>
        <p:nvSpPr>
          <p:cNvPr id="3" name="Text Placeholder 2"/>
          <p:cNvSpPr>
            <a:spLocks noGrp="1"/>
          </p:cNvSpPr>
          <p:nvPr>
            <p:ph type="body" idx="1"/>
          </p:nvPr>
        </p:nvSpPr>
        <p:spPr>
          <a:xfrm>
            <a:off x="609600" y="1577340"/>
            <a:ext cx="10972800" cy="5170646"/>
          </a:xfrm>
        </p:spPr>
        <p:txBody>
          <a:bodyPr/>
          <a:lstStyle/>
          <a:p>
            <a:r>
              <a:rPr lang="en-GB" sz="2400" b="1" i="1" dirty="0">
                <a:effectLst>
                  <a:outerShdw blurRad="38100" dist="38100" dir="2700000" algn="tl">
                    <a:srgbClr val="000000">
                      <a:alpha val="43137"/>
                    </a:srgbClr>
                  </a:outerShdw>
                </a:effectLst>
                <a:latin typeface="Bell MT" panose="02020503060305020303" pitchFamily="18" charset="0"/>
              </a:rPr>
              <a:t>In the "Employee Performance Analysis Using Excel" project, the modelling phase involves setting up the Excel workbook with various tools and techniques to analyse and visualize the data </a:t>
            </a:r>
            <a:r>
              <a:rPr lang="en-GB" sz="2400" b="1" i="1" dirty="0" err="1">
                <a:effectLst>
                  <a:outerShdw blurRad="38100" dist="38100" dir="2700000" algn="tl">
                    <a:srgbClr val="000000">
                      <a:alpha val="43137"/>
                    </a:srgbClr>
                  </a:outerShdw>
                </a:effectLst>
                <a:latin typeface="Bell MT" panose="02020503060305020303" pitchFamily="18" charset="0"/>
              </a:rPr>
              <a:t>effectively.Here's</a:t>
            </a:r>
            <a:r>
              <a:rPr lang="en-GB" sz="2400" b="1" i="1" dirty="0">
                <a:effectLst>
                  <a:outerShdw blurRad="38100" dist="38100" dir="2700000" algn="tl">
                    <a:srgbClr val="000000">
                      <a:alpha val="43137"/>
                    </a:srgbClr>
                  </a:outerShdw>
                </a:effectLst>
                <a:latin typeface="Bell MT" panose="02020503060305020303" pitchFamily="18" charset="0"/>
              </a:rPr>
              <a:t> how each component will be </a:t>
            </a:r>
            <a:r>
              <a:rPr lang="en-GB" sz="2400" b="1" i="1" dirty="0" smtClean="0">
                <a:effectLst>
                  <a:outerShdw blurRad="38100" dist="38100" dir="2700000" algn="tl">
                    <a:srgbClr val="000000">
                      <a:alpha val="43137"/>
                    </a:srgbClr>
                  </a:outerShdw>
                </a:effectLst>
                <a:latin typeface="Bell MT" panose="02020503060305020303" pitchFamily="18" charset="0"/>
              </a:rPr>
              <a:t>used Data </a:t>
            </a:r>
            <a:r>
              <a:rPr lang="en-GB" sz="2400" b="1" i="1" dirty="0">
                <a:effectLst>
                  <a:outerShdw blurRad="38100" dist="38100" dir="2700000" algn="tl">
                    <a:srgbClr val="000000">
                      <a:alpha val="43137"/>
                    </a:srgbClr>
                  </a:outerShdw>
                </a:effectLst>
                <a:latin typeface="Bell MT" panose="02020503060305020303" pitchFamily="18" charset="0"/>
              </a:rPr>
              <a:t>Filtering Purpose: To sort and refine the data to focus on specific criteria, such as department, date range, or individual employee performance</a:t>
            </a:r>
            <a:r>
              <a:rPr lang="en-GB" sz="2400" b="1" i="1" dirty="0" smtClean="0">
                <a:effectLst>
                  <a:outerShdw blurRad="38100" dist="38100" dir="2700000" algn="tl">
                    <a:srgbClr val="000000">
                      <a:alpha val="43137"/>
                    </a:srgbClr>
                  </a:outerShdw>
                </a:effectLst>
                <a:latin typeface="Bell MT" panose="02020503060305020303" pitchFamily="18" charset="0"/>
              </a:rPr>
              <a:t>.</a:t>
            </a:r>
          </a:p>
          <a:p>
            <a:r>
              <a:rPr lang="en-GB" sz="2400" b="1" i="1" dirty="0" smtClean="0">
                <a:effectLst>
                  <a:outerShdw blurRad="38100" dist="38100" dir="2700000" algn="tl">
                    <a:srgbClr val="000000">
                      <a:alpha val="43137"/>
                    </a:srgbClr>
                  </a:outerShdw>
                </a:effectLst>
                <a:latin typeface="Bell MT" panose="02020503060305020303" pitchFamily="18" charset="0"/>
              </a:rPr>
              <a:t> Implementation</a:t>
            </a:r>
            <a:r>
              <a:rPr lang="en-GB" sz="2400" b="1" i="1" dirty="0">
                <a:effectLst>
                  <a:outerShdw blurRad="38100" dist="38100" dir="2700000" algn="tl">
                    <a:srgbClr val="000000">
                      <a:alpha val="43137"/>
                    </a:srgbClr>
                  </a:outerShdw>
                </a:effectLst>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400" b="1" i="1" dirty="0" smtClean="0">
                <a:effectLst>
                  <a:outerShdw blurRad="38100" dist="38100" dir="2700000" algn="tl">
                    <a:srgbClr val="000000">
                      <a:alpha val="43137"/>
                    </a:srgbClr>
                  </a:outerShdw>
                </a:effectLst>
                <a:latin typeface="Bell MT" panose="02020503060305020303" pitchFamily="18" charset="0"/>
              </a:rPr>
              <a:t>.</a:t>
            </a:r>
          </a:p>
          <a:p>
            <a:r>
              <a:rPr lang="en-GB" sz="2400" b="1" i="1" dirty="0" smtClean="0">
                <a:effectLst>
                  <a:outerShdw blurRad="38100" dist="38100" dir="2700000" algn="tl">
                    <a:srgbClr val="000000">
                      <a:alpha val="43137"/>
                    </a:srgbClr>
                  </a:outerShdw>
                </a:effectLst>
                <a:latin typeface="Bell MT" panose="02020503060305020303" pitchFamily="18" charset="0"/>
              </a:rPr>
              <a:t>2</a:t>
            </a:r>
            <a:r>
              <a:rPr lang="en-GB" sz="2400" b="1" i="1" dirty="0">
                <a:effectLst>
                  <a:outerShdw blurRad="38100" dist="38100" dir="2700000" algn="tl">
                    <a:srgbClr val="000000">
                      <a:alpha val="43137"/>
                    </a:srgbClr>
                  </a:outerShdw>
                </a:effectLst>
                <a:latin typeface="Bell MT" panose="02020503060305020303" pitchFamily="18" charset="0"/>
              </a:rPr>
              <a:t>. Pivot Tables Purpose: To summarize and </a:t>
            </a:r>
            <a:r>
              <a:rPr lang="en-GB" sz="2400" b="1" i="1" dirty="0" err="1">
                <a:effectLst>
                  <a:outerShdw blurRad="38100" dist="38100" dir="2700000" algn="tl">
                    <a:srgbClr val="000000">
                      <a:alpha val="43137"/>
                    </a:srgbClr>
                  </a:outerShdw>
                </a:effectLst>
                <a:latin typeface="Bell MT" panose="02020503060305020303" pitchFamily="18" charset="0"/>
              </a:rPr>
              <a:t>analyze</a:t>
            </a:r>
            <a:r>
              <a:rPr lang="en-GB" sz="2400" b="1" i="1" dirty="0">
                <a:effectLst>
                  <a:outerShdw blurRad="38100" dist="38100" dir="2700000" algn="tl">
                    <a:srgbClr val="000000">
                      <a:alpha val="43137"/>
                    </a:srgbClr>
                  </a:outerShdw>
                </a:effectLst>
                <a:latin typeface="Bell MT" panose="02020503060305020303" pitchFamily="18" charset="0"/>
              </a:rPr>
              <a:t> large datasets by grouping and aggregating data based on different performance </a:t>
            </a:r>
            <a:r>
              <a:rPr lang="en-GB" sz="2400" b="1" i="1" dirty="0" err="1">
                <a:effectLst>
                  <a:outerShdw blurRad="38100" dist="38100" dir="2700000" algn="tl">
                    <a:srgbClr val="000000">
                      <a:alpha val="43137"/>
                    </a:srgbClr>
                  </a:outerShdw>
                </a:effectLst>
                <a:latin typeface="Bell MT" panose="02020503060305020303" pitchFamily="18" charset="0"/>
              </a:rPr>
              <a:t>metrics.Implementation</a:t>
            </a:r>
            <a:r>
              <a:rPr lang="en-GB" sz="2400" b="1" i="1" dirty="0">
                <a:effectLst>
                  <a:outerShdw blurRad="38100" dist="38100" dir="2700000" algn="tl">
                    <a:srgbClr val="000000">
                      <a:alpha val="43137"/>
                    </a:srgbClr>
                  </a:outerShdw>
                </a:effectLst>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2133600" y="1595754"/>
            <a:ext cx="6781800" cy="441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28600" y="1140674"/>
            <a:ext cx="11811000" cy="3447098"/>
          </a:xfrm>
        </p:spPr>
        <p:txBody>
          <a:bodyPr/>
          <a:lstStyle/>
          <a:p>
            <a:r>
              <a:rPr lang="en-GB" sz="3200" i="1" dirty="0" smtClean="0">
                <a:latin typeface="Bell MT" panose="02020503060305020303" pitchFamily="18" charset="0"/>
              </a:rPr>
              <a:t>                                                 </a:t>
            </a:r>
            <a:r>
              <a:rPr lang="en-GB" sz="3200" b="1" i="1" dirty="0" smtClean="0">
                <a:effectLst>
                  <a:outerShdw blurRad="38100" dist="38100" dir="2700000" algn="tl">
                    <a:srgbClr val="000000">
                      <a:alpha val="43137"/>
                    </a:srgbClr>
                  </a:outerShdw>
                </a:effectLst>
                <a:latin typeface="Bell MT" panose="02020503060305020303" pitchFamily="18" charset="0"/>
              </a:rPr>
              <a:t>Key benefits </a:t>
            </a:r>
          </a:p>
          <a:p>
            <a:endParaRPr lang="en-GB" sz="3200" i="1" dirty="0">
              <a:latin typeface="Bell MT" panose="02020503060305020303" pitchFamily="18" charset="0"/>
            </a:endParaRPr>
          </a:p>
          <a:p>
            <a:r>
              <a:rPr lang="en-GB" sz="3200" i="1" dirty="0" smtClean="0">
                <a:latin typeface="Bell MT" panose="02020503060305020303" pitchFamily="18" charset="0"/>
              </a:rPr>
              <a:t>                          1.User-friendly and customized design.</a:t>
            </a:r>
          </a:p>
          <a:p>
            <a:r>
              <a:rPr lang="en-GB" sz="3200" i="1" dirty="0" smtClean="0">
                <a:latin typeface="Bell MT" panose="02020503060305020303" pitchFamily="18" charset="0"/>
              </a:rPr>
              <a:t>                  2.Automated calculation and data visualization.</a:t>
            </a:r>
          </a:p>
          <a:p>
            <a:r>
              <a:rPr lang="en-GB" sz="3200" i="1" dirty="0" smtClean="0">
                <a:latin typeface="Bell MT" panose="02020503060305020303" pitchFamily="18" charset="0"/>
              </a:rPr>
              <a:t>                3.Real-time performance tracking and monitoring.</a:t>
            </a:r>
          </a:p>
          <a:p>
            <a:r>
              <a:rPr lang="en-GB" sz="3200" i="1" dirty="0" smtClean="0">
                <a:latin typeface="Bell MT" panose="02020503060305020303" pitchFamily="18" charset="0"/>
              </a:rPr>
              <a:t>                      4.Improved accuracy and reduced errors.</a:t>
            </a:r>
          </a:p>
          <a:p>
            <a:r>
              <a:rPr lang="en-GB" sz="3200" i="1" dirty="0" smtClean="0">
                <a:latin typeface="Bell MT" panose="02020503060305020303" pitchFamily="18" charset="0"/>
              </a:rPr>
              <a:t>                  5.Enhanced collaboration and transparency.</a:t>
            </a:r>
            <a:endParaRPr lang="en-IN" sz="3200" i="1" dirty="0">
              <a:latin typeface="Bell MT" panose="02020503060305020303"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0075" y="685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Creating</a:t>
            </a:r>
            <a:r>
              <a:rPr lang="en-GB" sz="4400" b="1" i="1" dirty="0" smtClean="0">
                <a:latin typeface="Times New Roman" panose="02020603050405020304" pitchFamily="18" charset="0"/>
                <a:cs typeface="Times New Roman" panose="02020603050405020304" pitchFamily="18" charset="0"/>
              </a:rPr>
              <a:t> </a:t>
            </a:r>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t>
            </a:r>
            <a:r>
              <a:rPr lang="en-GB" sz="4400" b="1" i="1" dirty="0" smtClean="0">
                <a:latin typeface="Times New Roman" panose="02020603050405020304" pitchFamily="18" charset="0"/>
                <a:cs typeface="Times New Roman" panose="02020603050405020304" pitchFamily="18" charset="0"/>
              </a:rPr>
              <a:t> </a:t>
            </a:r>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Scorecard in Excel</a:t>
            </a:r>
            <a:endParaRPr lang="en-IN"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44454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811000" y="771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462213"/>
          </a:xfrm>
        </p:spPr>
        <p:txBody>
          <a:bodyPr/>
          <a:lstStyle/>
          <a:p>
            <a:r>
              <a:rPr lang="en-GB" sz="3200" i="1" dirty="0" smtClean="0">
                <a:latin typeface="Bell MT" panose="02020503060305020303" pitchFamily="18" charset="0"/>
              </a:rPr>
              <a:t>1.Formula errors or inconsistencies.</a:t>
            </a:r>
          </a:p>
          <a:p>
            <a:r>
              <a:rPr lang="en-GB" sz="3200" i="1" dirty="0" smtClean="0">
                <a:latin typeface="Bell MT" panose="02020503060305020303" pitchFamily="18" charset="0"/>
              </a:rPr>
              <a:t>2.Data formatting and alignment issues.</a:t>
            </a:r>
          </a:p>
          <a:p>
            <a:r>
              <a:rPr lang="en-GB" sz="3200" i="1" dirty="0" smtClean="0">
                <a:latin typeface="Bell MT" panose="02020503060305020303" pitchFamily="18" charset="0"/>
              </a:rPr>
              <a:t>3.Difficulty creating chart or visualization.</a:t>
            </a:r>
          </a:p>
          <a:p>
            <a:r>
              <a:rPr lang="en-GB" sz="3200" i="1" dirty="0" smtClean="0">
                <a:latin typeface="Bell MT" panose="02020503060305020303" pitchFamily="18" charset="0"/>
              </a:rPr>
              <a:t>4.Challenges with calculating weighted scores or averages.</a:t>
            </a:r>
          </a:p>
          <a:p>
            <a:r>
              <a:rPr lang="en-GB" sz="3200" i="1" dirty="0" smtClean="0">
                <a:latin typeface="Bell MT" panose="02020503060305020303" pitchFamily="18" charset="0"/>
              </a:rPr>
              <a:t>5.Trouble linking data from multiple sheets or sources.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276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1100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380618" y="1072515"/>
            <a:ext cx="10972800" cy="5170646"/>
          </a:xfrm>
        </p:spPr>
        <p:txBody>
          <a:bodyPr/>
          <a:lstStyle/>
          <a:p>
            <a:r>
              <a:rPr lang="en-GB" sz="2800" b="1" i="1" dirty="0" smtClean="0">
                <a:effectLst>
                  <a:outerShdw blurRad="38100" dist="38100" dir="2700000" algn="tl">
                    <a:srgbClr val="000000">
                      <a:alpha val="43137"/>
                    </a:srgbClr>
                  </a:outerShdw>
                </a:effectLst>
                <a:latin typeface="Bell MT" panose="02020503060305020303" pitchFamily="18" charset="0"/>
              </a:rPr>
              <a:t>OBJECTIVE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*Develop a scorecard that provides a clear and</a:t>
            </a:r>
          </a:p>
          <a:p>
            <a:r>
              <a:rPr lang="en-GB" sz="2800" i="1" dirty="0" smtClean="0">
                <a:latin typeface="Bell MT" panose="02020503060305020303" pitchFamily="18" charset="0"/>
              </a:rPr>
              <a:t>Objective assessment of employee performance.</a:t>
            </a:r>
          </a:p>
          <a:p>
            <a:r>
              <a:rPr lang="en-GB" sz="2800" i="1" dirty="0" smtClean="0">
                <a:latin typeface="Bell MT" panose="02020503060305020303" pitchFamily="18" charset="0"/>
              </a:rPr>
              <a:t>                       *Enable managers to identify area of strength and </a:t>
            </a:r>
          </a:p>
          <a:p>
            <a:r>
              <a:rPr lang="en-GB" sz="2800" i="1" dirty="0" smtClean="0">
                <a:latin typeface="Bell MT" panose="02020503060305020303" pitchFamily="18" charset="0"/>
              </a:rPr>
              <a:t>Weakness ,and make data-driven decisions.</a:t>
            </a:r>
          </a:p>
          <a:p>
            <a:r>
              <a:rPr lang="en-GB" sz="2800" b="1" i="1" dirty="0" smtClean="0">
                <a:effectLst>
                  <a:outerShdw blurRad="38100" dist="38100" dir="2700000" algn="tl">
                    <a:srgbClr val="000000">
                      <a:alpha val="43137"/>
                    </a:srgbClr>
                  </a:outerShdw>
                </a:effectLst>
                <a:latin typeface="Bell MT" panose="02020503060305020303" pitchFamily="18" charset="0"/>
              </a:rPr>
              <a:t>SCOPE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*-Dashboard sheet(e. g., chart , graphs , summaries)</a:t>
            </a:r>
            <a:endParaRPr lang="en-GB" sz="2800" i="1" dirty="0">
              <a:latin typeface="Bell MT" panose="02020503060305020303" pitchFamily="18" charset="0"/>
            </a:endParaRPr>
          </a:p>
          <a:p>
            <a:r>
              <a:rPr lang="en-GB" sz="2800" i="1" dirty="0" smtClean="0">
                <a:latin typeface="Bell MT" panose="02020503060305020303" pitchFamily="18" charset="0"/>
              </a:rPr>
              <a:t>            * It calculate performance scores and ratings ensure </a:t>
            </a:r>
          </a:p>
          <a:p>
            <a:r>
              <a:rPr lang="en-GB" sz="2800" i="1" dirty="0" smtClean="0">
                <a:latin typeface="Bell MT" panose="02020503060305020303" pitchFamily="18" charset="0"/>
              </a:rPr>
              <a:t>Data integrity ,accuracy ,and consistency throughout the template.</a:t>
            </a:r>
          </a:p>
          <a:p>
            <a:r>
              <a:rPr lang="en-GB" sz="2800" b="1" i="1" dirty="0" smtClean="0">
                <a:effectLst>
                  <a:outerShdw blurRad="38100" dist="38100" dir="2700000" algn="tl">
                    <a:srgbClr val="000000">
                      <a:alpha val="43137"/>
                    </a:srgbClr>
                  </a:outerShdw>
                </a:effectLst>
                <a:latin typeface="Bell MT" panose="02020503060305020303" pitchFamily="18" charset="0"/>
              </a:rPr>
              <a:t>Timeline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*Finalize template, guide, and sample dataset(if applicable</a:t>
            </a:r>
            <a:r>
              <a:rPr lang="en-GB" sz="2800" i="1" dirty="0" smtClean="0"/>
              <a:t>).</a:t>
            </a:r>
          </a:p>
          <a:p>
            <a:endParaRPr lang="en-GB" sz="2800" i="1" dirty="0" smtClean="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054714" y="4499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658600" y="355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77625" y="1727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373960" y="891792"/>
            <a:ext cx="11670402" cy="4431983"/>
          </a:xfrm>
        </p:spPr>
        <p:txBody>
          <a:bodyPr/>
          <a:lstStyle/>
          <a:p>
            <a:r>
              <a:rPr lang="en-GB" sz="3200" i="1" dirty="0" smtClean="0">
                <a:effectLst>
                  <a:outerShdw blurRad="38100" dist="38100" dir="2700000" algn="tl">
                    <a:srgbClr val="000000">
                      <a:alpha val="43137"/>
                    </a:srgbClr>
                  </a:outerShdw>
                </a:effectLst>
                <a:latin typeface="Bell MT" panose="02020503060305020303" pitchFamily="18" charset="0"/>
              </a:rPr>
              <a:t>1.HR</a:t>
            </a:r>
          </a:p>
          <a:p>
            <a:r>
              <a:rPr lang="en-GB" sz="3200" i="1" dirty="0" smtClean="0">
                <a:effectLst>
                  <a:outerShdw blurRad="38100" dist="38100" dir="2700000" algn="tl">
                    <a:srgbClr val="000000">
                      <a:alpha val="43137"/>
                    </a:srgbClr>
                  </a:outerShdw>
                </a:effectLst>
                <a:latin typeface="Bell MT" panose="02020503060305020303" pitchFamily="18" charset="0"/>
              </a:rPr>
              <a:t>2.Managers.                                          </a:t>
            </a:r>
            <a:r>
              <a:rPr lang="en-GB" sz="3200" i="1" dirty="0" smtClean="0">
                <a:latin typeface="Bell MT" panose="02020503060305020303" pitchFamily="18" charset="0"/>
              </a:rPr>
              <a:t>*They will utilize the employee </a:t>
            </a:r>
          </a:p>
          <a:p>
            <a:r>
              <a:rPr lang="en-GB" sz="3200" i="1" dirty="0" smtClean="0">
                <a:effectLst>
                  <a:outerShdw blurRad="38100" dist="38100" dir="2700000" algn="tl">
                    <a:srgbClr val="000000">
                      <a:alpha val="43137"/>
                    </a:srgbClr>
                  </a:outerShdw>
                </a:effectLst>
                <a:latin typeface="Bell MT" panose="02020503060305020303" pitchFamily="18" charset="0"/>
              </a:rPr>
              <a:t>3.Employee.                                           </a:t>
            </a:r>
            <a:r>
              <a:rPr lang="en-GB" sz="3200" i="1" dirty="0" smtClean="0">
                <a:latin typeface="Bell MT" panose="02020503060305020303" pitchFamily="18" charset="0"/>
              </a:rPr>
              <a:t>Performance scorecard in excel</a:t>
            </a:r>
          </a:p>
          <a:p>
            <a:r>
              <a:rPr lang="en-GB" sz="3200" i="1" dirty="0" smtClean="0">
                <a:effectLst>
                  <a:outerShdw blurRad="38100" dist="38100" dir="2700000" algn="tl">
                    <a:srgbClr val="000000">
                      <a:alpha val="43137"/>
                    </a:srgbClr>
                  </a:outerShdw>
                </a:effectLst>
                <a:latin typeface="Bell MT" panose="02020503060305020303" pitchFamily="18" charset="0"/>
              </a:rPr>
              <a:t>4.Department heads.                              </a:t>
            </a:r>
            <a:r>
              <a:rPr lang="en-GB" sz="3200" i="1" dirty="0" smtClean="0">
                <a:latin typeface="Bell MT" panose="02020503060305020303" pitchFamily="18" charset="0"/>
              </a:rPr>
              <a:t>To drive business outcomes</a:t>
            </a:r>
            <a:r>
              <a:rPr lang="en-GB" sz="3200" i="1" dirty="0" smtClean="0">
                <a:effectLst>
                  <a:outerShdw blurRad="38100" dist="38100" dir="2700000" algn="tl">
                    <a:srgbClr val="000000">
                      <a:alpha val="43137"/>
                    </a:srgbClr>
                  </a:outerShdw>
                </a:effectLst>
                <a:latin typeface="Bell MT" panose="02020503060305020303" pitchFamily="18" charset="0"/>
              </a:rPr>
              <a:t>.</a:t>
            </a:r>
          </a:p>
          <a:p>
            <a:r>
              <a:rPr lang="en-GB" sz="3200" i="1" dirty="0" smtClean="0">
                <a:effectLst>
                  <a:outerShdw blurRad="38100" dist="38100" dir="2700000" algn="tl">
                    <a:srgbClr val="000000">
                      <a:alpha val="43137"/>
                    </a:srgbClr>
                  </a:outerShdw>
                </a:effectLst>
                <a:latin typeface="Bell MT" panose="02020503060305020303" pitchFamily="18" charset="0"/>
              </a:rPr>
              <a:t>5.Senior leadership.</a:t>
            </a:r>
          </a:p>
          <a:p>
            <a:r>
              <a:rPr lang="en-GB" sz="3200" i="1" dirty="0" smtClean="0">
                <a:effectLst>
                  <a:outerShdw blurRad="38100" dist="38100" dir="2700000" algn="tl">
                    <a:srgbClr val="000000">
                      <a:alpha val="43137"/>
                    </a:srgbClr>
                  </a:outerShdw>
                </a:effectLst>
                <a:latin typeface="Bell MT" panose="02020503060305020303" pitchFamily="18" charset="0"/>
              </a:rPr>
              <a:t>6.Talent management teams.</a:t>
            </a:r>
          </a:p>
          <a:p>
            <a:r>
              <a:rPr lang="en-GB" sz="3200" i="1" dirty="0" smtClean="0">
                <a:effectLst>
                  <a:outerShdw blurRad="38100" dist="38100" dir="2700000" algn="tl">
                    <a:srgbClr val="000000">
                      <a:alpha val="43137"/>
                    </a:srgbClr>
                  </a:outerShdw>
                </a:effectLst>
                <a:latin typeface="Bell MT" panose="02020503060305020303" pitchFamily="18" charset="0"/>
              </a:rPr>
              <a:t>7.Compensation and benefits teams.</a:t>
            </a:r>
          </a:p>
          <a:p>
            <a:r>
              <a:rPr lang="en-GB" sz="3200" i="1" dirty="0" smtClean="0">
                <a:effectLst>
                  <a:outerShdw blurRad="38100" dist="38100" dir="2700000" algn="tl">
                    <a:srgbClr val="000000">
                      <a:alpha val="43137"/>
                    </a:srgbClr>
                  </a:outerShdw>
                </a:effectLst>
                <a:latin typeface="Bell MT" panose="02020503060305020303" pitchFamily="18" charset="0"/>
              </a:rPr>
              <a:t>8.Training and development teams.</a:t>
            </a:r>
          </a:p>
          <a:p>
            <a:r>
              <a:rPr lang="en-GB" sz="3200" i="1" dirty="0">
                <a:effectLst>
                  <a:outerShdw blurRad="38100" dist="38100" dir="2700000" algn="tl">
                    <a:srgbClr val="000000">
                      <a:alpha val="43137"/>
                    </a:srgbClr>
                  </a:outerShdw>
                </a:effectLst>
                <a:latin typeface="Bell MT" panose="02020503060305020303" pitchFamily="18" charset="0"/>
              </a:rPr>
              <a:t> </a:t>
            </a:r>
            <a:r>
              <a:rPr lang="en-GB" sz="3200" i="1" dirty="0" smtClean="0">
                <a:effectLst>
                  <a:outerShdw blurRad="38100" dist="38100" dir="2700000" algn="tl">
                    <a:srgbClr val="000000">
                      <a:alpha val="43137"/>
                    </a:srgbClr>
                  </a:outerShdw>
                </a:effectLst>
                <a:latin typeface="Bell MT" panose="02020503060305020303" pitchFamily="18" charset="0"/>
              </a:rPr>
              <a:t>   </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3609975"/>
            <a:ext cx="2695574" cy="3248025"/>
          </a:xfrm>
          <a:prstGeom prst="rect">
            <a:avLst/>
          </a:prstGeom>
        </p:spPr>
      </p:pic>
      <p:sp>
        <p:nvSpPr>
          <p:cNvPr id="3" name="object 3"/>
          <p:cNvSpPr/>
          <p:nvPr/>
        </p:nvSpPr>
        <p:spPr>
          <a:xfrm>
            <a:off x="8001000" y="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81100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10050" y="1381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152401" y="990600"/>
            <a:ext cx="11972924" cy="5909310"/>
          </a:xfrm>
        </p:spPr>
        <p:txBody>
          <a:bodyPr/>
          <a:lstStyle/>
          <a:p>
            <a:r>
              <a:rPr lang="en-GB" sz="3200" i="1" dirty="0" smtClean="0">
                <a:effectLst>
                  <a:outerShdw blurRad="38100" dist="38100" dir="2700000" algn="tl">
                    <a:srgbClr val="000000">
                      <a:alpha val="43137"/>
                    </a:srgbClr>
                  </a:outerShdw>
                </a:effectLst>
                <a:latin typeface="Bell MT" panose="02020503060305020303" pitchFamily="18" charset="0"/>
              </a:rPr>
              <a:t>1.Data-driven decision making</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*Decisions about employee performance and compensation with accurate</a:t>
            </a:r>
          </a:p>
          <a:p>
            <a:r>
              <a:rPr lang="en-GB" sz="3200" i="1" dirty="0" smtClean="0">
                <a:latin typeface="Bell MT" panose="02020503060305020303" pitchFamily="18" charset="0"/>
              </a:rPr>
              <a:t>And real-time data</a:t>
            </a:r>
            <a:r>
              <a:rPr lang="en-IN" sz="3200" i="1" dirty="0" smtClean="0">
                <a:latin typeface="Bell MT" panose="02020503060305020303" pitchFamily="18" charset="0"/>
              </a:rPr>
              <a:t>.</a:t>
            </a:r>
          </a:p>
          <a:p>
            <a:r>
              <a:rPr lang="en-GB" sz="3200" i="1" dirty="0" smtClean="0">
                <a:effectLst>
                  <a:outerShdw blurRad="38100" dist="38100" dir="2700000" algn="tl">
                    <a:srgbClr val="000000">
                      <a:alpha val="43137"/>
                    </a:srgbClr>
                  </a:outerShdw>
                </a:effectLst>
                <a:latin typeface="Bell MT" panose="02020503060305020303" pitchFamily="18" charset="0"/>
              </a:rPr>
              <a:t>2.Streamlined management</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a:t>
            </a:r>
            <a:r>
              <a:rPr lang="en-GB" sz="3200" i="1" dirty="0" err="1" smtClean="0">
                <a:latin typeface="Bell MT" panose="02020503060305020303" pitchFamily="18" charset="0"/>
              </a:rPr>
              <a:t>Evalutions</a:t>
            </a:r>
            <a:r>
              <a:rPr lang="en-GB" sz="3200" i="1" dirty="0">
                <a:latin typeface="Bell MT" panose="02020503060305020303" pitchFamily="18" charset="0"/>
              </a:rPr>
              <a:t> </a:t>
            </a:r>
            <a:r>
              <a:rPr lang="en-GB" sz="3200" i="1" dirty="0" smtClean="0">
                <a:latin typeface="Bell MT" panose="02020503060305020303" pitchFamily="18" charset="0"/>
              </a:rPr>
              <a:t>goal setting and tracking with a user-friendly excel template.</a:t>
            </a:r>
          </a:p>
          <a:p>
            <a:r>
              <a:rPr lang="en-GB" sz="3200" i="1" dirty="0" smtClean="0">
                <a:effectLst>
                  <a:outerShdw blurRad="38100" dist="38100" dir="2700000" algn="tl">
                    <a:srgbClr val="000000">
                      <a:alpha val="43137"/>
                    </a:srgbClr>
                  </a:outerShdw>
                </a:effectLst>
                <a:latin typeface="Bell MT" panose="02020503060305020303" pitchFamily="18" charset="0"/>
              </a:rPr>
              <a:t>3.Improved engagement</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*Motivation and growth with regular feedback, couching development opportunities.</a:t>
            </a:r>
          </a:p>
          <a:p>
            <a:r>
              <a:rPr lang="en-GB" sz="3200" i="1" dirty="0" smtClean="0">
                <a:effectLst>
                  <a:outerShdw blurRad="38100" dist="38100" dir="2700000" algn="tl">
                    <a:srgbClr val="000000">
                      <a:alpha val="43137"/>
                    </a:srgbClr>
                  </a:outerShdw>
                </a:effectLst>
                <a:latin typeface="Bell MT" panose="02020503060305020303" pitchFamily="18" charset="0"/>
              </a:rPr>
              <a:t>4.Enhanced collaboration</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*Transparency accountability and teamwork with shared performance goals and metrics.</a:t>
            </a:r>
          </a:p>
          <a:p>
            <a:endParaRPr lang="en-GB" sz="3200" i="1" dirty="0" smtClean="0">
              <a:latin typeface="Bell MT" panose="02020503060305020303"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GB" sz="3200" i="1" dirty="0" smtClean="0">
                <a:latin typeface="Bell MT" panose="02020503060305020303" pitchFamily="18" charset="0"/>
              </a:rPr>
              <a:t>     This dataset contains information about employee performance,          including demographic, job-related, and performance metrics.</a:t>
            </a:r>
          </a:p>
          <a:p>
            <a:endParaRPr lang="en-GB" sz="3200" i="1" dirty="0" smtClean="0">
              <a:latin typeface="Bell MT" panose="02020503060305020303" pitchFamily="18" charset="0"/>
            </a:endParaRPr>
          </a:p>
          <a:p>
            <a:r>
              <a:rPr lang="en-GB" sz="3200" i="1" dirty="0" smtClean="0">
                <a:latin typeface="Bell MT" panose="02020503060305020303" pitchFamily="18" charset="0"/>
              </a:rPr>
              <a:t>*{(e.g., Employee ID , Name, Job Title, Department, and ETC.)}</a:t>
            </a:r>
          </a:p>
          <a:p>
            <a:r>
              <a:rPr lang="en-GB" sz="3200" i="1" dirty="0">
                <a:latin typeface="Bell MT" panose="02020503060305020303" pitchFamily="18" charset="0"/>
              </a:rPr>
              <a:t> </a:t>
            </a:r>
          </a:p>
          <a:p>
            <a:r>
              <a:rPr lang="en-GB" sz="3200" i="1" dirty="0" smtClean="0">
                <a:latin typeface="Bell MT" panose="02020503060305020303" pitchFamily="18" charset="0"/>
              </a:rPr>
              <a:t>Sample Size: 100 – 10,000.</a:t>
            </a:r>
          </a:p>
          <a:p>
            <a:endParaRPr lang="en-GB" sz="3200" i="1" dirty="0" smtClean="0">
              <a:latin typeface="Bell MT" panose="02020503060305020303" pitchFamily="18" charset="0"/>
            </a:endParaRPr>
          </a:p>
          <a:p>
            <a:r>
              <a:rPr lang="en-GB" sz="3200" i="1" dirty="0" smtClean="0">
                <a:latin typeface="Bell MT" panose="02020503060305020303" pitchFamily="18" charset="0"/>
              </a:rPr>
              <a:t>              This dataset analysis organisation ton track measure and   identify areas for improvement and make data-driven decision.  </a:t>
            </a:r>
            <a:endParaRPr lang="en-IN" sz="3200" i="1" dirty="0">
              <a:latin typeface="Bell MT" panose="020205030603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106680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25198" y="1994361"/>
            <a:ext cx="8534018" cy="1231106"/>
          </a:xfrm>
          <a:prstGeom prst="rect">
            <a:avLst/>
          </a:prstGeom>
          <a:noFill/>
        </p:spPr>
        <p:txBody>
          <a:bodyPr wrap="square" rtlCol="0">
            <a:spAutoFit/>
          </a:bodyPr>
          <a:lstStyle/>
          <a:p>
            <a:pPr>
              <a:buFont typeface="Arial" panose="020B0604020202020204" pitchFamily="34" charset="0"/>
              <a:buChar char="•"/>
            </a:pPr>
            <a:r>
              <a:rPr lang="en-GB" sz="2800" i="1" dirty="0">
                <a:solidFill>
                  <a:srgbClr val="0D0D0D"/>
                </a:solidFill>
                <a:latin typeface="Times New Roman" panose="02020603050405020304" pitchFamily="18" charset="0"/>
                <a:cs typeface="Times New Roman" panose="02020603050405020304" pitchFamily="18" charset="0"/>
              </a:rPr>
              <a:t>Performance level formula used in the analysis</a:t>
            </a:r>
            <a:r>
              <a:rPr lang="en-GB" i="1" dirty="0">
                <a:solidFill>
                  <a:srgbClr val="0D0D0D"/>
                </a:solidFill>
                <a:latin typeface="Times New Roman" panose="02020603050405020304" pitchFamily="18" charset="0"/>
                <a:cs typeface="Times New Roman" panose="02020603050405020304" pitchFamily="18" charset="0"/>
              </a:rPr>
              <a:t>:-</a:t>
            </a:r>
            <a:r>
              <a:rPr lang="en-GB" dirty="0">
                <a:solidFill>
                  <a:srgbClr val="0D0D0D"/>
                </a:solidFill>
                <a:latin typeface="Times New Roman" panose="02020603050405020304" pitchFamily="18" charset="0"/>
                <a:cs typeface="Times New Roman" panose="02020603050405020304" pitchFamily="18" charset="0"/>
              </a:rPr>
              <a:t>=IFS(Z8&gt;=5,"VERY HIGH",Z8&gt;=4,"HIGH",Z8&gt;=3,"MED","TRUE","LOW")</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TotalTime>
  <Words>632</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32</cp:revision>
  <dcterms:created xsi:type="dcterms:W3CDTF">2024-03-29T15:07:22Z</dcterms:created>
  <dcterms:modified xsi:type="dcterms:W3CDTF">2024-09-09T09:44:41Z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