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6" r:id="rId6"/>
    <p:sldId id="267" r:id="rId7"/>
    <p:sldId id="268" r:id="rId8"/>
    <p:sldId id="260"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04993CE-2CCF-49BD-8F53-8A81154B5F29}"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4A60009-CD54-4311-B22C-FD3C27331279}" type="slidenum">
              <a:rPr lang="en-US" smtClean="0"/>
              <a:t>‹#›</a:t>
            </a:fld>
            <a:endParaRPr lang="en-US"/>
          </a:p>
        </p:txBody>
      </p:sp>
    </p:spTree>
    <p:extLst>
      <p:ext uri="{BB962C8B-B14F-4D97-AF65-F5344CB8AC3E}">
        <p14:creationId xmlns:p14="http://schemas.microsoft.com/office/powerpoint/2010/main" val="80228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60009-CD54-4311-B22C-FD3C27331279}" type="slidenum">
              <a:rPr lang="en-US" smtClean="0"/>
              <a:t>2</a:t>
            </a:fld>
            <a:endParaRPr lang="en-US"/>
          </a:p>
        </p:txBody>
      </p:sp>
    </p:spTree>
    <p:extLst>
      <p:ext uri="{BB962C8B-B14F-4D97-AF65-F5344CB8AC3E}">
        <p14:creationId xmlns:p14="http://schemas.microsoft.com/office/powerpoint/2010/main" val="176598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ajeswaril4/APSSDC_Project/blob/main/keylogger.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p>
        </p:txBody>
      </p:sp>
      <p:sp>
        <p:nvSpPr>
          <p:cNvPr id="8" name="object 8"/>
          <p:cNvSpPr txBox="1"/>
          <p:nvPr/>
        </p:nvSpPr>
        <p:spPr>
          <a:xfrm>
            <a:off x="6934200" y="2710656"/>
            <a:ext cx="33528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smtClean="0">
                <a:solidFill>
                  <a:srgbClr val="2D936B"/>
                </a:solidFill>
                <a:latin typeface="Trebuchet MS"/>
                <a:cs typeface="Trebuchet MS"/>
              </a:rPr>
              <a:t>P.Jaya</a:t>
            </a:r>
            <a:r>
              <a:rPr lang="en-US" sz="2400" b="1" spc="10" dirty="0" smtClean="0">
                <a:solidFill>
                  <a:srgbClr val="2D936B"/>
                </a:solidFill>
                <a:latin typeface="Trebuchet MS"/>
                <a:cs typeface="Trebuchet MS"/>
              </a:rPr>
              <a:t> Naga </a:t>
            </a:r>
            <a:r>
              <a:rPr lang="en-US" sz="2400" b="1" spc="10" dirty="0" err="1" smtClean="0">
                <a:solidFill>
                  <a:srgbClr val="2D936B"/>
                </a:solidFill>
                <a:latin typeface="Trebuchet MS"/>
                <a:cs typeface="Trebuchet MS"/>
              </a:rPr>
              <a:t>Rajeswari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US" sz="3600" spc="-40" dirty="0" smtClean="0"/>
              <a:t>Detection and prevention</a:t>
            </a:r>
            <a:endParaRPr sz="3600" dirty="0"/>
          </a:p>
        </p:txBody>
      </p:sp>
      <p:sp>
        <p:nvSpPr>
          <p:cNvPr id="10" name="Text Placeholder 9"/>
          <p:cNvSpPr>
            <a:spLocks noGrp="1"/>
          </p:cNvSpPr>
          <p:nvPr>
            <p:ph type="body" idx="1"/>
          </p:nvPr>
        </p:nvSpPr>
        <p:spPr>
          <a:xfrm>
            <a:off x="609599" y="1919067"/>
            <a:ext cx="10972800" cy="4308872"/>
          </a:xfrm>
        </p:spPr>
        <p:txBody>
          <a:bodyPr/>
          <a:lstStyle/>
          <a:p>
            <a:pPr marL="457200" indent="-457200">
              <a:buFont typeface="Wingdings" panose="05000000000000000000" pitchFamily="2" charset="2"/>
              <a:buChar char="Ø"/>
            </a:pPr>
            <a:r>
              <a:rPr lang="en-US" sz="2800" dirty="0" err="1"/>
              <a:t>Keyloggers</a:t>
            </a:r>
            <a:r>
              <a:rPr lang="en-US" sz="2800" dirty="0"/>
              <a:t> taint PC framework similarly that other malware does. These </a:t>
            </a:r>
            <a:r>
              <a:rPr lang="en-US" sz="2800" dirty="0" err="1"/>
              <a:t>Keyloggers</a:t>
            </a:r>
            <a:r>
              <a:rPr lang="en-US" sz="2800" dirty="0"/>
              <a:t> get introduced on a framework when we click on record connections which get through an obscure source or address. The cybercriminals or aggressors utilize social designing or phishing methods. </a:t>
            </a:r>
            <a:endParaRPr lang="en-US" sz="2800" dirty="0" smtClean="0"/>
          </a:p>
          <a:p>
            <a:pPr marL="457200" indent="-457200">
              <a:buFont typeface="Wingdings" panose="05000000000000000000" pitchFamily="2" charset="2"/>
              <a:buChar char="Ø"/>
            </a:pPr>
            <a:r>
              <a:rPr lang="en-US" sz="2800" dirty="0"/>
              <a:t>There is some anti-malware software which can help in detecting and removing </a:t>
            </a:r>
            <a:r>
              <a:rPr lang="en-US" sz="2800" dirty="0" err="1"/>
              <a:t>Keyloggers</a:t>
            </a:r>
            <a:r>
              <a:rPr lang="en-US" sz="2800" dirty="0"/>
              <a:t>. The other way is to examine the running process via the Task Manager in Windows OS to check for some unusual .exe processes that are running in the background. Also, we should check all the start-up entries for anything unusual.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US" sz="4250" spc="15" dirty="0" smtClean="0">
                <a:latin typeface="Times New Roman" panose="02020603050405020304" pitchFamily="18" charset="0"/>
                <a:cs typeface="Times New Roman" panose="02020603050405020304" pitchFamily="18" charset="0"/>
              </a:rPr>
              <a:t>Innovative</a:t>
            </a:r>
            <a:r>
              <a:rPr lang="en-US" sz="4250" spc="15" dirty="0" smtClean="0"/>
              <a:t> Solutions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Rectangle 1"/>
          <p:cNvSpPr>
            <a:spLocks noGrp="1" noChangeArrowheads="1"/>
          </p:cNvSpPr>
          <p:nvPr>
            <p:ph type="body" idx="1"/>
          </p:nvPr>
        </p:nvSpPr>
        <p:spPr bwMode="auto">
          <a:xfrm>
            <a:off x="533400" y="1761589"/>
            <a:ext cx="1994167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Behavioral Analysis and Machine Learning</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Utilize behavioral analysis and machine learning algorithms to identify suspicious patterns in user input behavior.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algorithms can detect deviations from normal typing patterns and flag potential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keylogger</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activity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Keystroke Dynamics </a:t>
            </a:r>
            <a:r>
              <a:rPr kumimoji="0" lang="en-US" sz="2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Authentication</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:Implement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keystroke dynamics authentication systems that analyze the unique typing patterns of individual users</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By continuously verifying the authenticity of users based on their typing behavior, these systems can detect unauthorized access attempts caused by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keyloggers</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Hardware-Based Solutions</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Explore hardware-based solutions, such as secure keyboards with built-in encryption and anti-</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keylogger</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keyboards use cryptographic techniques to encrypt keystrokes before transmitting them to the computer,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preventing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keyloggers</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intercepting sensitive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4" y="291147"/>
            <a:ext cx="7413625"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HOW Key Loggers work</a:t>
            </a:r>
            <a:endParaRPr sz="4800" dirty="0">
              <a:latin typeface="Trebuchet MS"/>
              <a:cs typeface="Trebuchet MS"/>
            </a:endParaRPr>
          </a:p>
        </p:txBody>
      </p:sp>
      <p:sp>
        <p:nvSpPr>
          <p:cNvPr id="10" name="Title 9"/>
          <p:cNvSpPr>
            <a:spLocks noGrp="1"/>
          </p:cNvSpPr>
          <p:nvPr>
            <p:ph type="title"/>
          </p:nvPr>
        </p:nvSpPr>
        <p:spPr/>
        <p:txBody>
          <a:bodyPr/>
          <a:lstStyle/>
          <a:p>
            <a:endParaRPr lang="en-US" dirty="0"/>
          </a:p>
        </p:txBody>
      </p:sp>
      <p:sp>
        <p:nvSpPr>
          <p:cNvPr id="11" name="Text Placeholder 10"/>
          <p:cNvSpPr>
            <a:spLocks noGrp="1"/>
          </p:cNvSpPr>
          <p:nvPr>
            <p:ph type="body" idx="1"/>
          </p:nvPr>
        </p:nvSpPr>
        <p:spPr>
          <a:xfrm>
            <a:off x="796213" y="2198965"/>
            <a:ext cx="10972800" cy="4278094"/>
          </a:xfrm>
        </p:spPr>
        <p:txBody>
          <a:bodyPr/>
          <a:lstStyle/>
          <a:p>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are spread in different ways, but all have the same purpose. They all record information entered on a device and report the information to a recipient. Let’s take a look at a few examples showing how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can spread by being installed on devices:</a:t>
            </a:r>
          </a:p>
          <a:p>
            <a:r>
              <a:rPr lang="en-US" sz="2000" b="1" dirty="0">
                <a:latin typeface="Times New Roman" panose="02020603050405020304" pitchFamily="18" charset="0"/>
                <a:cs typeface="Times New Roman" panose="02020603050405020304" pitchFamily="18" charset="0"/>
              </a:rPr>
              <a:t>Web page scripts.</a:t>
            </a:r>
            <a:r>
              <a:rPr lang="en-US" sz="2000" dirty="0">
                <a:latin typeface="Times New Roman" panose="02020603050405020304" pitchFamily="18" charset="0"/>
                <a:cs typeface="Times New Roman" panose="02020603050405020304" pitchFamily="18" charset="0"/>
              </a:rPr>
              <a:t> Hackers can insert malicious code on a web page. When you click an infected link or visit a malicious website, the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automatically downloads on your device.</a:t>
            </a:r>
          </a:p>
          <a:p>
            <a:r>
              <a:rPr lang="en-US" sz="2000" b="1" dirty="0">
                <a:latin typeface="Times New Roman" panose="02020603050405020304" pitchFamily="18" charset="0"/>
                <a:cs typeface="Times New Roman" panose="02020603050405020304" pitchFamily="18" charset="0"/>
              </a:rPr>
              <a:t>Phishing.</a:t>
            </a:r>
            <a:r>
              <a:rPr lang="en-US" sz="2000" dirty="0">
                <a:latin typeface="Times New Roman" panose="02020603050405020304" pitchFamily="18" charset="0"/>
                <a:cs typeface="Times New Roman" panose="02020603050405020304" pitchFamily="18" charset="0"/>
              </a:rPr>
              <a:t> Hackers can use phishing emails, which are fraudulent messages designed to look legitimate. When you click an infected link or open a malicious attachment, the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downloads on your device.</a:t>
            </a:r>
          </a:p>
          <a:p>
            <a:r>
              <a:rPr lang="en-US" sz="2000" b="1" dirty="0">
                <a:latin typeface="Times New Roman" panose="02020603050405020304" pitchFamily="18" charset="0"/>
                <a:cs typeface="Times New Roman" panose="02020603050405020304" pitchFamily="18" charset="0"/>
              </a:rPr>
              <a:t>Social engineering.</a:t>
            </a:r>
            <a:r>
              <a:rPr lang="en-US" sz="2000" dirty="0">
                <a:latin typeface="Times New Roman" panose="02020603050405020304" pitchFamily="18" charset="0"/>
                <a:cs typeface="Times New Roman" panose="02020603050405020304" pitchFamily="18" charset="0"/>
              </a:rPr>
              <a:t> Phishing is a type of social engineering, which is a strategy designed to trick victims into divulging confidential information. Cybercriminals might pretend to be a trusted contact to convince the recipient to open an attachment and download malware.</a:t>
            </a:r>
          </a:p>
          <a:p>
            <a:r>
              <a:rPr lang="en-US" sz="2000" b="1" dirty="0">
                <a:latin typeface="Times New Roman" panose="02020603050405020304" pitchFamily="18" charset="0"/>
                <a:cs typeface="Times New Roman" panose="02020603050405020304" pitchFamily="18" charset="0"/>
              </a:rPr>
              <a:t>Unidentified software downloaded from the internet.</a:t>
            </a:r>
            <a:r>
              <a:rPr lang="en-US" sz="2000" dirty="0">
                <a:latin typeface="Times New Roman" panose="02020603050405020304" pitchFamily="18" charset="0"/>
                <a:cs typeface="Times New Roman" panose="02020603050405020304" pitchFamily="18" charset="0"/>
              </a:rPr>
              <a:t> Malicious users can embed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in software downloaded from the internet. Along with the software you want to download, you unknowingly download </a:t>
            </a:r>
            <a:r>
              <a:rPr lang="en-US" sz="2000" dirty="0" err="1">
                <a:latin typeface="Times New Roman" panose="02020603050405020304" pitchFamily="18" charset="0"/>
                <a:cs typeface="Times New Roman" panose="02020603050405020304" pitchFamily="18" charset="0"/>
              </a:rPr>
              <a:t>keylogging</a:t>
            </a:r>
            <a:r>
              <a:rPr lang="en-US" sz="2000" dirty="0">
                <a:latin typeface="Times New Roman" panose="02020603050405020304" pitchFamily="18" charset="0"/>
                <a:cs typeface="Times New Roman" panose="02020603050405020304" pitchFamily="18" charset="0"/>
              </a:rPr>
              <a:t> software.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smtClean="0">
                <a:latin typeface="Times New Roman" panose="02020603050405020304" pitchFamily="18" charset="0"/>
                <a:cs typeface="Times New Roman" panose="02020603050405020304" pitchFamily="18" charset="0"/>
              </a:rPr>
              <a:t>Impact And Mitigation Success</a:t>
            </a:r>
            <a:endParaRPr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idx="1"/>
          </p:nvPr>
        </p:nvSpPr>
        <p:spPr>
          <a:xfrm>
            <a:off x="609600" y="1577340"/>
            <a:ext cx="10972800" cy="2954655"/>
          </a:xfrm>
        </p:spPr>
        <p:txBody>
          <a:bodyPr/>
          <a:lstStyle/>
          <a:p>
            <a:pPr marL="285750" indent="-285750">
              <a:buFont typeface="Wingdings" panose="05000000000000000000" pitchFamily="2" charset="2"/>
              <a:buChar char="Ø"/>
            </a:pPr>
            <a:r>
              <a:rPr lang="en-US" sz="2400" dirty="0" err="1" smtClean="0">
                <a:latin typeface="Times New Roman" panose="02020603050405020304" pitchFamily="18" charset="0"/>
                <a:cs typeface="Times New Roman" panose="02020603050405020304" pitchFamily="18" charset="0"/>
              </a:rPr>
              <a:t>Keyloggers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potentially capture sensitive information, such as passwords, credit card numbers, and personal messages. If this data falls into the wrong hands due to a malicious </a:t>
            </a:r>
            <a:r>
              <a:rPr lang="en-US" sz="2400" dirty="0" err="1" smtClean="0">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it can lead to identity theft, financial </a:t>
            </a:r>
            <a:r>
              <a:rPr lang="en-US" sz="2400" dirty="0" smtClean="0">
                <a:latin typeface="Times New Roman" panose="02020603050405020304" pitchFamily="18" charset="0"/>
                <a:cs typeface="Times New Roman" panose="02020603050405020304" pitchFamily="18" charset="0"/>
              </a:rPr>
              <a:t>loss</a:t>
            </a:r>
            <a:r>
              <a:rPr lang="en-US" sz="2400" dirty="0">
                <a:latin typeface="Times New Roman" panose="02020603050405020304" pitchFamily="18" charset="0"/>
                <a:cs typeface="Times New Roman" panose="02020603050405020304" pitchFamily="18" charset="0"/>
              </a:rPr>
              <a:t>, and other serious consequences</a:t>
            </a:r>
            <a:r>
              <a:rPr lang="en-US" sz="2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Keylogging</a:t>
            </a:r>
            <a:r>
              <a:rPr lang="en-US" sz="2400" dirty="0">
                <a:latin typeface="Times New Roman" panose="02020603050405020304" pitchFamily="18" charset="0"/>
                <a:cs typeface="Times New Roman" panose="02020603050405020304" pitchFamily="18" charset="0"/>
              </a:rPr>
              <a:t> has become a dangerous tactic for cybercriminals to access confidential information or take control of your device. Learning what a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is and how to prevent </a:t>
            </a:r>
            <a:r>
              <a:rPr lang="en-US" sz="2400" dirty="0" err="1">
                <a:latin typeface="Times New Roman" panose="02020603050405020304" pitchFamily="18" charset="0"/>
                <a:cs typeface="Times New Roman" panose="02020603050405020304" pitchFamily="18" charset="0"/>
              </a:rPr>
              <a:t>keylogging</a:t>
            </a:r>
            <a:r>
              <a:rPr lang="en-US" sz="2400" dirty="0">
                <a:latin typeface="Times New Roman" panose="02020603050405020304" pitchFamily="18" charset="0"/>
                <a:cs typeface="Times New Roman" panose="02020603050405020304" pitchFamily="18" charset="0"/>
              </a:rPr>
              <a:t> malware can help you secure your personal information and stay safe online.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smtClean="0"/>
              <a:t>Project link</a:t>
            </a:r>
            <a:endParaRPr lang="en-US" dirty="0"/>
          </a:p>
        </p:txBody>
      </p:sp>
      <p:sp>
        <p:nvSpPr>
          <p:cNvPr id="3" name="Text Placeholder 2"/>
          <p:cNvSpPr>
            <a:spLocks noGrp="1"/>
          </p:cNvSpPr>
          <p:nvPr>
            <p:ph type="body" idx="1"/>
          </p:nvPr>
        </p:nvSpPr>
        <p:spPr>
          <a:xfrm>
            <a:off x="609600" y="1577340"/>
            <a:ext cx="10972800" cy="276999"/>
          </a:xfrm>
        </p:spPr>
        <p:txBody>
          <a:bodyPr/>
          <a:lstStyle/>
          <a:p>
            <a:r>
              <a:rPr lang="en-US" dirty="0" smtClean="0">
                <a:latin typeface="Times New Roman" panose="02020603050405020304" pitchFamily="18" charset="0"/>
                <a:cs typeface="Times New Roman" panose="02020603050405020304" pitchFamily="18" charset="0"/>
                <a:hlinkClick r:id="rId2"/>
              </a:rPr>
              <a:t>https://github.com/Rajeswaril4/APSSDC_Project/blob/main/keylogger.py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35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046776" y="1500322"/>
            <a:ext cx="8142470" cy="535407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590925"/>
              <a:ext cx="2460470" cy="3267076"/>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828800" y="2740063"/>
            <a:ext cx="9690119" cy="1428750"/>
          </a:xfrm>
          <a:prstGeom prst="rect">
            <a:avLst/>
          </a:prstGeom>
        </p:spPr>
        <p:txBody>
          <a:bodyPr vert="horz" wrap="square" lIns="0" tIns="16510" rIns="0" bIns="0" rtlCol="0">
            <a:noAutofit/>
          </a:bodyPr>
          <a:lstStyle/>
          <a:p>
            <a:pPr marL="12700">
              <a:lnSpc>
                <a:spcPct val="100000"/>
              </a:lnSpc>
              <a:spcBef>
                <a:spcPts val="130"/>
              </a:spcBef>
            </a:pPr>
            <a:r>
              <a:rPr lang="en-US" sz="5400" dirty="0" smtClean="0">
                <a:latin typeface="Times New Roman" panose="02020603050405020304" pitchFamily="18" charset="0"/>
                <a:cs typeface="Times New Roman" panose="02020603050405020304" pitchFamily="18" charset="0"/>
              </a:rPr>
              <a:t>KEYLOGGER &amp; SECURITY</a:t>
            </a:r>
            <a:br>
              <a:rPr lang="en-US" sz="5400" dirty="0" smtClean="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endParaRPr sz="5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385444"/>
            <a:ext cx="10681335" cy="629018"/>
          </a:xfrm>
          <a:prstGeom prst="rect">
            <a:avLst/>
          </a:prstGeom>
        </p:spPr>
        <p:txBody>
          <a:bodyPr vert="horz" wrap="square" lIns="0" tIns="13335" rIns="0" bIns="0" rtlCol="0">
            <a:spAutoFit/>
          </a:bodyPr>
          <a:lstStyle/>
          <a:p>
            <a:pPr marL="12700">
              <a:lnSpc>
                <a:spcPct val="100000"/>
              </a:lnSpc>
              <a:spcBef>
                <a:spcPts val="105"/>
              </a:spcBef>
            </a:pPr>
            <a:r>
              <a:rPr lang="en-US" sz="4000" dirty="0" smtClean="0"/>
              <a:t>AGEND</a:t>
            </a:r>
            <a:endParaRPr sz="3200" dirty="0"/>
          </a:p>
        </p:txBody>
      </p:sp>
      <p:sp>
        <p:nvSpPr>
          <p:cNvPr id="23" name="Text Placeholder 22"/>
          <p:cNvSpPr>
            <a:spLocks noGrp="1"/>
          </p:cNvSpPr>
          <p:nvPr>
            <p:ph type="body" idx="1"/>
          </p:nvPr>
        </p:nvSpPr>
        <p:spPr>
          <a:xfrm>
            <a:off x="1637273" y="1481674"/>
            <a:ext cx="8516377" cy="5047536"/>
          </a:xfrm>
        </p:spPr>
        <p:txBody>
          <a:bodyPr/>
          <a:lstStyle/>
          <a:p>
            <a:pPr marL="285750" indent="-285750">
              <a:buFont typeface="Wingdings" panose="05000000000000000000" pitchFamily="2" charset="2"/>
              <a:buChar char="Ø"/>
            </a:pPr>
            <a:r>
              <a:rPr lang="en-US" sz="2800" dirty="0" smtClean="0"/>
              <a:t>I</a:t>
            </a:r>
            <a:r>
              <a:rPr lang="en-US" sz="2800" dirty="0" smtClean="0">
                <a:latin typeface="Times New Roman" panose="02020603050405020304" pitchFamily="18" charset="0"/>
                <a:cs typeface="Times New Roman" panose="02020603050405020304" pitchFamily="18" charset="0"/>
              </a:rPr>
              <a:t>ntroduction</a:t>
            </a: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History and Evolution of  </a:t>
            </a:r>
            <a:r>
              <a:rPr lang="en-US" sz="2800" dirty="0" err="1" smtClean="0">
                <a:latin typeface="Times New Roman" panose="02020603050405020304" pitchFamily="18" charset="0"/>
                <a:cs typeface="Times New Roman" panose="02020603050405020304" pitchFamily="18" charset="0"/>
              </a:rPr>
              <a:t>keylogger</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Types of </a:t>
            </a:r>
            <a:r>
              <a:rPr lang="en-US" sz="2800" dirty="0" err="1" smtClean="0">
                <a:latin typeface="Times New Roman" panose="02020603050405020304" pitchFamily="18" charset="0"/>
                <a:cs typeface="Times New Roman" panose="02020603050405020304" pitchFamily="18" charset="0"/>
              </a:rPr>
              <a:t>Keyloggers</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Project Overview</a:t>
            </a: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Who are the End Users</a:t>
            </a: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Yours solution and its value proposition</a:t>
            </a: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won in your solution</a:t>
            </a: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Modelling</a:t>
            </a:r>
          </a:p>
          <a:p>
            <a:pPr marL="342900"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Results</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p:txBody>
          <a:bodyPr/>
          <a:lstStyle/>
          <a:p>
            <a:r>
              <a:rPr lang="en-US" dirty="0" smtClean="0"/>
              <a:t>Introduction </a:t>
            </a:r>
            <a:endParaRPr lang="en-US" dirty="0"/>
          </a:p>
        </p:txBody>
      </p:sp>
      <p:sp>
        <p:nvSpPr>
          <p:cNvPr id="11" name="Content Placeholder 10"/>
          <p:cNvSpPr>
            <a:spLocks noGrp="1"/>
          </p:cNvSpPr>
          <p:nvPr>
            <p:ph sz="half" idx="2"/>
          </p:nvPr>
        </p:nvSpPr>
        <p:spPr/>
        <p:txBody>
          <a:bodyPr/>
          <a:lstStyle/>
          <a:p>
            <a:endParaRPr lang="en-US" smtClean="0"/>
          </a:p>
          <a:p>
            <a:endParaRPr lang="en-US" smtClean="0"/>
          </a:p>
          <a:p>
            <a:endParaRPr lang="en-US" dirty="0"/>
          </a:p>
        </p:txBody>
      </p:sp>
      <p:sp>
        <p:nvSpPr>
          <p:cNvPr id="16" name="Content Placeholder 15"/>
          <p:cNvSpPr>
            <a:spLocks noGrp="1"/>
          </p:cNvSpPr>
          <p:nvPr>
            <p:ph sz="half" idx="3"/>
          </p:nvPr>
        </p:nvSpPr>
        <p:spPr>
          <a:xfrm>
            <a:off x="708952" y="2197774"/>
            <a:ext cx="8873198" cy="3447098"/>
          </a:xfrm>
        </p:spPr>
        <p:txBody>
          <a:bodyPr/>
          <a:lstStyle/>
          <a:p>
            <a:pPr marL="457200" indent="-457200">
              <a:buFont typeface="Wingdings" panose="05000000000000000000" pitchFamily="2" charset="2"/>
              <a:buChar char="Ø"/>
            </a:pPr>
            <a:r>
              <a:rPr lang="en-US" sz="3200" dirty="0" err="1" smtClean="0">
                <a:latin typeface="Times New Roman" panose="02020603050405020304" pitchFamily="18" charset="0"/>
                <a:cs typeface="Times New Roman" panose="02020603050405020304" pitchFamily="18" charset="0"/>
              </a:rPr>
              <a:t>Keyloggers</a:t>
            </a:r>
            <a:r>
              <a:rPr lang="en-US" sz="3200" dirty="0" smtClean="0">
                <a:latin typeface="Times New Roman" panose="02020603050405020304" pitchFamily="18" charset="0"/>
                <a:cs typeface="Times New Roman" panose="02020603050405020304" pitchFamily="18" charset="0"/>
              </a:rPr>
              <a:t>   short for keystroke loggers, are a  type of surveillance technology used to monitor and record each keystroke typed on a computer keyboard.</a:t>
            </a:r>
          </a:p>
          <a:p>
            <a:pPr marL="4572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They can be implemented as software or hardware and are often used in cyber security, either for  malicious purposes for legitimate monitoring</a:t>
            </a:r>
            <a:endParaRPr lang="en-US" sz="3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p:txBody>
          <a:bodyPr/>
          <a:lstStyle/>
          <a:p>
            <a:fld id="{81D60167-4931-47E6-BA6A-407CBD079E47}" type="slidenum">
              <a:rPr lang="en-US" smtClean="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77108"/>
          </a:xfrm>
        </p:spPr>
        <p:txBody>
          <a:bodyPr/>
          <a:lstStyle/>
          <a:p>
            <a:r>
              <a:rPr lang="en-US" sz="4400" dirty="0" smtClean="0">
                <a:latin typeface="Times New Roman" panose="02020603050405020304" pitchFamily="18" charset="0"/>
                <a:cs typeface="Times New Roman" panose="02020603050405020304" pitchFamily="18" charset="0"/>
              </a:rPr>
              <a:t>History and Evolution of </a:t>
            </a:r>
            <a:r>
              <a:rPr lang="en-US" sz="4400" dirty="0" err="1" smtClean="0">
                <a:latin typeface="Times New Roman" panose="02020603050405020304" pitchFamily="18" charset="0"/>
                <a:cs typeface="Times New Roman" panose="02020603050405020304" pitchFamily="18" charset="0"/>
              </a:rPr>
              <a:t>Keyloggers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228600" y="1447800"/>
            <a:ext cx="5303520" cy="4154984"/>
          </a:xfrm>
        </p:spPr>
        <p:txBody>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Early 1970s The concept of capturing keystrokes originated with hardware-based </a:t>
            </a:r>
            <a:r>
              <a:rPr lang="en-US" dirty="0" err="1" smtClean="0">
                <a:latin typeface="Times New Roman" panose="02020603050405020304" pitchFamily="18" charset="0"/>
                <a:cs typeface="Times New Roman" panose="02020603050405020304" pitchFamily="18" charset="0"/>
              </a:rPr>
              <a:t>keyloggers,used</a:t>
            </a:r>
            <a:r>
              <a:rPr lang="en-US" dirty="0" smtClean="0">
                <a:latin typeface="Times New Roman" panose="02020603050405020304" pitchFamily="18" charset="0"/>
                <a:cs typeface="Times New Roman" panose="02020603050405020304" pitchFamily="18" charset="0"/>
              </a:rPr>
              <a:t> primarily by government agencies for espionage .</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1980 One of the first </a:t>
            </a:r>
            <a:r>
              <a:rPr lang="en-US" dirty="0" err="1" smtClean="0">
                <a:latin typeface="Times New Roman" panose="02020603050405020304" pitchFamily="18" charset="0"/>
                <a:cs typeface="Times New Roman" panose="02020603050405020304" pitchFamily="18" charset="0"/>
              </a:rPr>
              <a:t>notabale</a:t>
            </a:r>
            <a:r>
              <a:rPr lang="en-US" dirty="0" smtClean="0">
                <a:latin typeface="Times New Roman" panose="02020603050405020304" pitchFamily="18" charset="0"/>
                <a:cs typeface="Times New Roman" panose="02020603050405020304" pitchFamily="18" charset="0"/>
              </a:rPr>
              <a:t> software </a:t>
            </a:r>
            <a:r>
              <a:rPr lang="en-US" dirty="0" err="1" smtClean="0">
                <a:latin typeface="Times New Roman" panose="02020603050405020304" pitchFamily="18" charset="0"/>
                <a:cs typeface="Times New Roman" panose="02020603050405020304" pitchFamily="18" charset="0"/>
              </a:rPr>
              <a:t>keyloggers</a:t>
            </a:r>
            <a:r>
              <a:rPr lang="en-US" dirty="0" smtClean="0">
                <a:latin typeface="Times New Roman" panose="02020603050405020304" pitchFamily="18" charset="0"/>
                <a:cs typeface="Times New Roman" panose="02020603050405020304" pitchFamily="18" charset="0"/>
              </a:rPr>
              <a:t> was created for the MS-DOS operating system.</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1990s Saw an increase in software </a:t>
            </a:r>
            <a:r>
              <a:rPr lang="en-US" dirty="0" err="1" smtClean="0">
                <a:latin typeface="Times New Roman" panose="02020603050405020304" pitchFamily="18" charset="0"/>
                <a:cs typeface="Times New Roman" panose="02020603050405020304" pitchFamily="18" charset="0"/>
              </a:rPr>
              <a:t>keyloggers.they</a:t>
            </a:r>
            <a:r>
              <a:rPr lang="en-US" dirty="0" smtClean="0">
                <a:latin typeface="Times New Roman" panose="02020603050405020304" pitchFamily="18" charset="0"/>
                <a:cs typeface="Times New Roman" panose="02020603050405020304" pitchFamily="18" charset="0"/>
              </a:rPr>
              <a:t> were often distributed as part of </a:t>
            </a:r>
            <a:r>
              <a:rPr lang="en-US" dirty="0" err="1" smtClean="0">
                <a:latin typeface="Times New Roman" panose="02020603050405020304" pitchFamily="18" charset="0"/>
                <a:cs typeface="Times New Roman" panose="02020603050405020304" pitchFamily="18" charset="0"/>
              </a:rPr>
              <a:t>malaware</a:t>
            </a:r>
            <a:r>
              <a:rPr lang="en-US" dirty="0" smtClean="0">
                <a:latin typeface="Times New Roman" panose="02020603050405020304" pitchFamily="18" charset="0"/>
                <a:cs typeface="Times New Roman" panose="02020603050405020304" pitchFamily="18" charset="0"/>
              </a:rPr>
              <a:t> such as passwords and credit cards numbers.</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2000s Advanced Techniques </a:t>
            </a:r>
            <a:r>
              <a:rPr lang="en-US" dirty="0" err="1" smtClean="0">
                <a:latin typeface="Times New Roman" panose="02020603050405020304" pitchFamily="18" charset="0"/>
                <a:cs typeface="Times New Roman" panose="02020603050405020304" pitchFamily="18" charset="0"/>
              </a:rPr>
              <a:t>keyloggers</a:t>
            </a:r>
            <a:r>
              <a:rPr lang="en-US" dirty="0" smtClean="0">
                <a:latin typeface="Times New Roman" panose="02020603050405020304" pitchFamily="18" charset="0"/>
                <a:cs typeface="Times New Roman" panose="02020603050405020304" pitchFamily="18" charset="0"/>
              </a:rPr>
              <a:t> became more</a:t>
            </a:r>
          </a:p>
          <a:p>
            <a:r>
              <a:rPr lang="en-US" dirty="0" err="1" smtClean="0">
                <a:latin typeface="Times New Roman" panose="02020603050405020304" pitchFamily="18" charset="0"/>
                <a:cs typeface="Times New Roman" panose="02020603050405020304" pitchFamily="18" charset="0"/>
              </a:rPr>
              <a:t>Sophisticated,using</a:t>
            </a:r>
            <a:r>
              <a:rPr lang="en-US" dirty="0" smtClean="0">
                <a:latin typeface="Times New Roman" panose="02020603050405020304" pitchFamily="18" charset="0"/>
                <a:cs typeface="Times New Roman" panose="02020603050405020304" pitchFamily="18" charset="0"/>
              </a:rPr>
              <a:t> various techniques  avoid detection, such as hiding in system process using rootkits and employing encryption for logged data.</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3"/>
          </p:nvPr>
        </p:nvSpPr>
        <p:spPr>
          <a:xfrm>
            <a:off x="6278880" y="1577340"/>
            <a:ext cx="5379720" cy="3604260"/>
          </a:xfrm>
        </p:spPr>
        <p:txBody>
          <a:bodyPr/>
          <a:lstStyle/>
          <a:p>
            <a:pPr marL="285750" indent="-285750">
              <a:buFont typeface="Wingdings" panose="05000000000000000000" pitchFamily="2" charset="2"/>
              <a:buChar char="v"/>
            </a:pPr>
            <a:r>
              <a:rPr lang="en-US" dirty="0" smtClean="0"/>
              <a:t>2010sPolymorphic </a:t>
            </a:r>
            <a:r>
              <a:rPr lang="en-US" dirty="0" err="1" smtClean="0"/>
              <a:t>keyloggers</a:t>
            </a:r>
            <a:r>
              <a:rPr lang="en-US" dirty="0" smtClean="0"/>
              <a:t> these  evolved to change  their code to detection by antivirus programs </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err="1" smtClean="0"/>
              <a:t>Keyloggers</a:t>
            </a:r>
            <a:r>
              <a:rPr lang="en-US" dirty="0" smtClean="0"/>
              <a:t> as a service the rise of cybercrime  as a service model saw </a:t>
            </a:r>
            <a:r>
              <a:rPr lang="en-US" dirty="0" err="1" smtClean="0"/>
              <a:t>keyloggers</a:t>
            </a:r>
            <a:r>
              <a:rPr lang="en-US" dirty="0" smtClean="0"/>
              <a:t> being sold as part  of </a:t>
            </a:r>
            <a:r>
              <a:rPr lang="en-US" dirty="0" err="1" smtClean="0"/>
              <a:t>broder</a:t>
            </a:r>
            <a:r>
              <a:rPr lang="en-US" dirty="0" smtClean="0"/>
              <a:t> crime kits on the dark web</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err="1" smtClean="0"/>
              <a:t>PersentDays</a:t>
            </a:r>
            <a:r>
              <a:rPr lang="en-US" dirty="0" smtClean="0"/>
              <a:t> we use the Multi-platform </a:t>
            </a:r>
            <a:r>
              <a:rPr lang="en-US" dirty="0" err="1" smtClean="0"/>
              <a:t>keyloggers</a:t>
            </a:r>
            <a:r>
              <a:rPr lang="en-US" dirty="0" smtClean="0"/>
              <a:t> can operate across various platforms, including </a:t>
            </a:r>
            <a:r>
              <a:rPr lang="en-US" dirty="0" err="1" smtClean="0"/>
              <a:t>windows,macos,android</a:t>
            </a:r>
            <a:r>
              <a:rPr lang="en-US" dirty="0" smtClean="0"/>
              <a:t>, and IOs</a:t>
            </a:r>
            <a:endParaRPr lang="en-US" dirty="0"/>
          </a:p>
        </p:txBody>
      </p:sp>
    </p:spTree>
    <p:extLst>
      <p:ext uri="{BB962C8B-B14F-4D97-AF65-F5344CB8AC3E}">
        <p14:creationId xmlns:p14="http://schemas.microsoft.com/office/powerpoint/2010/main" val="49973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Keyloggers</a:t>
            </a:r>
            <a:endParaRPr lang="en-US" dirty="0"/>
          </a:p>
        </p:txBody>
      </p:sp>
      <p:sp>
        <p:nvSpPr>
          <p:cNvPr id="3" name="Content Placeholder 2"/>
          <p:cNvSpPr>
            <a:spLocks noGrp="1"/>
          </p:cNvSpPr>
          <p:nvPr>
            <p:ph sz="half" idx="2"/>
          </p:nvPr>
        </p:nvSpPr>
        <p:spPr>
          <a:xfrm>
            <a:off x="609600" y="1577340"/>
            <a:ext cx="5303520" cy="5539978"/>
          </a:xfrm>
        </p:spPr>
        <p:txBody>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Hardware  </a:t>
            </a:r>
            <a:r>
              <a:rPr lang="en-US" sz="2400" dirty="0" err="1" smtClean="0">
                <a:latin typeface="Times New Roman" panose="02020603050405020304" pitchFamily="18" charset="0"/>
                <a:cs typeface="Times New Roman" panose="02020603050405020304" pitchFamily="18" charset="0"/>
              </a:rPr>
              <a:t>Keylogger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Keyboard hardware </a:t>
            </a:r>
            <a:r>
              <a:rPr lang="en-US" sz="2400" dirty="0" err="1" smtClean="0">
                <a:latin typeface="Times New Roman" panose="02020603050405020304" pitchFamily="18" charset="0"/>
                <a:cs typeface="Times New Roman" panose="02020603050405020304" pitchFamily="18" charset="0"/>
              </a:rPr>
              <a:t>keylogger</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physical devices attached between the keyboard and the computer, often placed on the USB or PS/2 connector.</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Software </a:t>
            </a:r>
            <a:r>
              <a:rPr lang="en-US" sz="2400" dirty="0" err="1" smtClean="0">
                <a:latin typeface="Times New Roman" panose="02020603050405020304" pitchFamily="18" charset="0"/>
                <a:cs typeface="Times New Roman" panose="02020603050405020304" pitchFamily="18" charset="0"/>
              </a:rPr>
              <a:t>keylogger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Kernal</a:t>
            </a:r>
            <a:r>
              <a:rPr lang="en-US" sz="2400" dirty="0" smtClean="0">
                <a:latin typeface="Times New Roman" panose="02020603050405020304" pitchFamily="18" charset="0"/>
                <a:cs typeface="Times New Roman" panose="02020603050405020304" pitchFamily="18" charset="0"/>
              </a:rPr>
              <a:t>-level </a:t>
            </a:r>
            <a:r>
              <a:rPr lang="en-US" sz="2400" dirty="0" err="1" smtClean="0">
                <a:latin typeface="Times New Roman" panose="02020603050405020304" pitchFamily="18" charset="0"/>
                <a:cs typeface="Times New Roman" panose="02020603050405020304" pitchFamily="18" charset="0"/>
              </a:rPr>
              <a:t>keyloggers</a:t>
            </a:r>
            <a:r>
              <a:rPr lang="en-US" sz="2400" dirty="0" smtClean="0">
                <a:latin typeface="Times New Roman" panose="02020603050405020304" pitchFamily="18" charset="0"/>
                <a:cs typeface="Times New Roman" panose="02020603050405020304" pitchFamily="18" charset="0"/>
              </a:rPr>
              <a:t> operate the </a:t>
            </a:r>
            <a:r>
              <a:rPr lang="en-US" sz="2400" dirty="0" err="1" smtClean="0">
                <a:latin typeface="Times New Roman" panose="02020603050405020304" pitchFamily="18" charset="0"/>
                <a:cs typeface="Times New Roman" panose="02020603050405020304" pitchFamily="18" charset="0"/>
              </a:rPr>
              <a:t>kernal</a:t>
            </a:r>
            <a:r>
              <a:rPr lang="en-US" sz="2400" dirty="0" smtClean="0">
                <a:latin typeface="Times New Roman" panose="02020603050405020304" pitchFamily="18" charset="0"/>
                <a:cs typeface="Times New Roman" panose="02020603050405020304" pitchFamily="18" charset="0"/>
              </a:rPr>
              <a:t> level of the operating </a:t>
            </a:r>
            <a:r>
              <a:rPr lang="en-US" sz="2400" dirty="0" err="1" smtClean="0">
                <a:latin typeface="Times New Roman" panose="02020603050405020304" pitchFamily="18" charset="0"/>
                <a:cs typeface="Times New Roman" panose="02020603050405020304" pitchFamily="18" charset="0"/>
              </a:rPr>
              <a:t>system,making</a:t>
            </a:r>
            <a:r>
              <a:rPr lang="en-US" sz="2400" dirty="0" smtClean="0">
                <a:latin typeface="Times New Roman" panose="02020603050405020304" pitchFamily="18" charset="0"/>
                <a:cs typeface="Times New Roman" panose="02020603050405020304" pitchFamily="18" charset="0"/>
              </a:rPr>
              <a:t> them difficult to detect.</a:t>
            </a:r>
          </a:p>
          <a:p>
            <a:r>
              <a:rPr lang="en-US" sz="2400" dirty="0" smtClean="0">
                <a:latin typeface="Times New Roman" panose="02020603050405020304" pitchFamily="18" charset="0"/>
                <a:cs typeface="Times New Roman" panose="02020603050405020304" pitchFamily="18" charset="0"/>
              </a:rPr>
              <a:t>2.API-Based key loggers:  use </a:t>
            </a:r>
            <a:r>
              <a:rPr lang="en-US" sz="2400" dirty="0" err="1" smtClean="0">
                <a:latin typeface="Times New Roman" panose="02020603050405020304" pitchFamily="18" charset="0"/>
                <a:cs typeface="Times New Roman" panose="02020603050405020304" pitchFamily="18" charset="0"/>
              </a:rPr>
              <a:t>Apis</a:t>
            </a:r>
            <a:r>
              <a:rPr lang="en-US" sz="2400" dirty="0" smtClean="0">
                <a:latin typeface="Times New Roman" panose="02020603050405020304" pitchFamily="18" charset="0"/>
                <a:cs typeface="Times New Roman" panose="02020603050405020304" pitchFamily="18" charset="0"/>
              </a:rPr>
              <a:t> provided by the operating system to capture keystroke.</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3"/>
          </p:nvPr>
        </p:nvSpPr>
        <p:spPr>
          <a:xfrm>
            <a:off x="6477000" y="1392674"/>
            <a:ext cx="5303520" cy="4431983"/>
          </a:xfrm>
        </p:spPr>
        <p:txBody>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Remote </a:t>
            </a:r>
            <a:r>
              <a:rPr lang="en-US" sz="2400" dirty="0" err="1" smtClean="0">
                <a:latin typeface="Times New Roman" panose="02020603050405020304" pitchFamily="18" charset="0"/>
                <a:cs typeface="Times New Roman" panose="02020603050405020304" pitchFamily="18" charset="0"/>
              </a:rPr>
              <a:t>Keyloggers</a:t>
            </a:r>
            <a:r>
              <a:rPr lang="en-US" sz="2400" dirty="0" smtClean="0">
                <a:latin typeface="Times New Roman" panose="02020603050405020304" pitchFamily="18" charset="0"/>
                <a:cs typeface="Times New Roman" panose="02020603050405020304" pitchFamily="18" charset="0"/>
              </a:rPr>
              <a:t>: Installed on a target system and controlled remotely by an </a:t>
            </a:r>
            <a:r>
              <a:rPr lang="en-US" sz="2400" dirty="0" err="1" smtClean="0">
                <a:latin typeface="Times New Roman" panose="02020603050405020304" pitchFamily="18" charset="0"/>
                <a:cs typeface="Times New Roman" panose="02020603050405020304" pitchFamily="18" charset="0"/>
              </a:rPr>
              <a:t>attacker,often</a:t>
            </a:r>
            <a:r>
              <a:rPr lang="en-US" sz="2400" dirty="0" smtClean="0">
                <a:latin typeface="Times New Roman" panose="02020603050405020304" pitchFamily="18" charset="0"/>
                <a:cs typeface="Times New Roman" panose="02020603050405020304" pitchFamily="18" charset="0"/>
              </a:rPr>
              <a:t> part of broader malware packages.</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Acoustic </a:t>
            </a:r>
            <a:r>
              <a:rPr lang="en-US" sz="2400" dirty="0" err="1" smtClean="0">
                <a:latin typeface="Times New Roman" panose="02020603050405020304" pitchFamily="18" charset="0"/>
                <a:cs typeface="Times New Roman" panose="02020603050405020304" pitchFamily="18" charset="0"/>
              </a:rPr>
              <a:t>Keyloggers</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Analyze  the sound of keystrokes to capture images or videos of the keyboard as it being used.</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Optical </a:t>
            </a:r>
            <a:r>
              <a:rPr lang="en-US" sz="2400" dirty="0" err="1" smtClean="0">
                <a:latin typeface="Times New Roman" panose="02020603050405020304" pitchFamily="18" charset="0"/>
                <a:cs typeface="Times New Roman" panose="02020603050405020304" pitchFamily="18" charset="0"/>
              </a:rPr>
              <a:t>Keyloggers</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use cameras  or other optical devices to capture images or videos of the keyboard as it being used.</a:t>
            </a:r>
          </a:p>
        </p:txBody>
      </p:sp>
    </p:spTree>
    <p:extLst>
      <p:ext uri="{BB962C8B-B14F-4D97-AF65-F5344CB8AC3E}">
        <p14:creationId xmlns:p14="http://schemas.microsoft.com/office/powerpoint/2010/main" val="27491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62000" y="533400"/>
            <a:ext cx="10681335" cy="758190"/>
          </a:xfrm>
        </p:spPr>
        <p:txBody>
          <a:bodyPr/>
          <a:lstStyle/>
          <a:p>
            <a:r>
              <a:rPr lang="en-US" dirty="0" smtClean="0"/>
              <a:t>Problem Statement</a:t>
            </a:r>
            <a:endParaRPr lang="en-US" dirty="0"/>
          </a:p>
        </p:txBody>
      </p:sp>
      <p:sp>
        <p:nvSpPr>
          <p:cNvPr id="9" name="Text Placeholder 8"/>
          <p:cNvSpPr>
            <a:spLocks noGrp="1"/>
          </p:cNvSpPr>
          <p:nvPr>
            <p:ph type="body" idx="1"/>
          </p:nvPr>
        </p:nvSpPr>
        <p:spPr>
          <a:xfrm>
            <a:off x="-731293" y="1828800"/>
            <a:ext cx="11392469" cy="3810000"/>
          </a:xfrm>
        </p:spPr>
        <p:txBody>
          <a:bodyPr/>
          <a:lstStyle/>
          <a:p>
            <a:r>
              <a:rPr lang="en-US" dirty="0" err="1"/>
              <a:t>Keyloggers</a:t>
            </a:r>
            <a:r>
              <a:rPr lang="en-US" dirty="0"/>
              <a:t> present significant challenges in </a:t>
            </a:r>
            <a:r>
              <a:rPr lang="en-US" dirty="0" err="1"/>
              <a:t>cybersecurity</a:t>
            </a:r>
            <a:r>
              <a:rPr lang="en-US" dirty="0"/>
              <a:t> due to their ability to secretly record keystrokes on a compromised system. Here's a breakdown of the problem statement surrounding </a:t>
            </a:r>
            <a:r>
              <a:rPr lang="en-US" dirty="0" err="1"/>
              <a:t>keyloggers</a:t>
            </a:r>
            <a:r>
              <a:rPr lang="en-US" dirty="0" smtClean="0"/>
              <a:t>:</a:t>
            </a:r>
          </a:p>
          <a:p>
            <a:endParaRPr lang="en-US" dirty="0" smtClean="0"/>
          </a:p>
          <a:p>
            <a:pPr lvl="0" algn="l" rtl="0" eaLnBrk="0" fontAlgn="base" hangingPunct="0">
              <a:spcBef>
                <a:spcPct val="0"/>
              </a:spcBef>
              <a:spcAft>
                <a:spcPct val="0"/>
              </a:spcAft>
              <a:buFontTx/>
              <a:buChar char="•"/>
            </a:pPr>
            <a:r>
              <a:rPr lang="en-US" b="1" dirty="0">
                <a:solidFill>
                  <a:schemeClr val="tx1"/>
                </a:solidFill>
                <a:latin typeface="Arial" panose="020B0604020202020204" pitchFamily="34" charset="0"/>
              </a:rPr>
              <a:t>Stealthy Monitoring</a:t>
            </a:r>
            <a:r>
              <a:rPr lang="en-US" dirty="0">
                <a:solidFill>
                  <a:schemeClr val="tx1"/>
                </a:solidFill>
                <a:latin typeface="Arial" panose="020B0604020202020204" pitchFamily="34" charset="0"/>
              </a:rPr>
              <a:t>: </a:t>
            </a:r>
            <a:r>
              <a:rPr lang="en-US" dirty="0" err="1">
                <a:solidFill>
                  <a:schemeClr val="tx1"/>
                </a:solidFill>
                <a:latin typeface="Arial" panose="020B0604020202020204" pitchFamily="34" charset="0"/>
              </a:rPr>
              <a:t>Keyloggers</a:t>
            </a:r>
            <a:r>
              <a:rPr lang="en-US" dirty="0">
                <a:solidFill>
                  <a:schemeClr val="tx1"/>
                </a:solidFill>
                <a:latin typeface="Arial" panose="020B0604020202020204" pitchFamily="34" charset="0"/>
              </a:rPr>
              <a:t> can operate silently in the background, recording every keystroke made by a user. This includes sensitive information such as passwords, credit card numbers, and other personal data.</a:t>
            </a:r>
          </a:p>
          <a:p>
            <a:pPr lvl="0" algn="l" rtl="0" eaLnBrk="0" fontAlgn="base" hangingPunct="0">
              <a:spcBef>
                <a:spcPct val="0"/>
              </a:spcBef>
              <a:spcAft>
                <a:spcPct val="0"/>
              </a:spcAft>
              <a:buFontTx/>
              <a:buChar char="•"/>
            </a:pPr>
            <a:r>
              <a:rPr lang="en-US" b="1" dirty="0">
                <a:solidFill>
                  <a:schemeClr val="tx1"/>
                </a:solidFill>
                <a:latin typeface="Arial" panose="020B0604020202020204" pitchFamily="34" charset="0"/>
              </a:rPr>
              <a:t>Data Theft</a:t>
            </a:r>
            <a:r>
              <a:rPr lang="en-US" dirty="0">
                <a:solidFill>
                  <a:schemeClr val="tx1"/>
                </a:solidFill>
                <a:latin typeface="Arial" panose="020B0604020202020204" pitchFamily="34" charset="0"/>
              </a:rPr>
              <a:t>: Once </a:t>
            </a:r>
            <a:r>
              <a:rPr lang="en-US" dirty="0" err="1">
                <a:solidFill>
                  <a:schemeClr val="tx1"/>
                </a:solidFill>
                <a:latin typeface="Arial" panose="020B0604020202020204" pitchFamily="34" charset="0"/>
              </a:rPr>
              <a:t>keylogged</a:t>
            </a:r>
            <a:r>
              <a:rPr lang="en-US" dirty="0">
                <a:solidFill>
                  <a:schemeClr val="tx1"/>
                </a:solidFill>
                <a:latin typeface="Arial" panose="020B0604020202020204" pitchFamily="34" charset="0"/>
              </a:rPr>
              <a:t> data is captured, it can be </a:t>
            </a:r>
            <a:r>
              <a:rPr lang="en-US" dirty="0" err="1">
                <a:solidFill>
                  <a:schemeClr val="tx1"/>
                </a:solidFill>
                <a:latin typeface="Arial" panose="020B0604020202020204" pitchFamily="34" charset="0"/>
              </a:rPr>
              <a:t>exfiltrated</a:t>
            </a:r>
            <a:r>
              <a:rPr lang="en-US" dirty="0">
                <a:solidFill>
                  <a:schemeClr val="tx1"/>
                </a:solidFill>
                <a:latin typeface="Arial" panose="020B0604020202020204" pitchFamily="34" charset="0"/>
              </a:rPr>
              <a:t> to remote servers controlled by malicious actors. This stolen information can be exploited for various purposes, including identity theft, financial fraud, and corporate espionage.</a:t>
            </a:r>
          </a:p>
          <a:p>
            <a:pPr lvl="0" algn="l" rtl="0" eaLnBrk="0" fontAlgn="base" hangingPunct="0">
              <a:spcBef>
                <a:spcPct val="0"/>
              </a:spcBef>
              <a:spcAft>
                <a:spcPct val="0"/>
              </a:spcAft>
              <a:buFontTx/>
              <a:buChar char="•"/>
            </a:pPr>
            <a:r>
              <a:rPr lang="en-US" b="1" dirty="0">
                <a:solidFill>
                  <a:schemeClr val="tx1"/>
                </a:solidFill>
                <a:latin typeface="Arial" panose="020B0604020202020204" pitchFamily="34" charset="0"/>
              </a:rPr>
              <a:t>Difficult Detection</a:t>
            </a:r>
            <a:r>
              <a:rPr lang="en-US" dirty="0">
                <a:solidFill>
                  <a:schemeClr val="tx1"/>
                </a:solidFill>
                <a:latin typeface="Arial" panose="020B0604020202020204" pitchFamily="34" charset="0"/>
              </a:rPr>
              <a:t>: Detecting </a:t>
            </a:r>
            <a:r>
              <a:rPr lang="en-US" dirty="0" err="1">
                <a:solidFill>
                  <a:schemeClr val="tx1"/>
                </a:solidFill>
                <a:latin typeface="Arial" panose="020B0604020202020204" pitchFamily="34" charset="0"/>
              </a:rPr>
              <a:t>keyloggers</a:t>
            </a:r>
            <a:r>
              <a:rPr lang="en-US" dirty="0">
                <a:solidFill>
                  <a:schemeClr val="tx1"/>
                </a:solidFill>
                <a:latin typeface="Arial" panose="020B0604020202020204" pitchFamily="34" charset="0"/>
              </a:rPr>
              <a:t> can be challenging since they often operate covertly, without leaving noticeable traces. Traditional antivirus software may not always detect sophisticated </a:t>
            </a:r>
            <a:r>
              <a:rPr lang="en-US" dirty="0" err="1">
                <a:solidFill>
                  <a:schemeClr val="tx1"/>
                </a:solidFill>
                <a:latin typeface="Arial" panose="020B0604020202020204" pitchFamily="34" charset="0"/>
              </a:rPr>
              <a:t>keyloggers</a:t>
            </a:r>
            <a:r>
              <a:rPr lang="en-US" dirty="0">
                <a:solidFill>
                  <a:schemeClr val="tx1"/>
                </a:solidFill>
                <a:latin typeface="Arial" panose="020B0604020202020204" pitchFamily="34" charset="0"/>
              </a:rPr>
              <a:t>, especially those designed to evade detection.</a:t>
            </a:r>
          </a:p>
          <a:p>
            <a:endParaRPr lang="en-US" dirty="0" smtClean="0"/>
          </a:p>
          <a:p>
            <a:endParaRPr lang="en-US" dirty="0"/>
          </a:p>
        </p:txBody>
      </p:sp>
    </p:spTree>
    <p:extLst>
      <p:ext uri="{BB962C8B-B14F-4D97-AF65-F5344CB8AC3E}">
        <p14:creationId xmlns:p14="http://schemas.microsoft.com/office/powerpoint/2010/main" val="32745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p:cNvSpPr>
            <a:spLocks noGrp="1"/>
          </p:cNvSpPr>
          <p:nvPr>
            <p:ph type="body" idx="1"/>
          </p:nvPr>
        </p:nvSpPr>
        <p:spPr>
          <a:xfrm>
            <a:off x="609600" y="1577339"/>
            <a:ext cx="10972800" cy="3404235"/>
          </a:xfrm>
        </p:spPr>
        <p:txBody>
          <a:bodyPr/>
          <a:lstStyle/>
          <a:p>
            <a:pPr marL="342900" indent="-342900" fontAlgn="base">
              <a:buFont typeface="Wingdings" panose="05000000000000000000" pitchFamily="2" charset="2"/>
              <a:buChar char="Ø"/>
            </a:pPr>
            <a:r>
              <a:rPr lang="en-US" sz="2400" dirty="0" err="1"/>
              <a:t>Keylogging</a:t>
            </a:r>
            <a:r>
              <a:rPr lang="en-US" sz="2400" dirty="0"/>
              <a:t> is the action of capturing and recording keys struck on a keyboard. A </a:t>
            </a:r>
            <a:r>
              <a:rPr lang="en-US" sz="2400" dirty="0" err="1"/>
              <a:t>keylogger</a:t>
            </a:r>
            <a:r>
              <a:rPr lang="en-US" sz="2400" dirty="0"/>
              <a:t> is a program which captures and monitors all </a:t>
            </a:r>
            <a:r>
              <a:rPr lang="en-US" sz="2400" dirty="0" err="1"/>
              <a:t>keylogs</a:t>
            </a:r>
            <a:r>
              <a:rPr lang="en-US" sz="2400" dirty="0"/>
              <a:t>. </a:t>
            </a:r>
            <a:r>
              <a:rPr lang="en-US" sz="2400" dirty="0" err="1"/>
              <a:t>Keyloggers</a:t>
            </a:r>
            <a:r>
              <a:rPr lang="en-US" sz="2400" dirty="0"/>
              <a:t> can be both in the form of a built software program or directly downloaded onto a hardware module.</a:t>
            </a:r>
          </a:p>
          <a:p>
            <a:pPr marL="342900" indent="-342900" fontAlgn="base">
              <a:buFont typeface="Wingdings" panose="05000000000000000000" pitchFamily="2" charset="2"/>
              <a:buChar char="Ø"/>
            </a:pPr>
            <a:r>
              <a:rPr lang="en-US" sz="2400" dirty="0"/>
              <a:t>Build a </a:t>
            </a:r>
            <a:r>
              <a:rPr lang="en-US" sz="2400" dirty="0" err="1"/>
              <a:t>keylogger</a:t>
            </a:r>
            <a:r>
              <a:rPr lang="en-US" sz="2400" dirty="0"/>
              <a:t> in python which logs keys, gathers computer information, network information, gets the clipboard content, records the user microphone, and take screenshots of a computer screen.</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10972800" cy="3693319"/>
          </a:xfrm>
        </p:spPr>
        <p:txBody>
          <a:bodyPr/>
          <a:lstStyle/>
          <a:p>
            <a:pPr marL="571500" indent="-571500">
              <a:buFont typeface="Wingdings" panose="05000000000000000000" pitchFamily="2" charset="2"/>
              <a:buChar char="Ø"/>
            </a:pPr>
            <a:r>
              <a:rPr lang="en-US" sz="4000" dirty="0"/>
              <a:t>Without consent, people and organizations can use </a:t>
            </a:r>
            <a:r>
              <a:rPr lang="en-US" sz="4000" dirty="0" err="1"/>
              <a:t>keyloggers</a:t>
            </a:r>
            <a:r>
              <a:rPr lang="en-US" sz="4000" dirty="0"/>
              <a:t> for: Parental supervision of kids — to protect their child in their online and social activities. Tracking of a spouse — to collect activity on a device the user owns for proof of cheating.</a:t>
            </a:r>
            <a:endParaRPr lang="en-US"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1059</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Student Name</vt:lpstr>
      <vt:lpstr>KEYLOGGER &amp; SECURITY  </vt:lpstr>
      <vt:lpstr>AGEND</vt:lpstr>
      <vt:lpstr>Introduction </vt:lpstr>
      <vt:lpstr>History and Evolution of Keyloggers</vt:lpstr>
      <vt:lpstr>Types Of Keyloggers</vt:lpstr>
      <vt:lpstr>Problem Statement</vt:lpstr>
      <vt:lpstr>PROJECT OVERVIEW</vt:lpstr>
      <vt:lpstr>WHO ARE THE END USERS?</vt:lpstr>
      <vt:lpstr>Detection and prevention</vt:lpstr>
      <vt:lpstr>Innovative Solutions</vt:lpstr>
      <vt:lpstr>PowerPoint Presentation</vt:lpstr>
      <vt:lpstr>Impact And Mitigation Success</vt:lpstr>
      <vt:lpstr>Project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user</dc:creator>
  <cp:lastModifiedBy>Microsoft account</cp:lastModifiedBy>
  <cp:revision>22</cp:revision>
  <dcterms:created xsi:type="dcterms:W3CDTF">2024-06-03T05:48:59Z</dcterms:created>
  <dcterms:modified xsi:type="dcterms:W3CDTF">2024-06-13T14:04:00Z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