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5" r:id="rId8"/>
    <p:sldId id="266" r:id="rId9"/>
    <p:sldId id="2146847058" r:id="rId10"/>
    <p:sldId id="214684705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5" d="100"/>
          <a:sy n="65" d="100"/>
        </p:scale>
        <p:origin x="93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255822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archive.ics.uci.edu/ml" TargetMode="External"/><Relationship Id="rId1" Type="http://schemas.openxmlformats.org/officeDocument/2006/relationships/slideLayout" Target="../slideLayouts/slideLayout2.xml"/><Relationship Id="rId5" Type="http://schemas.openxmlformats.org/officeDocument/2006/relationships/hyperlink" Target="https://joblib.readthedocs.io/" TargetMode="External"/><Relationship Id="rId4" Type="http://schemas.openxmlformats.org/officeDocument/2006/relationships/hyperlink" Target="https://streamlit.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a:t>
            </a:r>
          </a:p>
        </p:txBody>
      </p:sp>
      <p:sp>
        <p:nvSpPr>
          <p:cNvPr id="3" name="TextBox 2"/>
          <p:cNvSpPr txBox="1"/>
          <p:nvPr/>
        </p:nvSpPr>
        <p:spPr>
          <a:xfrm>
            <a:off x="-329782" y="1034321"/>
            <a:ext cx="11995756"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78077" y="4586365"/>
            <a:ext cx="951963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err="1">
                <a:solidFill>
                  <a:schemeClr val="accent1">
                    <a:lumMod val="75000"/>
                  </a:schemeClr>
                </a:solidFill>
                <a:latin typeface="Arial"/>
                <a:cs typeface="Arial"/>
              </a:rPr>
              <a:t>Penumalle</a:t>
            </a:r>
            <a:r>
              <a:rPr lang="en-US" sz="2000" b="1" dirty="0">
                <a:solidFill>
                  <a:schemeClr val="accent1">
                    <a:lumMod val="75000"/>
                  </a:schemeClr>
                </a:solidFill>
                <a:latin typeface="Arial"/>
                <a:cs typeface="Arial"/>
              </a:rPr>
              <a:t> Jaya Naga Rajeswari</a:t>
            </a:r>
          </a:p>
          <a:p>
            <a:r>
              <a:rPr lang="en-US" sz="2000" b="1" dirty="0">
                <a:solidFill>
                  <a:schemeClr val="accent1">
                    <a:lumMod val="75000"/>
                  </a:schemeClr>
                </a:solidFill>
                <a:latin typeface="Arial"/>
                <a:cs typeface="Arial"/>
              </a:rPr>
              <a:t> College Name- Bonam Venkata </a:t>
            </a:r>
            <a:r>
              <a:rPr lang="en-US" sz="2000" b="1" dirty="0" err="1">
                <a:solidFill>
                  <a:schemeClr val="accent1">
                    <a:lumMod val="75000"/>
                  </a:schemeClr>
                </a:solidFill>
                <a:latin typeface="Arial"/>
                <a:cs typeface="Arial"/>
              </a:rPr>
              <a:t>Chalamayya</a:t>
            </a:r>
            <a:r>
              <a:rPr lang="en-US" sz="2000" b="1" dirty="0">
                <a:solidFill>
                  <a:schemeClr val="accent1">
                    <a:lumMod val="75000"/>
                  </a:schemeClr>
                </a:solidFill>
                <a:latin typeface="Arial"/>
                <a:cs typeface="Arial"/>
              </a:rPr>
              <a:t>  Engineering collage</a:t>
            </a:r>
          </a:p>
          <a:p>
            <a:r>
              <a:rPr lang="en-US" sz="2000" b="1" dirty="0">
                <a:solidFill>
                  <a:schemeClr val="accent1">
                    <a:lumMod val="75000"/>
                  </a:schemeClr>
                </a:solidFill>
                <a:latin typeface="Arial"/>
                <a:cs typeface="Arial"/>
              </a:rPr>
              <a:t> Department : </a:t>
            </a:r>
            <a:r>
              <a:rPr lang="en-US" sz="2000" b="1" dirty="0" err="1">
                <a:solidFill>
                  <a:schemeClr val="accent1">
                    <a:lumMod val="75000"/>
                  </a:schemeClr>
                </a:solidFill>
                <a:latin typeface="Arial"/>
                <a:cs typeface="Arial"/>
              </a:rPr>
              <a:t>Artifical</a:t>
            </a:r>
            <a:r>
              <a:rPr lang="en-US" sz="2000" b="1" dirty="0">
                <a:solidFill>
                  <a:schemeClr val="accent1">
                    <a:lumMod val="75000"/>
                  </a:schemeClr>
                </a:solidFill>
                <a:latin typeface="Arial"/>
                <a:cs typeface="Arial"/>
              </a:rPr>
              <a:t>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7E2736AA-0C41-7D44-4404-7F9BF05EC222}"/>
              </a:ext>
            </a:extLst>
          </p:cNvPr>
          <p:cNvSpPr>
            <a:spLocks noGrp="1" noChangeArrowheads="1"/>
          </p:cNvSpPr>
          <p:nvPr>
            <p:ph idx="1"/>
          </p:nvPr>
        </p:nvSpPr>
        <p:spPr bwMode="auto">
          <a:xfrm>
            <a:off x="581193" y="1930529"/>
            <a:ext cx="110296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 D., &amp; Graff, C. (2017). UCI Machine Learning Repository. Irvine, CA: University of California, School of Information and Computer Science.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http://archive.ics.uci.edu/ml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and Libraries: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Pedregosa, 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Varoquaux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Gramfort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Michel, V., Thirion, B., Grisel, O., ... &amp; Duchesnay, E. (2011). Scikit-learn: Machine Learning in Python.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Machine Learning Research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12, 2825-2830.</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Pandas Development Team. (2024).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Python Data Analysis Library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https://pandas.pydata.org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 (2024).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fastest way to build and share data apps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https://streamlit.io</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Team. (2024).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running Python functions as pipeline jobs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https://joblib.readthedocs.io/</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548581"/>
            <a:ext cx="11029615" cy="2920180"/>
          </a:xfrm>
        </p:spPr>
        <p:txBody>
          <a:bodyPr>
            <a:normAutofit/>
          </a:bodyPr>
          <a:lstStyle/>
          <a:p>
            <a:pPr>
              <a:buFont typeface="Wingdings" panose="05000000000000000000" pitchFamily="2" charset="2"/>
              <a:buChar char="q"/>
            </a:pPr>
            <a:r>
              <a:rPr lang="en-GB" sz="1800" dirty="0">
                <a:latin typeface="Times New Roman" panose="02020603050405020304" pitchFamily="18" charset="0"/>
                <a:cs typeface="Times New Roman" panose="02020603050405020304" pitchFamily="18" charset="0"/>
              </a:rPr>
              <a:t>This project is </a:t>
            </a:r>
            <a:r>
              <a:rPr lang="en-GB" sz="1800" dirty="0" err="1">
                <a:latin typeface="Times New Roman" panose="02020603050405020304" pitchFamily="18" charset="0"/>
                <a:cs typeface="Times New Roman" panose="02020603050405020304" pitchFamily="18" charset="0"/>
              </a:rPr>
              <a:t>centered</a:t>
            </a:r>
            <a:r>
              <a:rPr lang="en-GB" sz="1800" dirty="0">
                <a:latin typeface="Times New Roman" panose="02020603050405020304" pitchFamily="18" charset="0"/>
                <a:cs typeface="Times New Roman" panose="02020603050405020304" pitchFamily="18" charset="0"/>
              </a:rPr>
              <a:t> on developing a predictive tool to classify an individual's income level. The core task is to predict whether an employee's annual income is greater than $50K or less than or equal to $50K based on various demographic and employment attributes. The project involves creating a user-friendly web application where a user can input information such as age, gender, occupation, and hours worked per week. The system then utilizes a machine learning model to process this information and provide an instant prediction. The primary goal is to make the predictive power of machine learning accessible and easy to use for insights into income classification.</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01D4C6FC-F79C-67E6-D464-7744564D7162}"/>
              </a:ext>
            </a:extLst>
          </p:cNvPr>
          <p:cNvSpPr>
            <a:spLocks noGrp="1" noChangeArrowheads="1"/>
          </p:cNvSpPr>
          <p:nvPr>
            <p:ph idx="1"/>
          </p:nvPr>
        </p:nvSpPr>
        <p:spPr bwMode="auto">
          <a:xfrm>
            <a:off x="581192" y="1307281"/>
            <a:ext cx="10583337"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section outlines the strategy and tools used for the project's development and implementation.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Requirements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The core programming language for the project.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Pre-trained Machine Learning Model:</a:t>
            </a:r>
            <a:r>
              <a:rPr kumimoji="0" lang="en-US" altLang="en-US" sz="1800" b="0" i="0" u="none" strike="noStrike" cap="none" normalizeH="0" baseline="0" dirty="0">
                <a:ln>
                  <a:noFill/>
                </a:ln>
                <a:solidFill>
                  <a:schemeClr val="tx1"/>
                </a:solidFill>
                <a:effectLst/>
                <a:latin typeface="Arial" panose="020B0604020202020204" pitchFamily="34" charset="0"/>
              </a:rPr>
              <a:t> A saved </a:t>
            </a:r>
            <a:r>
              <a:rPr kumimoji="0" lang="en-US" altLang="en-US" sz="1800" b="0" i="0" u="none" strike="noStrike" cap="none" normalizeH="0" baseline="0" dirty="0" err="1">
                <a:ln>
                  <a:noFill/>
                </a:ln>
                <a:solidFill>
                  <a:schemeClr val="tx1"/>
                </a:solidFill>
                <a:effectLst/>
                <a:latin typeface="Arial Unicode MS"/>
              </a:rPr>
              <a:t>best_model_pipeline.pkl</a:t>
            </a:r>
            <a:r>
              <a:rPr kumimoji="0" lang="en-US" altLang="en-US" sz="1800" b="0" i="0" u="none" strike="noStrike" cap="none" normalizeH="0" baseline="0" dirty="0">
                <a:ln>
                  <a:noFill/>
                </a:ln>
                <a:solidFill>
                  <a:schemeClr val="tx1"/>
                </a:solidFill>
                <a:effectLst/>
              </a:rPr>
              <a:t> file containing the trained classification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Pre-fitted Encoders:</a:t>
            </a:r>
            <a:r>
              <a:rPr kumimoji="0" lang="en-US" altLang="en-US" sz="1800" b="0" i="0" u="none" strike="noStrike" cap="none" normalizeH="0" baseline="0" dirty="0">
                <a:ln>
                  <a:noFill/>
                </a:ln>
                <a:solidFill>
                  <a:schemeClr val="tx1"/>
                </a:solidFill>
                <a:effectLst/>
                <a:latin typeface="Arial" panose="020B0604020202020204" pitchFamily="34" charset="0"/>
              </a:rPr>
              <a:t> A </a:t>
            </a:r>
            <a:r>
              <a:rPr kumimoji="0" lang="en-US" altLang="en-US" sz="1800" b="0" i="0" u="none" strike="noStrike" cap="none" normalizeH="0" baseline="0" dirty="0" err="1">
                <a:ln>
                  <a:noFill/>
                </a:ln>
                <a:solidFill>
                  <a:schemeClr val="tx1"/>
                </a:solidFill>
                <a:effectLst/>
                <a:latin typeface="Arial Unicode MS"/>
              </a:rPr>
              <a:t>encoders.pkl</a:t>
            </a:r>
            <a:r>
              <a:rPr kumimoji="0" lang="en-US" altLang="en-US" sz="1800" b="0" i="0" u="none" strike="noStrike" cap="none" normalizeH="0" baseline="0" dirty="0">
                <a:ln>
                  <a:noFill/>
                </a:ln>
                <a:solidFill>
                  <a:schemeClr val="tx1"/>
                </a:solidFill>
                <a:effectLst/>
              </a:rPr>
              <a:t> file to transform categorical user inputs into a format the model understands.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Libraries Required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Used to build and run the interactive web application.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For creating and managing the data structure (</a:t>
            </a:r>
            <a:r>
              <a:rPr kumimoji="0" lang="en-US" altLang="en-US" sz="1800" b="0" i="0" u="none" strike="noStrike" cap="none" normalizeH="0" baseline="0" dirty="0" err="1">
                <a:ln>
                  <a:noFill/>
                </a:ln>
                <a:solidFill>
                  <a:schemeClr val="tx1"/>
                </a:solidFill>
                <a:effectLst/>
                <a:latin typeface="Arial" panose="020B0604020202020204" pitchFamily="34" charset="0"/>
              </a:rPr>
              <a:t>DataFrame</a:t>
            </a:r>
            <a:r>
              <a:rPr kumimoji="0" lang="en-US" altLang="en-US" sz="1800" b="0" i="0" u="none" strike="noStrike" cap="none" normalizeH="0" baseline="0" dirty="0">
                <a:ln>
                  <a:noFill/>
                </a:ln>
                <a:solidFill>
                  <a:schemeClr val="tx1"/>
                </a:solidFill>
                <a:effectLst/>
                <a:latin typeface="Arial" panose="020B0604020202020204" pitchFamily="34" charset="0"/>
              </a:rPr>
              <a:t>) to feed into the model.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Joblib</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Essential for loading the pre-trained model pipeline and encoders from saved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5" name="Rectangle 12">
            <a:extLst>
              <a:ext uri="{FF2B5EF4-FFF2-40B4-BE49-F238E27FC236}">
                <a16:creationId xmlns:a16="http://schemas.microsoft.com/office/drawing/2014/main" id="{C5662A67-B5B1-4FA5-F1D8-E456295B3582}"/>
              </a:ext>
            </a:extLst>
          </p:cNvPr>
          <p:cNvSpPr>
            <a:spLocks noGrp="1" noChangeArrowheads="1"/>
          </p:cNvSpPr>
          <p:nvPr>
            <p:ph idx="1"/>
          </p:nvPr>
        </p:nvSpPr>
        <p:spPr bwMode="auto">
          <a:xfrm>
            <a:off x="696686" y="-2552500"/>
            <a:ext cx="10740571" cy="1191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Artifacts: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application starts by loading the trained model pipeline and the saved encoders into memory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defTabSz="914400" eaLnBrk="0" fontAlgn="base" hangingPunct="0">
              <a:lnSpc>
                <a:spcPct val="100000"/>
              </a:lnSpc>
              <a:spcBef>
                <a:spcPct val="0"/>
              </a:spcBef>
              <a:spcAft>
                <a:spcPct val="0"/>
              </a:spcAft>
              <a:buClrTx/>
              <a:buSzTx/>
              <a:buFont typeface="Wingdings" panose="05000000000000000000" pitchFamily="2" charset="2"/>
              <a:buChar char="Ø"/>
            </a:pPr>
            <a:r>
              <a:rPr lang="en-US" altLang="en-US" sz="1800" b="1" dirty="0">
                <a:solidFill>
                  <a:schemeClr val="tx1"/>
                </a:solidFill>
                <a:latin typeface="Times New Roman" panose="02020603050405020304" pitchFamily="18" charset="0"/>
                <a:cs typeface="Times New Roman" panose="02020603050405020304" pitchFamily="18" charset="0"/>
              </a:rPr>
              <a:t>Build User Interface:</a:t>
            </a:r>
            <a:r>
              <a:rPr lang="en-US" altLang="en-US" sz="1800" dirty="0">
                <a:solidFill>
                  <a:schemeClr val="tx1"/>
                </a:solidFill>
                <a:latin typeface="Times New Roman" panose="02020603050405020304" pitchFamily="18" charset="0"/>
                <a:cs typeface="Times New Roman" panose="02020603050405020304" pitchFamily="18" charset="0"/>
              </a:rPr>
              <a:t> A user-friendly interface is constructed using </a:t>
            </a:r>
            <a:r>
              <a:rPr lang="en-US" altLang="en-US" sz="1800" dirty="0" err="1">
                <a:solidFill>
                  <a:schemeClr val="tx1"/>
                </a:solidFill>
                <a:latin typeface="Times New Roman" panose="02020603050405020304" pitchFamily="18" charset="0"/>
                <a:cs typeface="Times New Roman" panose="02020603050405020304" pitchFamily="18" charset="0"/>
              </a:rPr>
              <a:t>Streamlit</a:t>
            </a:r>
            <a:r>
              <a:rPr lang="en-US" altLang="en-US" sz="1800" dirty="0">
                <a:solidFill>
                  <a:schemeClr val="tx1"/>
                </a:solidFill>
                <a:latin typeface="Times New Roman" panose="02020603050405020304" pitchFamily="18" charset="0"/>
                <a:cs typeface="Times New Roman" panose="02020603050405020304" pitchFamily="18" charset="0"/>
              </a:rPr>
              <a:t>. It features sliders for numerical inputs like Age and Hours per Week, and select boxes for categorical data like Work Class, Occupation, and Marital Status.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GB" altLang="en-US" sz="1800" b="1" dirty="0">
                <a:solidFill>
                  <a:schemeClr val="tx1"/>
                </a:solidFill>
                <a:latin typeface="Times New Roman" panose="02020603050405020304" pitchFamily="18" charset="0"/>
                <a:cs typeface="Times New Roman" panose="02020603050405020304" pitchFamily="18" charset="0"/>
              </a:rPr>
              <a:t>Capture User Input</a:t>
            </a:r>
            <a:r>
              <a:rPr lang="en-GB" altLang="en-US" sz="1800" dirty="0">
                <a:solidFill>
                  <a:schemeClr val="tx1"/>
                </a:solidFill>
                <a:latin typeface="Times New Roman" panose="02020603050405020304" pitchFamily="18" charset="0"/>
                <a:cs typeface="Times New Roman" panose="02020603050405020304" pitchFamily="18" charset="0"/>
              </a:rPr>
              <a:t>: The UI is organized into "Demographics," "Employment," and "Personal Life" sections. The app collects the user's selections from these fields.</a:t>
            </a: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GB" altLang="en-US" sz="1800" b="1" dirty="0">
                <a:solidFill>
                  <a:schemeClr val="tx1"/>
                </a:solidFill>
                <a:latin typeface="Times New Roman" panose="02020603050405020304" pitchFamily="18" charset="0"/>
                <a:cs typeface="Times New Roman" panose="02020603050405020304" pitchFamily="18" charset="0"/>
              </a:rPr>
              <a:t>Initiate Prediction</a:t>
            </a:r>
            <a:r>
              <a:rPr lang="en-GB" altLang="en-US" sz="1800" dirty="0">
                <a:solidFill>
                  <a:schemeClr val="tx1"/>
                </a:solidFill>
                <a:latin typeface="Times New Roman" panose="02020603050405020304" pitchFamily="18" charset="0"/>
                <a:cs typeface="Times New Roman" panose="02020603050405020304" pitchFamily="18" charset="0"/>
              </a:rPr>
              <a:t>: The user clicks the "Predict Salary Class" button to trigger the prediction process.</a:t>
            </a: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GB" altLang="en-US" sz="1800" b="1" dirty="0">
                <a:solidFill>
                  <a:schemeClr val="tx1"/>
                </a:solidFill>
                <a:latin typeface="Times New Roman" panose="02020603050405020304" pitchFamily="18" charset="0"/>
                <a:cs typeface="Times New Roman" panose="02020603050405020304" pitchFamily="18" charset="0"/>
              </a:rPr>
              <a:t>Prepare Data for Model</a:t>
            </a:r>
            <a:r>
              <a:rPr lang="en-GB" altLang="en-US" sz="1800" dirty="0">
                <a:solidFill>
                  <a:schemeClr val="tx1"/>
                </a:solidFill>
                <a:latin typeface="Times New Roman" panose="02020603050405020304" pitchFamily="18" charset="0"/>
                <a:cs typeface="Times New Roman" panose="02020603050405020304" pitchFamily="18" charset="0"/>
              </a:rPr>
              <a:t>: The captured inputs are assembled into a single-row Pandas </a:t>
            </a:r>
            <a:r>
              <a:rPr lang="en-GB" altLang="en-US" sz="1800" dirty="0" err="1">
                <a:solidFill>
                  <a:schemeClr val="tx1"/>
                </a:solidFill>
                <a:latin typeface="Times New Roman" panose="02020603050405020304" pitchFamily="18" charset="0"/>
                <a:cs typeface="Times New Roman" panose="02020603050405020304" pitchFamily="18" charset="0"/>
              </a:rPr>
              <a:t>DataFrame</a:t>
            </a:r>
            <a:r>
              <a:rPr lang="en-GB" altLang="en-US" sz="1800" dirty="0">
                <a:solidFill>
                  <a:schemeClr val="tx1"/>
                </a:solidFill>
                <a:latin typeface="Times New Roman" panose="02020603050405020304" pitchFamily="18" charset="0"/>
                <a:cs typeface="Times New Roman" panose="02020603050405020304" pitchFamily="18" charset="0"/>
              </a:rPr>
              <a:t>. The categorical inputs are then transformed using the pre-loaded encoders.</a:t>
            </a: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GB" altLang="en-US" sz="1800" b="1" dirty="0">
                <a:solidFill>
                  <a:schemeClr val="tx1"/>
                </a:solidFill>
                <a:latin typeface="Times New Roman" panose="02020603050405020304" pitchFamily="18" charset="0"/>
                <a:cs typeface="Times New Roman" panose="02020603050405020304" pitchFamily="18" charset="0"/>
              </a:rPr>
              <a:t>Execute Prediction</a:t>
            </a:r>
            <a:r>
              <a:rPr lang="en-GB" altLang="en-US" sz="1800" dirty="0">
                <a:solidFill>
                  <a:schemeClr val="tx1"/>
                </a:solidFill>
                <a:latin typeface="Times New Roman" panose="02020603050405020304" pitchFamily="18" charset="0"/>
                <a:cs typeface="Times New Roman" panose="02020603050405020304" pitchFamily="18" charset="0"/>
              </a:rPr>
              <a:t>: The prepared </a:t>
            </a:r>
            <a:r>
              <a:rPr lang="en-GB" altLang="en-US" sz="1800" dirty="0" err="1">
                <a:solidFill>
                  <a:schemeClr val="tx1"/>
                </a:solidFill>
                <a:latin typeface="Times New Roman" panose="02020603050405020304" pitchFamily="18" charset="0"/>
                <a:cs typeface="Times New Roman" panose="02020603050405020304" pitchFamily="18" charset="0"/>
              </a:rPr>
              <a:t>DataFrame</a:t>
            </a:r>
            <a:r>
              <a:rPr lang="en-GB" altLang="en-US" sz="1800" dirty="0">
                <a:solidFill>
                  <a:schemeClr val="tx1"/>
                </a:solidFill>
                <a:latin typeface="Times New Roman" panose="02020603050405020304" pitchFamily="18" charset="0"/>
                <a:cs typeface="Times New Roman" panose="02020603050405020304" pitchFamily="18" charset="0"/>
              </a:rPr>
              <a:t> is passed to the loaded model pipeline. The pipeline handles scaling the data and making the final prediction. It also calculates the confidence score (probability) for the prediction.</a:t>
            </a: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GB" altLang="en-US" sz="1800" dirty="0">
                <a:solidFill>
                  <a:schemeClr val="tx1"/>
                </a:solidFill>
                <a:latin typeface="Times New Roman" panose="02020603050405020304" pitchFamily="18" charset="0"/>
                <a:cs typeface="Times New Roman" panose="02020603050405020304" pitchFamily="18" charset="0"/>
              </a:rPr>
              <a:t>Display Result: The final prediction (&gt;50K or &lt;=50K) is displayed prominently, along with the confidence percentage of the prediction.</a:t>
            </a: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BA0E-80C1-5A42-C0E1-44927033F418}"/>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57577656-E9DB-5BC8-E01C-3E2E59274A68}"/>
              </a:ext>
            </a:extLst>
          </p:cNvPr>
          <p:cNvSpPr>
            <a:spLocks noGrp="1"/>
          </p:cNvSpPr>
          <p:nvPr>
            <p:ph idx="1"/>
          </p:nvPr>
        </p:nvSpPr>
        <p:spPr/>
        <p:txBody>
          <a:bodyPr/>
          <a:lstStyle/>
          <a:p>
            <a:pPr marL="0" indent="0">
              <a:buNone/>
            </a:pPr>
            <a:endParaRPr lang="en-US" b="1" dirty="0"/>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endParaRPr lang="en-US" dirty="0">
              <a:ea typeface="+mn-lt"/>
              <a:cs typeface="+mn-lt"/>
            </a:endParaRPr>
          </a:p>
          <a:p>
            <a:pPr marL="305435" indent="-305435"/>
            <a:r>
              <a:rPr lang="en-US" b="1" dirty="0"/>
              <a:t>Git</a:t>
            </a:r>
            <a:r>
              <a:rPr lang="en-US" sz="1800" dirty="0">
                <a:latin typeface="Times New Roman" panose="02020603050405020304" pitchFamily="18" charset="0"/>
                <a:cs typeface="Times New Roman" panose="02020603050405020304" pitchFamily="18" charset="0"/>
              </a:rPr>
              <a:t> link </a:t>
            </a:r>
            <a:r>
              <a:rPr lang="en-US" sz="18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https://github.com/Rajeswaril4/edunet6weeksintership/tree/main</a:t>
            </a:r>
            <a:endParaRPr lang="en-US" b="1" dirty="0">
              <a:solidFill>
                <a:schemeClr val="tx1"/>
              </a:solidFill>
            </a:endParaRPr>
          </a:p>
          <a:p>
            <a:endParaRPr lang="en-IN" dirty="0"/>
          </a:p>
        </p:txBody>
      </p:sp>
      <p:pic>
        <p:nvPicPr>
          <p:cNvPr id="5" name="Picture 4">
            <a:extLst>
              <a:ext uri="{FF2B5EF4-FFF2-40B4-BE49-F238E27FC236}">
                <a16:creationId xmlns:a16="http://schemas.microsoft.com/office/drawing/2014/main" id="{18D2808B-540B-6505-C9D5-C22405ADEC2E}"/>
              </a:ext>
            </a:extLst>
          </p:cNvPr>
          <p:cNvPicPr>
            <a:picLocks noChangeAspect="1"/>
          </p:cNvPicPr>
          <p:nvPr/>
        </p:nvPicPr>
        <p:blipFill>
          <a:blip r:embed="rId2"/>
          <a:stretch>
            <a:fillRect/>
          </a:stretch>
        </p:blipFill>
        <p:spPr>
          <a:xfrm>
            <a:off x="2466461" y="1654630"/>
            <a:ext cx="8274109" cy="2946868"/>
          </a:xfrm>
          <a:prstGeom prst="rect">
            <a:avLst/>
          </a:prstGeom>
        </p:spPr>
      </p:pic>
    </p:spTree>
    <p:extLst>
      <p:ext uri="{BB962C8B-B14F-4D97-AF65-F5344CB8AC3E}">
        <p14:creationId xmlns:p14="http://schemas.microsoft.com/office/powerpoint/2010/main" val="283381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E063-91F6-C235-58E6-A5F16497E673}"/>
              </a:ext>
            </a:extLst>
          </p:cNvPr>
          <p:cNvSpPr>
            <a:spLocks noGrp="1"/>
          </p:cNvSpPr>
          <p:nvPr>
            <p:ph type="title"/>
          </p:nvPr>
        </p:nvSpPr>
        <p:spPr/>
        <p:txBody>
          <a:bodyPr>
            <a:normAutofit fontScale="90000"/>
          </a:bodyPr>
          <a:lstStyle/>
          <a:p>
            <a:r>
              <a:rPr lang="en-US" b="1" dirty="0">
                <a:solidFill>
                  <a:schemeClr val="accent1"/>
                </a:solidFill>
                <a:latin typeface="Arial"/>
                <a:ea typeface="+mj-lt"/>
                <a:cs typeface="Arial"/>
              </a:rPr>
              <a:t>Result</a:t>
            </a:r>
            <a:endParaRPr lang="en-IN" dirty="0"/>
          </a:p>
        </p:txBody>
      </p:sp>
      <p:pic>
        <p:nvPicPr>
          <p:cNvPr id="6" name="Content Placeholder 5">
            <a:extLst>
              <a:ext uri="{FF2B5EF4-FFF2-40B4-BE49-F238E27FC236}">
                <a16:creationId xmlns:a16="http://schemas.microsoft.com/office/drawing/2014/main" id="{147061FA-58BA-C7D9-963C-E531CCAC3A62}"/>
              </a:ext>
            </a:extLst>
          </p:cNvPr>
          <p:cNvPicPr>
            <a:picLocks noGrp="1" noChangeAspect="1"/>
          </p:cNvPicPr>
          <p:nvPr>
            <p:ph sz="half" idx="1"/>
          </p:nvPr>
        </p:nvPicPr>
        <p:blipFill>
          <a:blip r:embed="rId2"/>
          <a:stretch>
            <a:fillRect/>
          </a:stretch>
        </p:blipFill>
        <p:spPr>
          <a:xfrm>
            <a:off x="6633482" y="2234393"/>
            <a:ext cx="5194300" cy="2389214"/>
          </a:xfrm>
        </p:spPr>
      </p:pic>
      <p:pic>
        <p:nvPicPr>
          <p:cNvPr id="8" name="Content Placeholder 7">
            <a:extLst>
              <a:ext uri="{FF2B5EF4-FFF2-40B4-BE49-F238E27FC236}">
                <a16:creationId xmlns:a16="http://schemas.microsoft.com/office/drawing/2014/main" id="{89CBECC3-2277-C874-E459-64B4513068F4}"/>
              </a:ext>
            </a:extLst>
          </p:cNvPr>
          <p:cNvPicPr>
            <a:picLocks noGrp="1" noChangeAspect="1"/>
          </p:cNvPicPr>
          <p:nvPr>
            <p:ph sz="half" idx="2"/>
          </p:nvPr>
        </p:nvPicPr>
        <p:blipFill>
          <a:blip r:embed="rId3"/>
          <a:stretch>
            <a:fillRect/>
          </a:stretch>
        </p:blipFill>
        <p:spPr>
          <a:xfrm>
            <a:off x="1059996" y="2234393"/>
            <a:ext cx="5194300" cy="2609027"/>
          </a:xfrm>
        </p:spPr>
      </p:pic>
    </p:spTree>
    <p:extLst>
      <p:ext uri="{BB962C8B-B14F-4D97-AF65-F5344CB8AC3E}">
        <p14:creationId xmlns:p14="http://schemas.microsoft.com/office/powerpoint/2010/main" val="266858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1800" dirty="0">
                <a:latin typeface="Times New Roman" panose="02020603050405020304" pitchFamily="18" charset="0"/>
                <a:cs typeface="Times New Roman" panose="02020603050405020304" pitchFamily="18" charset="0"/>
              </a:rPr>
              <a:t>The project successfully delivered a functional salary prediction tool by deploying a machine learning model within an interactive </a:t>
            </a:r>
            <a:r>
              <a:rPr lang="en-GB" sz="1800" dirty="0" err="1">
                <a:latin typeface="Times New Roman" panose="02020603050405020304" pitchFamily="18" charset="0"/>
                <a:cs typeface="Times New Roman" panose="02020603050405020304" pitchFamily="18" charset="0"/>
              </a:rPr>
              <a:t>Streamlit</a:t>
            </a:r>
            <a:r>
              <a:rPr lang="en-GB" sz="1800" dirty="0">
                <a:latin typeface="Times New Roman" panose="02020603050405020304" pitchFamily="18" charset="0"/>
                <a:cs typeface="Times New Roman" panose="02020603050405020304" pitchFamily="18" charset="0"/>
              </a:rPr>
              <a:t> application. The findings show that this approach is effective for making complex models accessible to end-users. A primary challenge encountered was ensuring that the live user input was </a:t>
            </a:r>
            <a:r>
              <a:rPr lang="en-GB" sz="1800" dirty="0" err="1">
                <a:latin typeface="Times New Roman" panose="02020603050405020304" pitchFamily="18" charset="0"/>
                <a:cs typeface="Times New Roman" panose="02020603050405020304" pitchFamily="18" charset="0"/>
              </a:rPr>
              <a:t>preprocessed</a:t>
            </a:r>
            <a:r>
              <a:rPr lang="en-GB" sz="1800" dirty="0">
                <a:latin typeface="Times New Roman" panose="02020603050405020304" pitchFamily="18" charset="0"/>
                <a:cs typeface="Times New Roman" panose="02020603050405020304" pitchFamily="18" charset="0"/>
              </a:rPr>
              <a:t> to perfectly match the format expected by the trained model. The project effectively bridges the gap between a trained model and a practical, usable application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2">
            <a:extLst>
              <a:ext uri="{FF2B5EF4-FFF2-40B4-BE49-F238E27FC236}">
                <a16:creationId xmlns:a16="http://schemas.microsoft.com/office/drawing/2014/main" id="{DA25E8A3-388F-F775-81FE-B9D769EB0496}"/>
              </a:ext>
            </a:extLst>
          </p:cNvPr>
          <p:cNvSpPr>
            <a:spLocks noGrp="1" noChangeArrowheads="1"/>
          </p:cNvSpPr>
          <p:nvPr>
            <p:ph idx="1"/>
          </p:nvPr>
        </p:nvSpPr>
        <p:spPr bwMode="auto">
          <a:xfrm>
            <a:off x="581025" y="561603"/>
            <a:ext cx="1098426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endParaRPr lang="en-US" altLang="en-US" sz="1800" b="1"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Batch Prediction: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upload a file (e.g., CSV) with multiple employee records to get predictions for all of them at once.</a:t>
            </a: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and Analytics: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a new section to the app that provides visualizations and summary statistics of the underlying dataset.</a:t>
            </a:r>
          </a:p>
          <a:p>
            <a:pPr defTabSz="914400" eaLnBrk="0" fontAlgn="base" hangingPunct="0">
              <a:lnSpc>
                <a:spcPct val="100000"/>
              </a:lnSpc>
              <a:spcBef>
                <a:spcPct val="0"/>
              </a:spcBef>
              <a:spcAft>
                <a:spcPct val="0"/>
              </a:spcAft>
              <a:buClrTx/>
              <a:buSzTx/>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Model Explainability:</a:t>
            </a:r>
            <a:r>
              <a:rPr lang="en-GB" sz="1800" dirty="0">
                <a:latin typeface="Times New Roman" panose="02020603050405020304" pitchFamily="18" charset="0"/>
                <a:cs typeface="Times New Roman" panose="02020603050405020304" pitchFamily="18" charset="0"/>
              </a:rPr>
              <a:t> Integrate SHAP or LIME to show users which features contributed most to their specific prediction, making the model less of a "black box."</a:t>
            </a:r>
            <a:endParaRPr lang="en-US" altLang="en-US" sz="18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99</TotalTime>
  <Words>849</Words>
  <Application>Microsoft Office PowerPoint</Application>
  <PresentationFormat>Widescreen</PresentationFormat>
  <Paragraphs>105</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Unicode MS</vt:lpstr>
      <vt:lpstr>Calibri</vt:lpstr>
      <vt:lpstr>Calibri Light</vt:lpstr>
      <vt:lpstr>Franklin Gothic Book</vt:lpstr>
      <vt:lpstr>Franklin Gothic Demi</vt:lpstr>
      <vt:lpstr>Times New Roman</vt:lpstr>
      <vt:lpstr>Wingdings</vt:lpstr>
      <vt:lpstr>Wingdings 2</vt:lpstr>
      <vt:lpstr>DividendVTI</vt:lpstr>
      <vt:lpstr>Employee salary prediction</vt:lpstr>
      <vt:lpstr>OUTLINE</vt:lpstr>
      <vt:lpstr>Problem Statement</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 naga rajeswari</cp:lastModifiedBy>
  <cp:revision>40</cp:revision>
  <dcterms:created xsi:type="dcterms:W3CDTF">2021-05-26T16:50:10Z</dcterms:created>
  <dcterms:modified xsi:type="dcterms:W3CDTF">2025-07-22T15:49:09Z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