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01" r:id="rId6"/>
    <p:sldId id="329" r:id="rId7"/>
    <p:sldId id="302" r:id="rId8"/>
    <p:sldId id="303" r:id="rId9"/>
    <p:sldId id="308" r:id="rId10"/>
    <p:sldId id="304" r:id="rId11"/>
    <p:sldId id="305" r:id="rId12"/>
    <p:sldId id="306" r:id="rId13"/>
    <p:sldId id="310" r:id="rId14"/>
    <p:sldId id="311" r:id="rId15"/>
    <p:sldId id="313" r:id="rId16"/>
    <p:sldId id="314" r:id="rId17"/>
    <p:sldId id="315" r:id="rId18"/>
    <p:sldId id="317" r:id="rId19"/>
    <p:sldId id="327" r:id="rId20"/>
    <p:sldId id="330" r:id="rId21"/>
    <p:sldId id="328" r:id="rId22"/>
    <p:sldId id="332" r:id="rId23"/>
    <p:sldId id="333" r:id="rId24"/>
    <p:sldId id="334" r:id="rId25"/>
    <p:sldId id="335" r:id="rId26"/>
    <p:sldId id="336" r:id="rId27"/>
    <p:sldId id="33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59" d="100"/>
          <a:sy n="59" d="100"/>
        </p:scale>
        <p:origin x="8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8/8/2025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8/8/2025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8/8/2025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195" y="0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2608" y="1237467"/>
            <a:ext cx="3635926" cy="3139461"/>
          </a:xfrm>
        </p:spPr>
        <p:txBody>
          <a:bodyPr anchor="b">
            <a:noAutofit/>
          </a:bodyPr>
          <a:lstStyle/>
          <a:p>
            <a:r>
              <a:rPr lang="en-US" sz="2800" dirty="0"/>
              <a:t>Predicting Bitcoin Price Movements and Volatility Using Transformer-Based Deep Learning Models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09333" y="4608576"/>
            <a:ext cx="3424057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Rajgowthaman</a:t>
            </a:r>
          </a:p>
          <a:p>
            <a:pPr>
              <a:lnSpc>
                <a:spcPct val="100000"/>
              </a:lnSpc>
            </a:pPr>
            <a:r>
              <a:rPr lang="en-US" sz="1600" dirty="0" err="1"/>
              <a:t>rajendran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21582-7A5D-4CDE-7EA4-1AD14035C6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09CB5-F760-4CD7-5ACB-8E85EE531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Minutely Time Series Transformer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Also a </a:t>
            </a:r>
            <a:r>
              <a:rPr lang="en-US" b="1" dirty="0"/>
              <a:t>Time Series Transformer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Trained on </a:t>
            </a:r>
            <a:r>
              <a:rPr lang="en-US" b="1" dirty="0"/>
              <a:t>1-minute interval data</a:t>
            </a:r>
            <a:r>
              <a:rPr lang="en-US" dirty="0"/>
              <a:t> from the </a:t>
            </a:r>
            <a:r>
              <a:rPr lang="en-US" b="1" dirty="0"/>
              <a:t>last 1 month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resampling is done — retains full raw temporal resolution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Designed for </a:t>
            </a:r>
            <a:r>
              <a:rPr lang="en-US" b="1" dirty="0"/>
              <a:t>high-frequency trading signals</a:t>
            </a:r>
            <a:r>
              <a:rPr lang="en-US" dirty="0"/>
              <a:t> and ultra-short-term volatility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Includes engineered features such as Bollinger Bands, lagged returns, and minute-level momentum indicators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4403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7273-F1A5-968C-5770-2B81A28AA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and Metrics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ECC2A3E-F545-FDDE-B02B-1A84F7D3CD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9200" y="2108199"/>
            <a:ext cx="9491165" cy="3893181"/>
          </a:xfrm>
        </p:spPr>
      </p:pic>
    </p:spTree>
    <p:extLst>
      <p:ext uri="{BB962C8B-B14F-4D97-AF65-F5344CB8AC3E}">
        <p14:creationId xmlns:p14="http://schemas.microsoft.com/office/powerpoint/2010/main" val="4073256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817A-EB60-26BD-3EE3-8F3D09607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Minutely Model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17483-6468-AF52-C2FA-5C9C6B6B8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Minutely Model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Already the most accurate among the three before tuning.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Close RMSE (~115–120) and MAE (~105–110) indicate it was able to closely track price movements.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Volatility metrics are very low (~0.0035), showing strong sensitivity to small changes.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Directional Accuracy (50%) suggests it was borderline usable even before tuning.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7955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14F7A-3410-7A46-763C-5BE4A3B65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Parameter Tuning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01BF51-6E24-4D8F-B022-2B83520B4C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141987"/>
            <a:ext cx="1096011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Daily Time Series Transformer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Tuning was performed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Epochs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Tuned up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Learning Rate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Explored values like 1e-3, 5e-4, 1e-4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Dropout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Tuned between 0.1 and 0.3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Configs Tried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d_model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64 and 128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nhead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4 and 8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num_layers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2 and 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AdamW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Batch 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32 and 64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Post-tuning performance improved across all metrics, especially RMSE and Directional Accuracy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45782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80E3C-96BA-B974-3701-B6D29B16A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8205FC-A0B2-2D93-489E-8E7A6FCCFA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280487"/>
            <a:ext cx="987001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Minutely Time Series Transformer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Extensive tuning performed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Epochs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Trained up 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200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followed by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30 more for fine-tuning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Learning Rate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Tuned, final LR for fine-tuning was 1e-4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Weight Decay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Used 1e-5 for regularization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Dropout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Fixed at 0.1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Model Config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d_model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=64,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nhead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=4,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num_layers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=2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Batch Size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64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AdamW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Best performance across all metrics — lowest RMSE and highest directional accuracy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9417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9C1B6-9AC2-BBA8-5671-7E5431667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 tuning metrics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1607167-51B8-0F17-83C7-4CF189272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4EA2A10-541E-2CC1-063D-9D32580C3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525" y="2108201"/>
            <a:ext cx="10459910" cy="402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3030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51061-7D12-9567-9FFF-594A1672E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Minutely Model</a:t>
            </a:r>
            <a:endParaRPr lang="en-IN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553769E3-909D-B5E0-89A5-5F54994D2A7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078" y="1704067"/>
            <a:ext cx="10903974" cy="4573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1346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119DA-D949-CF2C-FB4A-CC28791E4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based on Minutely Model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687721-D6A2-C60D-7119-922AA35189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3295" y="1814295"/>
            <a:ext cx="11456562" cy="4608275"/>
          </a:xfrm>
        </p:spPr>
      </p:pic>
    </p:spTree>
    <p:extLst>
      <p:ext uri="{BB962C8B-B14F-4D97-AF65-F5344CB8AC3E}">
        <p14:creationId xmlns:p14="http://schemas.microsoft.com/office/powerpoint/2010/main" val="1275439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F4C7-E92F-2553-8E7B-53A6D7A4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Minutely Crypto Trading Dashboard</a:t>
            </a:r>
            <a:endParaRPr lang="en-IN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DE522C8-DD00-609A-CF68-2BCF35ACE4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772928"/>
            <a:ext cx="5395067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with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+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Binance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Testnet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API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 prediction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Transformer-based models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Features:</a:t>
            </a:r>
          </a:p>
          <a:p>
            <a:pPr marL="29260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Model-based buy/sell decisions</a:t>
            </a:r>
          </a:p>
          <a:p>
            <a:pPr marL="29260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Visualized metrics: Sharpe Ratio, Win Rate</a:t>
            </a:r>
          </a:p>
          <a:p>
            <a:pPr marL="29260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Auto-refreshing charts (1-min interval)</a:t>
            </a:r>
          </a:p>
          <a:p>
            <a:pPr marL="29260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Notification integration (browser and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toast)</a:t>
            </a:r>
          </a:p>
          <a:p>
            <a:pPr marL="29260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Online learning capability</a:t>
            </a:r>
          </a:p>
          <a:p>
            <a:pPr marL="29260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Implements best configuration from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Optuna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tuning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69974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8654B-2B02-A0BB-67C1-6A281D7C2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53820-A624-DD66-39AA-228342AF9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Analytics – Prediction vs Actual</a:t>
            </a:r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EFC6D0C-177C-691F-CCDC-CBED5A61A6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6963" y="3819525"/>
            <a:ext cx="257175" cy="3381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Plotly-based interactive chart: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Blue: Actual Close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 dot: Next predicted price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Dashed red line: Previous predictions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Prediction panel: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Close price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Volatility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Direction (+ confidence)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F3F6078D-0EC3-1CDB-5B04-5E8BE7948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3113" y="2353962"/>
            <a:ext cx="6596743" cy="2653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126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2D583-1CBA-40AE-F9DD-94009F2407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2EC14-8F74-1E6C-72BD-EDF1B7851D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To build and evaluate deep learning models using Transformer-based architectures to predict: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Bitcoin's Close Price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Bitcoin's Volatility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/>
              <a:t>Directional Accuracy (up/down movement)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63447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1C1A27-C972-62F8-C3DB-FC5A9CC3C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ECC7B-A377-76FB-200E-4B1055457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Online Learning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F02C882-F35F-3C62-411E-5843FDFE02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573564"/>
            <a:ext cx="1841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Trains on latest 60-min OHLCV + indicators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One-epoch backprop every minute (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online_train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Improves model adaptability to short-term trends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Lightweight training — safe for live use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49BC41-CCD1-CB93-4093-6D9A7569D2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79656"/>
            <a:ext cx="12192000" cy="228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776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2DE6B-0DD5-41C3-B286-67B1E731D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6250-C852-FC7D-EFAB-651C201FD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Seamless Binance </a:t>
            </a:r>
            <a:r>
              <a:rPr lang="en-IN" dirty="0" err="1"/>
              <a:t>Testnet</a:t>
            </a:r>
            <a:r>
              <a:rPr lang="en-IN" dirty="0"/>
              <a:t> Integration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EEEA55E-AE5B-9AD0-E9CF-A547BA940B8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6963" y="3803650"/>
            <a:ext cx="26511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Binance Testnet API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 fetching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 orders (Buy/Sell)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Symbol info (LOT_SIZE, MIN_NOTIONAL)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logic: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Sell All Coins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button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Risk-based position sizing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Stop-loss / Take-profit logic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441728-9B29-6B06-5658-A73481AED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0314" y="2479718"/>
            <a:ext cx="6411686" cy="3387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378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3A3FA-6734-B77F-4F10-63F2B72E1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EB16-ECF9-5BAE-2A01-B249C62BE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Alerts &amp; Notifications - Multimodal Trading Alerts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009BBA5-0112-A508-7230-E4ABB232A4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6963" y="3803650"/>
            <a:ext cx="184150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Browser Push Notifications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JS injection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Streamlit Toasts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Buy/Sell/SL/TP alerts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Balance and error feedback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Configurable confidence threshold for alert triggering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41A6B9-8B6B-B335-F71F-9A008B55A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4542" y="2063267"/>
            <a:ext cx="5401429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1656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162F0-B34B-41F3-74B2-F25FE6BE0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DE0CB-8D7D-DC7C-8A64-9D90C0D01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11778C-A82C-AED4-C973-D61C3120AC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6963" y="3803650"/>
            <a:ext cx="26511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Boost Directional Accuracy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&gt;60% using ensemble signals and attention on key features.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Smarter Tuning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 with Grid, Random, and Optuna + early stopping.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Architectures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Try Informer, TFT, and N-BEATS for stronger forecasts.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Richer Features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on-chain, macro, and sentiment signals.</a:t>
            </a:r>
          </a:p>
        </p:txBody>
      </p:sp>
    </p:spTree>
    <p:extLst>
      <p:ext uri="{BB962C8B-B14F-4D97-AF65-F5344CB8AC3E}">
        <p14:creationId xmlns:p14="http://schemas.microsoft.com/office/powerpoint/2010/main" val="2998194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E663D-964B-499F-9175-01228F163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	</a:t>
            </a:r>
            <a:r>
              <a:rPr lang="en-US"/>
              <a:t>Thank You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2398A-0914-7FAE-9D83-E9F2362E1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2967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91C05-8159-B7F9-C14B-8A98726E5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Collection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788C3D-7814-3EC5-A0EA-0BF05817A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dataset used for this project is a comprehensive, minute-level Bitcoin (BTC) price and volume dataset covering the period from 2012 to 2025. The data was compiled from two sources: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Historical BTC Data (2012–March 2021)</a:t>
            </a:r>
          </a:p>
          <a:p>
            <a:pPr marL="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Source: Kaggle Dataset by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mczielinski</a:t>
            </a:r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This dataset provided historical daily Bitcoin price data including Open, High, Low, Close, 	and Volume.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Post March 31, 2021)</a:t>
            </a:r>
          </a:p>
          <a:p>
            <a:pPr marL="292608" lvl="1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ensure up-to-date granularity, we implemented a custom Python scraper using the Binance API to collect minute-level candlestick data from April 1, 2021, to present. The script iteratively paginates through 1-minute intervals, fetches 1000 rows per API call, and merges the results into a single </a:t>
            </a:r>
            <a:r>
              <a:rPr lang="en-US" b="0" i="0" dirty="0" err="1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52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EDD94-6656-362C-FCE5-6742A5BC0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DF6968-B0B4-31A7-161D-CD254D6F1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80" y="2156819"/>
            <a:ext cx="5963482" cy="3839111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88E0CA-A3E8-A9FB-C4FE-6ED8F2E7C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993" y="2156819"/>
            <a:ext cx="5068007" cy="3839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87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279F2E-3748-9BEB-DFF9-9792B1315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1F191-B92F-0207-1F28-2DEB8945E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Preprocessing &amp; Features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BD1D4E4-3E5C-AABF-9D51-B66137E7E6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511318"/>
            <a:ext cx="7171194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 Return Calculation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Engineering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9260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RSI (Relative Strength Index)</a:t>
            </a:r>
          </a:p>
          <a:p>
            <a:pPr marL="29260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Moving Averages (MA5, MA10, MA20)</a:t>
            </a:r>
          </a:p>
          <a:p>
            <a:pPr marL="29260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Price difference</a:t>
            </a:r>
          </a:p>
          <a:p>
            <a:pPr marL="29260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Lagged features</a:t>
            </a:r>
          </a:p>
          <a:p>
            <a:pPr marL="29260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Direction label: 1 if price increases, else 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292608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Close and volatility values scaled using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MinMaxScaler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StandardScaler</a:t>
            </a:r>
            <a:endParaRPr kumimoji="0" lang="en-US" altLang="en-US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7D7F232-EE6B-7AE3-803B-B3FEC8532B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786" y="2141987"/>
            <a:ext cx="3381847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512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4E0A3-1A2A-6844-E6C5-A4C8C1726F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22D0D-97B9-69E0-D6DC-E325CF583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Preprocessing &amp; Features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C52D45F-44F7-AF37-489A-12A4152961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79" y="2014592"/>
            <a:ext cx="9413405" cy="4067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Bollinger Bands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Upper Band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= MA20 + 2 × rolling std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b="1" dirty="0">
                <a:latin typeface="Arial" panose="020B0604020202020204" pitchFamily="34" charset="0"/>
                <a:cs typeface="Arial" panose="020B0604020202020204" pitchFamily="34" charset="0"/>
              </a:rPr>
              <a:t>Lower Band</a:t>
            </a: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 = MA20 - 2 × rolling std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Arial" panose="020B0604020202020204" pitchFamily="34" charset="0"/>
                <a:cs typeface="Arial" panose="020B0604020202020204" pitchFamily="34" charset="0"/>
              </a:rPr>
              <a:t>Helps model understand dynamic support/resistance zones.</a:t>
            </a:r>
          </a:p>
          <a:p>
            <a:pPr marL="0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sz="1800" b="1" dirty="0">
                <a:latin typeface="Arial" panose="020B0604020202020204" pitchFamily="34" charset="0"/>
                <a:cs typeface="Arial" panose="020B0604020202020204" pitchFamily="34" charset="0"/>
              </a:rPr>
              <a:t>Scaling</a:t>
            </a:r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MinMaxScaler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StandardScaler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applied to Close and Volatility for numerical stability during model training.</a:t>
            </a:r>
          </a:p>
          <a:p>
            <a:pPr marL="0" indent="0">
              <a:buNone/>
            </a:pPr>
            <a:endParaRPr lang="en-IN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186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D4528-9AA2-F567-F4B7-AA5F9BDDF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Transformers	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F8DAE-0F71-BCC0-FC9E-E9903F0AC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machine learning, a transformer is a neural network architecture that excels at processing sequential data, like text or audio, by using a mechanism called self-attention to understand relationships between different parts of the input. 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None/>
            </a:pPr>
            <a:r>
              <a:rPr lang="en-US" dirty="0"/>
              <a:t> The </a:t>
            </a:r>
            <a:r>
              <a:rPr lang="en-US" b="1" dirty="0"/>
              <a:t>Time Series Transformer</a:t>
            </a:r>
            <a:r>
              <a:rPr lang="en-US" dirty="0"/>
              <a:t> is a deep learning architecture adapted from the original Transformer (introduced for NLP tasks like machine translation) for handling </a:t>
            </a:r>
            <a:r>
              <a:rPr lang="en-US" b="1" dirty="0"/>
              <a:t>sequential temporal data</a:t>
            </a:r>
            <a:r>
              <a:rPr lang="en-US" dirty="0"/>
              <a:t>, such as stock prices, weather, or Bitcoin prices.</a:t>
            </a:r>
            <a:endParaRPr lang="en-US" b="1" dirty="0"/>
          </a:p>
          <a:p>
            <a:r>
              <a:rPr lang="en-US" dirty="0"/>
              <a:t>Transformers use </a:t>
            </a:r>
            <a:r>
              <a:rPr lang="en-US" b="1" dirty="0"/>
              <a:t>self-attention mechanisms</a:t>
            </a:r>
            <a:r>
              <a:rPr lang="en-US" dirty="0"/>
              <a:t> to weigh the importance of different time steps when making predictions. Unlike RNNs or LSTMs, they do </a:t>
            </a:r>
            <a:r>
              <a:rPr lang="en-US" b="1" dirty="0"/>
              <a:t>not process data sequentially</a:t>
            </a:r>
            <a:r>
              <a:rPr lang="en-US" dirty="0"/>
              <a:t>, which allows parallelization and better long-range dependency learning.</a:t>
            </a:r>
          </a:p>
          <a:p>
            <a:endParaRPr lang="en-US" b="0" i="0" dirty="0"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54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3ABD-39C2-03D3-6CD3-E39FCA05C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Components in Time Series Transformer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757C396-9143-1DCE-23B6-CEDF5D85511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1322" y="2074048"/>
          <a:ext cx="9849682" cy="3829092"/>
        </p:xfrm>
        <a:graphic>
          <a:graphicData uri="http://schemas.openxmlformats.org/drawingml/2006/table">
            <a:tbl>
              <a:tblPr/>
              <a:tblGrid>
                <a:gridCol w="4924841">
                  <a:extLst>
                    <a:ext uri="{9D8B030D-6E8A-4147-A177-3AD203B41FA5}">
                      <a16:colId xmlns:a16="http://schemas.microsoft.com/office/drawing/2014/main" val="1226494877"/>
                    </a:ext>
                  </a:extLst>
                </a:gridCol>
                <a:gridCol w="4924841">
                  <a:extLst>
                    <a:ext uri="{9D8B030D-6E8A-4147-A177-3AD203B41FA5}">
                      <a16:colId xmlns:a16="http://schemas.microsoft.com/office/drawing/2014/main" val="3034656852"/>
                    </a:ext>
                  </a:extLst>
                </a:gridCol>
              </a:tblGrid>
              <a:tr h="358170">
                <a:tc>
                  <a:txBody>
                    <a:bodyPr/>
                    <a:lstStyle/>
                    <a:p>
                      <a:r>
                        <a:rPr lang="en-IN" sz="1800"/>
                        <a:t>Component</a:t>
                      </a:r>
                    </a:p>
                  </a:txBody>
                  <a:tcPr marL="89543" marR="89543" marT="44771" marB="44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800"/>
                        <a:t>Description</a:t>
                      </a:r>
                    </a:p>
                  </a:txBody>
                  <a:tcPr marL="89543" marR="89543" marT="44771" marB="44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3051811"/>
                  </a:ext>
                </a:extLst>
              </a:tr>
              <a:tr h="626798">
                <a:tc>
                  <a:txBody>
                    <a:bodyPr/>
                    <a:lstStyle/>
                    <a:p>
                      <a:r>
                        <a:rPr lang="en-IN" sz="1800" b="1"/>
                        <a:t>Input Embedding</a:t>
                      </a:r>
                      <a:endParaRPr lang="en-IN" sz="1800"/>
                    </a:p>
                  </a:txBody>
                  <a:tcPr marL="89543" marR="89543" marT="44771" marB="44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Each timestamp's features are passed through a linear layer to become embeddings.</a:t>
                      </a:r>
                    </a:p>
                  </a:txBody>
                  <a:tcPr marL="89543" marR="89543" marT="44771" marB="44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632367"/>
                  </a:ext>
                </a:extLst>
              </a:tr>
              <a:tr h="895426">
                <a:tc>
                  <a:txBody>
                    <a:bodyPr/>
                    <a:lstStyle/>
                    <a:p>
                      <a:r>
                        <a:rPr lang="en-IN" sz="1800" b="1"/>
                        <a:t>Positional Encoding</a:t>
                      </a:r>
                      <a:endParaRPr lang="en-IN" sz="1800"/>
                    </a:p>
                  </a:txBody>
                  <a:tcPr marL="89543" marR="89543" marT="44771" marB="44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Since Transformers don’t inherently understand order, these encodings help inject time information.</a:t>
                      </a:r>
                    </a:p>
                  </a:txBody>
                  <a:tcPr marL="89543" marR="89543" marT="44771" marB="44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775892"/>
                  </a:ext>
                </a:extLst>
              </a:tr>
              <a:tr h="626798">
                <a:tc>
                  <a:txBody>
                    <a:bodyPr/>
                    <a:lstStyle/>
                    <a:p>
                      <a:r>
                        <a:rPr lang="en-IN" sz="1800" b="1"/>
                        <a:t>Self-Attention Layers</a:t>
                      </a:r>
                      <a:endParaRPr lang="en-IN" sz="1800"/>
                    </a:p>
                  </a:txBody>
                  <a:tcPr marL="89543" marR="89543" marT="44771" marB="44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Compute how much attention should be paid to each time step.</a:t>
                      </a:r>
                    </a:p>
                  </a:txBody>
                  <a:tcPr marL="89543" marR="89543" marT="44771" marB="44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3797044"/>
                  </a:ext>
                </a:extLst>
              </a:tr>
              <a:tr h="626798">
                <a:tc>
                  <a:txBody>
                    <a:bodyPr/>
                    <a:lstStyle/>
                    <a:p>
                      <a:r>
                        <a:rPr lang="en-IN" sz="1800" b="1"/>
                        <a:t>Feedforward Network</a:t>
                      </a:r>
                      <a:endParaRPr lang="en-IN" sz="1800"/>
                    </a:p>
                  </a:txBody>
                  <a:tcPr marL="89543" marR="89543" marT="44771" marB="44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Fully connected layers applied after attention to refine representations.</a:t>
                      </a:r>
                    </a:p>
                  </a:txBody>
                  <a:tcPr marL="89543" marR="89543" marT="44771" marB="44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3453989"/>
                  </a:ext>
                </a:extLst>
              </a:tr>
              <a:tr h="626798">
                <a:tc>
                  <a:txBody>
                    <a:bodyPr/>
                    <a:lstStyle/>
                    <a:p>
                      <a:r>
                        <a:rPr lang="en-IN" sz="1800" b="1"/>
                        <a:t>Decoder (optional)</a:t>
                      </a:r>
                      <a:endParaRPr lang="en-IN" sz="1800"/>
                    </a:p>
                  </a:txBody>
                  <a:tcPr marL="89543" marR="89543" marT="44771" marB="44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Used in forecasting tasks where future sequence generation is required.</a:t>
                      </a:r>
                    </a:p>
                  </a:txBody>
                  <a:tcPr marL="89543" marR="89543" marT="44771" marB="447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48619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33150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931F3-4A85-9EB2-4B40-A128CFD97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Why Use It for Time Series?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5654F-B8BA-FFEF-05B6-408ADDED1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Captures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long-term patterns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better than LSTM/RNN.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Naturally fits multivariate time series.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Works well for both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(e.g., price forecasting) and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classification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(e.g., up/down trends).</a:t>
            </a:r>
          </a:p>
          <a:p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644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{8B06B3F7-C2D8-4122-A8FA-F0F494F40401}tf22712842_win32</Template>
  <TotalTime>338</TotalTime>
  <Words>1079</Words>
  <Application>Microsoft Office PowerPoint</Application>
  <PresentationFormat>Widescreen</PresentationFormat>
  <Paragraphs>141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Unicode MS</vt:lpstr>
      <vt:lpstr>Bookman Old Style</vt:lpstr>
      <vt:lpstr>Calibri</vt:lpstr>
      <vt:lpstr>Franklin Gothic Book</vt:lpstr>
      <vt:lpstr>Custom</vt:lpstr>
      <vt:lpstr>Predicting Bitcoin Price Movements and Volatility Using Transformer-Based Deep Learning Models</vt:lpstr>
      <vt:lpstr>Objective</vt:lpstr>
      <vt:lpstr>Data Collection</vt:lpstr>
      <vt:lpstr>Dataset Overview</vt:lpstr>
      <vt:lpstr>Common Preprocessing &amp; Features</vt:lpstr>
      <vt:lpstr>Common Preprocessing &amp; Features</vt:lpstr>
      <vt:lpstr>Transformers </vt:lpstr>
      <vt:lpstr>Key Components in Time Series Transformer</vt:lpstr>
      <vt:lpstr>Why Use It for Time Series?</vt:lpstr>
      <vt:lpstr>Model </vt:lpstr>
      <vt:lpstr>Training and Metrics</vt:lpstr>
      <vt:lpstr>Minutely Model</vt:lpstr>
      <vt:lpstr>Parameter Tuning Overview</vt:lpstr>
      <vt:lpstr>PowerPoint Presentation</vt:lpstr>
      <vt:lpstr>Post tuning metrics</vt:lpstr>
      <vt:lpstr>Minutely Model</vt:lpstr>
      <vt:lpstr>Dashboard based on Minutely Model</vt:lpstr>
      <vt:lpstr>Interactive Minutely Crypto Trading Dashboard</vt:lpstr>
      <vt:lpstr>Visual Analytics – Prediction vs Actual</vt:lpstr>
      <vt:lpstr>Online Learning</vt:lpstr>
      <vt:lpstr>Seamless Binance Testnet Integration</vt:lpstr>
      <vt:lpstr>Alerts &amp; Notifications - Multimodal Trading Alerts</vt:lpstr>
      <vt:lpstr>Future Work</vt:lpstr>
      <vt:lpstr> 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RAJSACHIN R</dc:creator>
  <cp:lastModifiedBy>RAJSACHIN R</cp:lastModifiedBy>
  <cp:revision>9</cp:revision>
  <dcterms:created xsi:type="dcterms:W3CDTF">2025-04-13T01:27:35Z</dcterms:created>
  <dcterms:modified xsi:type="dcterms:W3CDTF">2025-08-08T15:25:53Z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