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8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5" r:id="rId28"/>
    <p:sldId id="326" r:id="rId29"/>
    <p:sldId id="323" r:id="rId30"/>
    <p:sldId id="324" r:id="rId31"/>
    <p:sldId id="327" r:id="rId32"/>
    <p:sldId id="32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95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8" y="1237467"/>
            <a:ext cx="3635926" cy="3139461"/>
          </a:xfrm>
        </p:spPr>
        <p:txBody>
          <a:bodyPr anchor="b">
            <a:noAutofit/>
          </a:bodyPr>
          <a:lstStyle/>
          <a:p>
            <a:r>
              <a:rPr lang="en-US" sz="2800" dirty="0"/>
              <a:t>Predicting Bitcoin Price Movements and Volatility Using Transformer-Based Deep Learning Models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333" y="4608576"/>
            <a:ext cx="3424057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Rajgowthaman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rajendran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5E63-D377-4B72-0FEE-CA0A1558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E9FA-0082-FB7D-17F8-3238E579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Hourly Time Series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Structurally </a:t>
            </a:r>
            <a:r>
              <a:rPr lang="en-US" b="1" dirty="0"/>
              <a:t>identical to the Daily model</a:t>
            </a:r>
            <a:r>
              <a:rPr lang="en-US" dirty="0"/>
              <a:t>, but trained on </a:t>
            </a:r>
            <a:r>
              <a:rPr lang="en-US" b="1" dirty="0"/>
              <a:t>hourly-resolution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only the </a:t>
            </a:r>
            <a:r>
              <a:rPr lang="en-US" b="1" dirty="0"/>
              <a:t>past 1 year</a:t>
            </a:r>
            <a:r>
              <a:rPr lang="en-US" dirty="0"/>
              <a:t>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better resolution for </a:t>
            </a:r>
            <a:r>
              <a:rPr lang="en-US" b="1" dirty="0"/>
              <a:t>intra-day trends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patterns that daily models might smooth 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features are tailored to </a:t>
            </a:r>
            <a:r>
              <a:rPr lang="en-US" b="1" dirty="0"/>
              <a:t>hourly volatility</a:t>
            </a:r>
            <a:r>
              <a:rPr lang="en-US" dirty="0"/>
              <a:t>, price differentials, and shorter moving windows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1582-7A5D-4CDE-7EA4-1AD14035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9CB5-F760-4CD7-5ACB-8E85EE53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Minutely Time Series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a </a:t>
            </a:r>
            <a:r>
              <a:rPr lang="en-US" b="1" dirty="0"/>
              <a:t>Time Series Transformer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</a:t>
            </a:r>
            <a:r>
              <a:rPr lang="en-US" b="1" dirty="0"/>
              <a:t>1-minute interval data</a:t>
            </a:r>
            <a:r>
              <a:rPr lang="en-US" dirty="0"/>
              <a:t> from the </a:t>
            </a:r>
            <a:r>
              <a:rPr lang="en-US" b="1" dirty="0"/>
              <a:t>last 1 month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resampling is done — retains full raw temporal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</a:t>
            </a:r>
            <a:r>
              <a:rPr lang="en-US" b="1" dirty="0"/>
              <a:t>high-frequency trading signals</a:t>
            </a:r>
            <a:r>
              <a:rPr lang="en-US" dirty="0"/>
              <a:t> and ultra-short-term 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engineered features such as Bollinger Bands, lagged returns, and minute-level momentum indicators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0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273-F1A5-968C-5770-2B81A28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Metrics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CC2A3E-F545-FDDE-B02B-1A84F7D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08199"/>
            <a:ext cx="9491165" cy="3893181"/>
          </a:xfrm>
        </p:spPr>
      </p:pic>
    </p:spTree>
    <p:extLst>
      <p:ext uri="{BB962C8B-B14F-4D97-AF65-F5344CB8AC3E}">
        <p14:creationId xmlns:p14="http://schemas.microsoft.com/office/powerpoint/2010/main" val="407325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B76A-945A-0F3F-C92C-7158BD59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from Before Tuning Metrics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F40F-095B-53BD-37DD-85CA31B4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 RMSE (~520–530) and MAE (~360–370) are high, indicating the model was not capturing the trend well at a daily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Volatility RMSE/MAE are moderate but not impressive.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Directional Accuracy (44–46%) is below the 50% threshold, suggesting the model was performing worse than random in predicting price direction.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Hourly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Shows moderate improvement in close price prediction with RMSE (~310–320) and MAE (~250–260).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Volatility prediction is slightly noisier than the daily model, with RMSE around 0.073–0.075.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Directional Accuracy (46–48%) is closer to neutral but still insufficient for confident directional forecasting.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0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17A-EB60-26BD-3EE3-8F3D0960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7483-6468-AF52-C2FA-5C9C6B6B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Minutely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Already the most accurate among the three before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RMSE (~115–120) and MAE (~105–110) indicate it was able to closely track price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Volatility metrics are very low (~0.0035), showing strong sensitivity to small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Directional Accuracy (50%) suggests it was borderline usable even before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95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F7A-3410-7A46-763C-5BE4A3B6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Tuning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01BF51-6E24-4D8F-B022-2B83520B4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41987"/>
            <a:ext cx="109601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Time Series Transformer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Tuning was performed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Explored values like 1e-3, 5e-4, 1e-4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 between 0.1 and 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Configs Tried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64 and 128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 and 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 and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32 and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Post-tuning performance improved across all metrics, especially RMSE and Directional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7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E3C-96BA-B974-3701-B6D29B16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8205FC-A0B2-2D93-489E-8E7A6FCCF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7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Minutely Time Series Transformer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Extensive tuning performed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Trained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 more for fine-tuning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Tuned, final LR for fine-tuning was 1e-4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 Decay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Used 1e-5 for regularization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Fixed at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Best performance across all metrics — lowest RMSE and highest directional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EC90-0C3C-AED8-4E15-CB4081FB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030FE-1EFE-6A60-09AC-792C35AC5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998" y="2108200"/>
            <a:ext cx="9214330" cy="3760788"/>
          </a:xfrm>
        </p:spPr>
      </p:pic>
    </p:spTree>
    <p:extLst>
      <p:ext uri="{BB962C8B-B14F-4D97-AF65-F5344CB8AC3E}">
        <p14:creationId xmlns:p14="http://schemas.microsoft.com/office/powerpoint/2010/main" val="71658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C1B6-9AC2-BBA8-5671-7E54316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tuning metrics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607167-51B8-0F17-83C7-4CF18927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A2A10-541E-2CC1-063D-9D32580C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25" y="2108201"/>
            <a:ext cx="1045991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3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3457-E922-89C7-119D-C6AF9D3D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D2BFA-AD8B-5802-3370-FE6725260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75947"/>
            <a:ext cx="10058400" cy="3425293"/>
          </a:xfrm>
        </p:spPr>
      </p:pic>
    </p:spTree>
    <p:extLst>
      <p:ext uri="{BB962C8B-B14F-4D97-AF65-F5344CB8AC3E}">
        <p14:creationId xmlns:p14="http://schemas.microsoft.com/office/powerpoint/2010/main" val="84711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583-1CBA-40AE-F9DD-94009F24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C14-8F74-1E6C-72BD-EDF1B785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build and evaluate deep learning models using Transformer-based architectures to predict: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Bitcoin's Close Price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Bitcoin's Volatility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Directional Accuracy (up/down movement)</a:t>
            </a:r>
            <a:endParaRPr lang="en-US" dirty="0"/>
          </a:p>
          <a:p>
            <a:pPr>
              <a:buNone/>
            </a:pPr>
            <a:r>
              <a:rPr lang="en-US" dirty="0"/>
              <a:t>Across three </a:t>
            </a:r>
            <a:r>
              <a:rPr lang="en-US" b="1" dirty="0"/>
              <a:t>time granularities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Daily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Hourly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Minutely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4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46E5-4722-B671-AFCC-EB824F8F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Model</a:t>
            </a: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6B4C18-D6C2-4E13-1CA3-59B51A9DD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2831"/>
            <a:ext cx="10058400" cy="35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8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7EDC-4177-8FA5-E1BD-3E90890A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AB50-E44F-F13F-0456-1C55B04C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overall trend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during slow-moving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Misses sharp dips and spikes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particularly in high-volatility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Overestimates peaks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price rallies (e.g., around day 150).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in response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rapid directional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Explains high RMSE (~487)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the model is good at trend-following but not short-term precision.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6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73BA-C23E-0674-8716-C19EE159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BB0C0EA-F771-7C8E-8641-B98A6CF06E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9" y="2016914"/>
            <a:ext cx="10058400" cy="28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10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B4E8-EA6B-8E02-3113-94E5383A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E263-B0F9-CD98-3C0D-35AE7819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Underestimates sharp volatility spikes, especially around days 20, 80, and 170.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general volatility trend, but misses sudden jumps and drops.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Predictions are smoother, lacking the abrupt variability of actual volatility.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Explains moderate Volatility RMSE (~0.0683) — model performs reasonably, but struggles during extreme events.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7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46BD-8A14-F6FF-F3BA-6A7AD28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570C0D7-09B7-DFE5-AD42-68FA54CE5E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329" y="2108200"/>
            <a:ext cx="9125667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9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E0B3-E4D9-EC6A-1983-8C17DD36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506D105-CFCA-F0B8-B05F-17EBD79625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78" y="2108200"/>
            <a:ext cx="940997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30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9E58-9772-9E27-3ACC-35A98B20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model</a:t>
            </a:r>
            <a:endParaRPr lang="en-IN" dirty="0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C5BDE99F-88FA-427C-3336-51F455EBF0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68" y="2108200"/>
            <a:ext cx="9497989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7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9E6D-D86C-1688-8ADE-49C57352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D78E15D-2FA8-0A2A-8947-74862CD20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73" y="2108200"/>
            <a:ext cx="9457980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1061-7D12-9567-9FFF-594A1672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Minutely Model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53769E3-909D-B5E0-89A5-5F54994D2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23" y="2108200"/>
            <a:ext cx="7576079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4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4C7-E92F-2553-8E7B-53A6D7A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C59E-C044-1B7E-393F-83541F18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Directional Accuracy Enhancement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 Optimization with Grid/Random/</a:t>
            </a:r>
            <a:r>
              <a:rPr lang="en-US" dirty="0" err="1"/>
              <a:t>Optuna</a:t>
            </a:r>
            <a:r>
              <a:rPr lang="en-US" dirty="0"/>
              <a:t>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Incorporate Macroeconomic &amp; On-Chain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Ensemble or Hybrid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Inference Stream &amp; Real-Time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99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D94-6656-362C-FCE5-6742A5BC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F6968-B0B4-31A7-161D-CD254D6F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6819"/>
            <a:ext cx="5963482" cy="3839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8E0CA-A3E8-A9FB-C4FE-6ED8F2E7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93" y="2156819"/>
            <a:ext cx="506800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8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79F2E-3748-9BEB-DFF9-9792B131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F191-B92F-0207-1F28-2DEB894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Preprocessing &amp;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D1D4E4-3E5C-AABF-9D51-B66137E7E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49708"/>
            <a:ext cx="717119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Return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Volatility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24-period rolling standard deviation (e.g., 24 minutes/hours/days)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RSI (Relative Strength Index)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Averages (MA5, MA10, MA20)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difference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Lagged features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 label: 1 if price increases, else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and volatility values scaled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7F232-EE6B-7AE3-803B-B3FEC853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86" y="2141987"/>
            <a:ext cx="338184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E0A3-1A2A-6844-E6C5-A4C8C172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D0D-97B9-69E0-D6DC-E325CF58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Preprocessing &amp;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52D45F-44F7-AF37-489A-12A415296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014592"/>
            <a:ext cx="9413405" cy="40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Bollinger Bands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Upper Band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MA20 + 2 × rolling std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Lower Band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MA20 - 2 × rolling std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Helps model understand dynamic support/resistance zones.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applied to Close and Volatility for numerical stability during model training.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4528-9AA2-F567-F4B7-AA5F9BDD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8DAE-0F71-BCC0-FC9E-E9903F0A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machine learning, a transformer is a neural network architecture that excels at processing sequential data, like text or audio, by using a mechanism called self-attention to understand relationships between different parts of the input.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/>
              <a:t> The </a:t>
            </a:r>
            <a:r>
              <a:rPr lang="en-US" b="1" dirty="0"/>
              <a:t>Time Series Transformer</a:t>
            </a:r>
            <a:r>
              <a:rPr lang="en-US" dirty="0"/>
              <a:t> is a deep learning architecture adapted from the original Transformer (introduced for NLP tasks like machine translation) for handling </a:t>
            </a:r>
            <a:r>
              <a:rPr lang="en-US" b="1" dirty="0"/>
              <a:t>sequential temporal data</a:t>
            </a:r>
            <a:r>
              <a:rPr lang="en-US" dirty="0"/>
              <a:t>, such as stock prices, weather, or Bitcoin prices.</a:t>
            </a:r>
            <a:endParaRPr lang="en-US" b="1" dirty="0"/>
          </a:p>
          <a:p>
            <a:r>
              <a:rPr lang="en-US" dirty="0"/>
              <a:t>Transformers use </a:t>
            </a:r>
            <a:r>
              <a:rPr lang="en-US" b="1" dirty="0"/>
              <a:t>self-attention mechanisms</a:t>
            </a:r>
            <a:r>
              <a:rPr lang="en-US" dirty="0"/>
              <a:t> to weigh the importance of different time steps when making predictions. Unlike RNNs or LSTMs, they do </a:t>
            </a:r>
            <a:r>
              <a:rPr lang="en-US" b="1" dirty="0"/>
              <a:t>not process data sequentially</a:t>
            </a:r>
            <a:r>
              <a:rPr lang="en-US" dirty="0"/>
              <a:t>, which allows parallelization and better long-range dependency learning.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ABD-39C2-03D3-6CD3-E39FCA05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in Time Series Transformer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C396-9143-1DCE-23B6-CEDF5D855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1322" y="2074048"/>
          <a:ext cx="9849682" cy="3829092"/>
        </p:xfrm>
        <a:graphic>
          <a:graphicData uri="http://schemas.openxmlformats.org/drawingml/2006/table">
            <a:tbl>
              <a:tblPr/>
              <a:tblGrid>
                <a:gridCol w="4924841">
                  <a:extLst>
                    <a:ext uri="{9D8B030D-6E8A-4147-A177-3AD203B41FA5}">
                      <a16:colId xmlns:a16="http://schemas.microsoft.com/office/drawing/2014/main" val="1226494877"/>
                    </a:ext>
                  </a:extLst>
                </a:gridCol>
                <a:gridCol w="4924841">
                  <a:extLst>
                    <a:ext uri="{9D8B030D-6E8A-4147-A177-3AD203B41FA5}">
                      <a16:colId xmlns:a16="http://schemas.microsoft.com/office/drawing/2014/main" val="3034656852"/>
                    </a:ext>
                  </a:extLst>
                </a:gridCol>
              </a:tblGrid>
              <a:tr h="358170">
                <a:tc>
                  <a:txBody>
                    <a:bodyPr/>
                    <a:lstStyle/>
                    <a:p>
                      <a:r>
                        <a:rPr lang="en-IN" sz="1800"/>
                        <a:t>Component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Description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51811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Input Embedding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Each timestamp's features are passed through a linear layer to become embeddings.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632367"/>
                  </a:ext>
                </a:extLst>
              </a:tr>
              <a:tr h="895426">
                <a:tc>
                  <a:txBody>
                    <a:bodyPr/>
                    <a:lstStyle/>
                    <a:p>
                      <a:r>
                        <a:rPr lang="en-IN" sz="1800" b="1"/>
                        <a:t>Positional Encoding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Since Transformers don’t inherently understand order, these encodings help inject time information.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775892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Self-Attention Layers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Compute how much attention should be paid to each time step.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97044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Feedforward Network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Fully connected layers applied after attention to refine representations.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53989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Decoder (optional)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in forecasting tasks where future sequence generation is required.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86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31F3-4A85-9EB2-4B40-A128CFD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Use It for Time Series?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654F-B8BA-FFEF-05B6-408ADDED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long-term patterns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better than LSTM/RNN.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Naturally fits multivariate time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well for both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price forecasting)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up/down trends).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D2E6-998D-6F8C-DECD-AD8D5C7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Models (Model 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2AE5-5BA0-C3B0-EFBC-A8162650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Daily Time Series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the </a:t>
            </a:r>
            <a:r>
              <a:rPr lang="en-US" b="1" dirty="0"/>
              <a:t>entire available historical Bitcoin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</a:t>
            </a:r>
            <a:r>
              <a:rPr lang="en-US" b="1" dirty="0"/>
              <a:t>resampled to daily frequency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capturing </a:t>
            </a:r>
            <a:r>
              <a:rPr lang="en-US" b="1" dirty="0"/>
              <a:t>long-term trends</a:t>
            </a:r>
            <a:r>
              <a:rPr lang="en-US" dirty="0"/>
              <a:t> and seasonal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features include moving averages, volatility, RSI, log returns, and directional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using a </a:t>
            </a:r>
            <a:r>
              <a:rPr lang="en-US" b="1" dirty="0"/>
              <a:t>Time Series Transformer</a:t>
            </a:r>
            <a:r>
              <a:rPr lang="en-US" dirty="0"/>
              <a:t> with positional encoding and multi-head attention</a:t>
            </a:r>
          </a:p>
        </p:txBody>
      </p:sp>
    </p:spTree>
    <p:extLst>
      <p:ext uri="{BB962C8B-B14F-4D97-AF65-F5344CB8AC3E}">
        <p14:creationId xmlns:p14="http://schemas.microsoft.com/office/powerpoint/2010/main" val="1030388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{8B06B3F7-C2D8-4122-A8FA-F0F494F40401}tf22712842_win32</Template>
  <TotalTime>106</TotalTime>
  <Words>1088</Words>
  <Application>Microsoft Office PowerPoint</Application>
  <PresentationFormat>Widescreen</PresentationFormat>
  <Paragraphs>138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Custom</vt:lpstr>
      <vt:lpstr>Predicting Bitcoin Price Movements and Volatility Using Transformer-Based Deep Learning Models</vt:lpstr>
      <vt:lpstr>Objective</vt:lpstr>
      <vt:lpstr>Dataset Overview</vt:lpstr>
      <vt:lpstr>Common Preprocessing &amp; Features</vt:lpstr>
      <vt:lpstr>Common Preprocessing &amp; Features</vt:lpstr>
      <vt:lpstr>Transformers </vt:lpstr>
      <vt:lpstr>Key Components in Time Series Transformer</vt:lpstr>
      <vt:lpstr>Why Use It for Time Series?</vt:lpstr>
      <vt:lpstr>Our Models (Model 1)</vt:lpstr>
      <vt:lpstr>Model 2</vt:lpstr>
      <vt:lpstr>Model 3 </vt:lpstr>
      <vt:lpstr>Training and Metrics</vt:lpstr>
      <vt:lpstr>Insights from Before Tuning Metrics</vt:lpstr>
      <vt:lpstr>PowerPoint Presentation</vt:lpstr>
      <vt:lpstr>Parameter Tuning Overview</vt:lpstr>
      <vt:lpstr>PowerPoint Presentation</vt:lpstr>
      <vt:lpstr>PowerPoint Presentation</vt:lpstr>
      <vt:lpstr>Post tuning metrics</vt:lpstr>
      <vt:lpstr>Comparision</vt:lpstr>
      <vt:lpstr>Daily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Hourly model</vt:lpstr>
      <vt:lpstr>PowerPoint Presentation</vt:lpstr>
      <vt:lpstr>Minutely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RAJSACHIN R</dc:creator>
  <cp:lastModifiedBy>RAJSACHIN R</cp:lastModifiedBy>
  <cp:revision>2</cp:revision>
  <dcterms:created xsi:type="dcterms:W3CDTF">2025-04-13T01:27:35Z</dcterms:created>
  <dcterms:modified xsi:type="dcterms:W3CDTF">2025-04-13T03:16:07Z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