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4362" y="2098940"/>
            <a:ext cx="7875274" cy="1573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10996" y="2004060"/>
            <a:ext cx="6920483" cy="1594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85800" y="2130425"/>
            <a:ext cx="7772400" cy="1470025"/>
          </a:xfrm>
          <a:custGeom>
            <a:avLst/>
            <a:gdLst/>
            <a:ahLst/>
            <a:cxnLst/>
            <a:rect l="l" t="t" r="r" b="b"/>
            <a:pathLst>
              <a:path w="7772400" h="1470025">
                <a:moveTo>
                  <a:pt x="0" y="1470025"/>
                </a:moveTo>
                <a:lnTo>
                  <a:pt x="7772400" y="1470025"/>
                </a:lnTo>
                <a:lnTo>
                  <a:pt x="7772400" y="0"/>
                </a:lnTo>
                <a:lnTo>
                  <a:pt x="0" y="0"/>
                </a:lnTo>
                <a:lnTo>
                  <a:pt x="0" y="1470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85800" y="2130425"/>
            <a:ext cx="7772400" cy="1470025"/>
          </a:xfrm>
          <a:custGeom>
            <a:avLst/>
            <a:gdLst/>
            <a:ahLst/>
            <a:cxnLst/>
            <a:rect l="l" t="t" r="r" b="b"/>
            <a:pathLst>
              <a:path w="7772400" h="1470025">
                <a:moveTo>
                  <a:pt x="0" y="1470025"/>
                </a:moveTo>
                <a:lnTo>
                  <a:pt x="7772400" y="1470025"/>
                </a:lnTo>
                <a:lnTo>
                  <a:pt x="7772400" y="0"/>
                </a:lnTo>
                <a:lnTo>
                  <a:pt x="0" y="0"/>
                </a:lnTo>
                <a:lnTo>
                  <a:pt x="0" y="147002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45868"/>
            <a:ext cx="7772400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191465"/>
            <a:ext cx="8229600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04290"/>
            <a:ext cx="7711440" cy="469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9.png"/><Relationship Id="rId4" Type="http://schemas.openxmlformats.org/officeDocument/2006/relationships/image" Target="../media/image6.png"/><Relationship Id="rId5" Type="http://schemas.openxmlformats.org/officeDocument/2006/relationships/image" Target="../media/image30.png"/><Relationship Id="rId6" Type="http://schemas.openxmlformats.org/officeDocument/2006/relationships/image" Target="../media/image1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6.png"/><Relationship Id="rId4" Type="http://schemas.openxmlformats.org/officeDocument/2006/relationships/image" Target="../media/image32.png"/><Relationship Id="rId5" Type="http://schemas.openxmlformats.org/officeDocument/2006/relationships/image" Target="../media/image2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4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hyperlink" Target="http://www.techonthenet.com/oracle/triggers/before_insert.php" TargetMode="External"/><Relationship Id="rId5" Type="http://schemas.openxmlformats.org/officeDocument/2006/relationships/hyperlink" Target="http://www.techonthenet.com/oracle/triggers/after_insert.php" TargetMode="External"/><Relationship Id="rId6" Type="http://schemas.openxmlformats.org/officeDocument/2006/relationships/hyperlink" Target="http://www.techonthenet.com/oracle/triggers/before_update.php" TargetMode="External"/><Relationship Id="rId7" Type="http://schemas.openxmlformats.org/officeDocument/2006/relationships/hyperlink" Target="http://www.techonthenet.com/oracle/triggers/after_update.php" TargetMode="External"/><Relationship Id="rId8" Type="http://schemas.openxmlformats.org/officeDocument/2006/relationships/hyperlink" Target="http://www.techonthenet.com/oracle/triggers/before_delete.php" TargetMode="External"/><Relationship Id="rId9" Type="http://schemas.openxmlformats.org/officeDocument/2006/relationships/hyperlink" Target="http://www.techonthenet.com/oracle/triggers/after_delete.php" TargetMode="External"/><Relationship Id="rId10" Type="http://schemas.openxmlformats.org/officeDocument/2006/relationships/hyperlink" Target="http://www.techonthenet.com/oracle/triggers/drop.php" TargetMode="External"/><Relationship Id="rId11" Type="http://schemas.openxmlformats.org/officeDocument/2006/relationships/hyperlink" Target="http://www.techonthenet.com/oracle/triggers/disable.php" TargetMode="External"/><Relationship Id="rId12" Type="http://schemas.openxmlformats.org/officeDocument/2006/relationships/hyperlink" Target="http://www.techonthenet.com/oracle/triggers/disable_all.php" TargetMode="External"/><Relationship Id="rId13" Type="http://schemas.openxmlformats.org/officeDocument/2006/relationships/hyperlink" Target="http://www.techonthenet.com/oracle/triggers/enable.php" TargetMode="External"/><Relationship Id="rId14" Type="http://schemas.openxmlformats.org/officeDocument/2006/relationships/hyperlink" Target="http://www.techonthenet.com/oracle/triggers/enable_all.php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4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6.png"/><Relationship Id="rId4" Type="http://schemas.openxmlformats.org/officeDocument/2006/relationships/image" Target="../media/image45.png"/><Relationship Id="rId5" Type="http://schemas.openxmlformats.org/officeDocument/2006/relationships/image" Target="../media/image1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47.png"/><Relationship Id="rId4" Type="http://schemas.openxmlformats.org/officeDocument/2006/relationships/image" Target="../media/image28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64.png"/><Relationship Id="rId4" Type="http://schemas.openxmlformats.org/officeDocument/2006/relationships/image" Target="../media/image53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hyperlink" Target="http://en.wikipedia.org/wiki/Subroutine" TargetMode="External"/><Relationship Id="rId7" Type="http://schemas.openxmlformats.org/officeDocument/2006/relationships/hyperlink" Target="http://en.wikipedia.org/wiki/Relational_database" TargetMode="External"/><Relationship Id="rId8" Type="http://schemas.openxmlformats.org/officeDocument/2006/relationships/hyperlink" Target="http://en.wikipedia.org/wiki/Database_management_system" TargetMode="External"/><Relationship Id="rId9" Type="http://schemas.openxmlformats.org/officeDocument/2006/relationships/hyperlink" Target="http://en.wikipedia.org/wiki/Data_dictionary" TargetMode="Externa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38.png"/><Relationship Id="rId4" Type="http://schemas.openxmlformats.org/officeDocument/2006/relationships/image" Target="../media/image71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9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9.png"/><Relationship Id="rId4" Type="http://schemas.openxmlformats.org/officeDocument/2006/relationships/image" Target="../media/image6.png"/><Relationship Id="rId5" Type="http://schemas.openxmlformats.org/officeDocument/2006/relationships/image" Target="../media/image80.png"/><Relationship Id="rId6" Type="http://schemas.openxmlformats.org/officeDocument/2006/relationships/image" Target="../media/image68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82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9.png"/><Relationship Id="rId4" Type="http://schemas.openxmlformats.org/officeDocument/2006/relationships/image" Target="../media/image6.png"/><Relationship Id="rId5" Type="http://schemas.openxmlformats.org/officeDocument/2006/relationships/image" Target="../media/image83.png"/><Relationship Id="rId6" Type="http://schemas.openxmlformats.org/officeDocument/2006/relationships/image" Target="../media/image16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91.png"/><Relationship Id="rId4" Type="http://schemas.openxmlformats.org/officeDocument/2006/relationships/image" Target="../media/image88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92.png"/><Relationship Id="rId4" Type="http://schemas.openxmlformats.org/officeDocument/2006/relationships/image" Target="../media/image28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93.png"/><Relationship Id="rId4" Type="http://schemas.openxmlformats.org/officeDocument/2006/relationships/image" Target="../media/image53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96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88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11022"/>
            <a:ext cx="7772400" cy="1511935"/>
          </a:xfrm>
          <a:custGeom>
            <a:avLst/>
            <a:gdLst/>
            <a:ahLst/>
            <a:cxnLst/>
            <a:rect l="l" t="t" r="r" b="b"/>
            <a:pathLst>
              <a:path w="7772400" h="1511935">
                <a:moveTo>
                  <a:pt x="7520432" y="0"/>
                </a:moveTo>
                <a:lnTo>
                  <a:pt x="251942" y="0"/>
                </a:lnTo>
                <a:lnTo>
                  <a:pt x="206656" y="4058"/>
                </a:lnTo>
                <a:lnTo>
                  <a:pt x="164032" y="15758"/>
                </a:lnTo>
                <a:lnTo>
                  <a:pt x="124783" y="34388"/>
                </a:lnTo>
                <a:lnTo>
                  <a:pt x="89620" y="59237"/>
                </a:lnTo>
                <a:lnTo>
                  <a:pt x="59254" y="89592"/>
                </a:lnTo>
                <a:lnTo>
                  <a:pt x="34398" y="124742"/>
                </a:lnTo>
                <a:lnTo>
                  <a:pt x="15762" y="163974"/>
                </a:lnTo>
                <a:lnTo>
                  <a:pt x="4059" y="206578"/>
                </a:lnTo>
                <a:lnTo>
                  <a:pt x="0" y="251840"/>
                </a:lnTo>
                <a:lnTo>
                  <a:pt x="0" y="1259713"/>
                </a:lnTo>
                <a:lnTo>
                  <a:pt x="4059" y="1304975"/>
                </a:lnTo>
                <a:lnTo>
                  <a:pt x="15762" y="1347579"/>
                </a:lnTo>
                <a:lnTo>
                  <a:pt x="34398" y="1386811"/>
                </a:lnTo>
                <a:lnTo>
                  <a:pt x="59254" y="1421961"/>
                </a:lnTo>
                <a:lnTo>
                  <a:pt x="89620" y="1452316"/>
                </a:lnTo>
                <a:lnTo>
                  <a:pt x="124783" y="1477165"/>
                </a:lnTo>
                <a:lnTo>
                  <a:pt x="164032" y="1495795"/>
                </a:lnTo>
                <a:lnTo>
                  <a:pt x="206656" y="1507495"/>
                </a:lnTo>
                <a:lnTo>
                  <a:pt x="251942" y="1511553"/>
                </a:lnTo>
                <a:lnTo>
                  <a:pt x="7520432" y="1511553"/>
                </a:lnTo>
                <a:lnTo>
                  <a:pt x="7565732" y="1507495"/>
                </a:lnTo>
                <a:lnTo>
                  <a:pt x="7608365" y="1495795"/>
                </a:lnTo>
                <a:lnTo>
                  <a:pt x="7647620" y="1477165"/>
                </a:lnTo>
                <a:lnTo>
                  <a:pt x="7682785" y="1452316"/>
                </a:lnTo>
                <a:lnTo>
                  <a:pt x="7713151" y="1421961"/>
                </a:lnTo>
                <a:lnTo>
                  <a:pt x="7738006" y="1386811"/>
                </a:lnTo>
                <a:lnTo>
                  <a:pt x="7756640" y="1347579"/>
                </a:lnTo>
                <a:lnTo>
                  <a:pt x="7768341" y="1304975"/>
                </a:lnTo>
                <a:lnTo>
                  <a:pt x="7772400" y="1259713"/>
                </a:lnTo>
                <a:lnTo>
                  <a:pt x="7772400" y="251840"/>
                </a:lnTo>
                <a:lnTo>
                  <a:pt x="7768341" y="206578"/>
                </a:lnTo>
                <a:lnTo>
                  <a:pt x="7756640" y="163974"/>
                </a:lnTo>
                <a:lnTo>
                  <a:pt x="7738006" y="124742"/>
                </a:lnTo>
                <a:lnTo>
                  <a:pt x="7713151" y="89592"/>
                </a:lnTo>
                <a:lnTo>
                  <a:pt x="7682785" y="59237"/>
                </a:lnTo>
                <a:lnTo>
                  <a:pt x="7647620" y="34388"/>
                </a:lnTo>
                <a:lnTo>
                  <a:pt x="7608365" y="15758"/>
                </a:lnTo>
                <a:lnTo>
                  <a:pt x="7565732" y="4058"/>
                </a:lnTo>
                <a:lnTo>
                  <a:pt x="752043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641" y="441706"/>
            <a:ext cx="1457960" cy="6051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5" b="1">
                <a:latin typeface="Calibri"/>
                <a:cs typeface="Calibri"/>
              </a:rPr>
              <a:t>PL/SQL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5642" y="2372588"/>
            <a:ext cx="7119620" cy="3721100"/>
          </a:xfrm>
          <a:custGeom>
            <a:avLst/>
            <a:gdLst/>
            <a:ahLst/>
            <a:cxnLst/>
            <a:rect l="l" t="t" r="r" b="b"/>
            <a:pathLst>
              <a:path w="7119620" h="3721100">
                <a:moveTo>
                  <a:pt x="3992164" y="3708400"/>
                </a:moveTo>
                <a:lnTo>
                  <a:pt x="3127151" y="3708400"/>
                </a:lnTo>
                <a:lnTo>
                  <a:pt x="3188064" y="3721100"/>
                </a:lnTo>
                <a:lnTo>
                  <a:pt x="3931250" y="3721100"/>
                </a:lnTo>
                <a:lnTo>
                  <a:pt x="3992164" y="3708400"/>
                </a:lnTo>
                <a:close/>
              </a:path>
              <a:path w="7119620" h="3721100">
                <a:moveTo>
                  <a:pt x="4172982" y="3695700"/>
                </a:moveTo>
                <a:lnTo>
                  <a:pt x="2946333" y="3695700"/>
                </a:lnTo>
                <a:lnTo>
                  <a:pt x="3006276" y="3708400"/>
                </a:lnTo>
                <a:lnTo>
                  <a:pt x="4113039" y="3708400"/>
                </a:lnTo>
                <a:lnTo>
                  <a:pt x="4172982" y="3695700"/>
                </a:lnTo>
                <a:close/>
              </a:path>
              <a:path w="7119620" h="3721100">
                <a:moveTo>
                  <a:pt x="4291838" y="3683000"/>
                </a:moveTo>
                <a:lnTo>
                  <a:pt x="2827478" y="3683000"/>
                </a:lnTo>
                <a:lnTo>
                  <a:pt x="2886730" y="3695700"/>
                </a:lnTo>
                <a:lnTo>
                  <a:pt x="4232585" y="3695700"/>
                </a:lnTo>
                <a:lnTo>
                  <a:pt x="4291838" y="3683000"/>
                </a:lnTo>
                <a:close/>
              </a:path>
              <a:path w="7119620" h="3721100">
                <a:moveTo>
                  <a:pt x="4409258" y="3670300"/>
                </a:moveTo>
                <a:lnTo>
                  <a:pt x="2710057" y="3670300"/>
                </a:lnTo>
                <a:lnTo>
                  <a:pt x="2768584" y="3683000"/>
                </a:lnTo>
                <a:lnTo>
                  <a:pt x="4350732" y="3683000"/>
                </a:lnTo>
                <a:lnTo>
                  <a:pt x="4409258" y="3670300"/>
                </a:lnTo>
                <a:close/>
              </a:path>
              <a:path w="7119620" h="3721100">
                <a:moveTo>
                  <a:pt x="4582545" y="3644900"/>
                </a:moveTo>
                <a:lnTo>
                  <a:pt x="2536771" y="3644900"/>
                </a:lnTo>
                <a:lnTo>
                  <a:pt x="2651907" y="3670300"/>
                </a:lnTo>
                <a:lnTo>
                  <a:pt x="4467409" y="3670300"/>
                </a:lnTo>
                <a:lnTo>
                  <a:pt x="4582545" y="3644900"/>
                </a:lnTo>
                <a:close/>
              </a:path>
              <a:path w="7119620" h="3721100">
                <a:moveTo>
                  <a:pt x="4972373" y="3568700"/>
                </a:moveTo>
                <a:lnTo>
                  <a:pt x="2146946" y="3568700"/>
                </a:lnTo>
                <a:lnTo>
                  <a:pt x="2479803" y="3644900"/>
                </a:lnTo>
                <a:lnTo>
                  <a:pt x="4639514" y="3644900"/>
                </a:lnTo>
                <a:lnTo>
                  <a:pt x="4972373" y="3568700"/>
                </a:lnTo>
                <a:close/>
              </a:path>
              <a:path w="7119620" h="3721100">
                <a:moveTo>
                  <a:pt x="4752207" y="101600"/>
                </a:moveTo>
                <a:lnTo>
                  <a:pt x="2367110" y="101600"/>
                </a:lnTo>
                <a:lnTo>
                  <a:pt x="1830812" y="228600"/>
                </a:lnTo>
                <a:lnTo>
                  <a:pt x="1779883" y="254000"/>
                </a:lnTo>
                <a:lnTo>
                  <a:pt x="1630288" y="292100"/>
                </a:lnTo>
                <a:lnTo>
                  <a:pt x="1581517" y="317500"/>
                </a:lnTo>
                <a:lnTo>
                  <a:pt x="1485669" y="342900"/>
                </a:lnTo>
                <a:lnTo>
                  <a:pt x="1438609" y="368300"/>
                </a:lnTo>
                <a:lnTo>
                  <a:pt x="1392137" y="381000"/>
                </a:lnTo>
                <a:lnTo>
                  <a:pt x="1346263" y="406400"/>
                </a:lnTo>
                <a:lnTo>
                  <a:pt x="1300994" y="419100"/>
                </a:lnTo>
                <a:lnTo>
                  <a:pt x="1256339" y="444500"/>
                </a:lnTo>
                <a:lnTo>
                  <a:pt x="1212308" y="457200"/>
                </a:lnTo>
                <a:lnTo>
                  <a:pt x="1126151" y="508000"/>
                </a:lnTo>
                <a:lnTo>
                  <a:pt x="1084043" y="520700"/>
                </a:lnTo>
                <a:lnTo>
                  <a:pt x="1042593" y="546100"/>
                </a:lnTo>
                <a:lnTo>
                  <a:pt x="1001811" y="571500"/>
                </a:lnTo>
                <a:lnTo>
                  <a:pt x="961706" y="584200"/>
                </a:lnTo>
                <a:lnTo>
                  <a:pt x="922285" y="609600"/>
                </a:lnTo>
                <a:lnTo>
                  <a:pt x="883558" y="635000"/>
                </a:lnTo>
                <a:lnTo>
                  <a:pt x="845535" y="660400"/>
                </a:lnTo>
                <a:lnTo>
                  <a:pt x="808222" y="685800"/>
                </a:lnTo>
                <a:lnTo>
                  <a:pt x="771631" y="698500"/>
                </a:lnTo>
                <a:lnTo>
                  <a:pt x="735768" y="723900"/>
                </a:lnTo>
                <a:lnTo>
                  <a:pt x="700644" y="749300"/>
                </a:lnTo>
                <a:lnTo>
                  <a:pt x="666266" y="774700"/>
                </a:lnTo>
                <a:lnTo>
                  <a:pt x="632644" y="800100"/>
                </a:lnTo>
                <a:lnTo>
                  <a:pt x="599787" y="825500"/>
                </a:lnTo>
                <a:lnTo>
                  <a:pt x="567703" y="850900"/>
                </a:lnTo>
                <a:lnTo>
                  <a:pt x="536401" y="876300"/>
                </a:lnTo>
                <a:lnTo>
                  <a:pt x="505890" y="901700"/>
                </a:lnTo>
                <a:lnTo>
                  <a:pt x="476179" y="927100"/>
                </a:lnTo>
                <a:lnTo>
                  <a:pt x="447277" y="952500"/>
                </a:lnTo>
                <a:lnTo>
                  <a:pt x="391934" y="1016000"/>
                </a:lnTo>
                <a:lnTo>
                  <a:pt x="365511" y="1041400"/>
                </a:lnTo>
                <a:lnTo>
                  <a:pt x="339931" y="1066800"/>
                </a:lnTo>
                <a:lnTo>
                  <a:pt x="315205" y="1092200"/>
                </a:lnTo>
                <a:lnTo>
                  <a:pt x="291340" y="1117600"/>
                </a:lnTo>
                <a:lnTo>
                  <a:pt x="268345" y="1155700"/>
                </a:lnTo>
                <a:lnTo>
                  <a:pt x="246230" y="1181100"/>
                </a:lnTo>
                <a:lnTo>
                  <a:pt x="225002" y="1206500"/>
                </a:lnTo>
                <a:lnTo>
                  <a:pt x="204672" y="1231900"/>
                </a:lnTo>
                <a:lnTo>
                  <a:pt x="185247" y="1270000"/>
                </a:lnTo>
                <a:lnTo>
                  <a:pt x="166737" y="1295400"/>
                </a:lnTo>
                <a:lnTo>
                  <a:pt x="149150" y="1320800"/>
                </a:lnTo>
                <a:lnTo>
                  <a:pt x="132496" y="1358900"/>
                </a:lnTo>
                <a:lnTo>
                  <a:pt x="116782" y="1384300"/>
                </a:lnTo>
                <a:lnTo>
                  <a:pt x="102018" y="1422400"/>
                </a:lnTo>
                <a:lnTo>
                  <a:pt x="88213" y="1447800"/>
                </a:lnTo>
                <a:lnTo>
                  <a:pt x="75376" y="1473200"/>
                </a:lnTo>
                <a:lnTo>
                  <a:pt x="63514" y="1511300"/>
                </a:lnTo>
                <a:lnTo>
                  <a:pt x="52638" y="1536700"/>
                </a:lnTo>
                <a:lnTo>
                  <a:pt x="42756" y="1574800"/>
                </a:lnTo>
                <a:lnTo>
                  <a:pt x="33876" y="1600200"/>
                </a:lnTo>
                <a:lnTo>
                  <a:pt x="26009" y="1638300"/>
                </a:lnTo>
                <a:lnTo>
                  <a:pt x="19161" y="1663700"/>
                </a:lnTo>
                <a:lnTo>
                  <a:pt x="13343" y="1701800"/>
                </a:lnTo>
                <a:lnTo>
                  <a:pt x="8563" y="1727200"/>
                </a:lnTo>
                <a:lnTo>
                  <a:pt x="4830" y="1765300"/>
                </a:lnTo>
                <a:lnTo>
                  <a:pt x="2152" y="1803400"/>
                </a:lnTo>
                <a:lnTo>
                  <a:pt x="539" y="1828800"/>
                </a:lnTo>
                <a:lnTo>
                  <a:pt x="0" y="1866900"/>
                </a:lnTo>
                <a:lnTo>
                  <a:pt x="539" y="1892300"/>
                </a:lnTo>
                <a:lnTo>
                  <a:pt x="2152" y="1930400"/>
                </a:lnTo>
                <a:lnTo>
                  <a:pt x="4830" y="1955800"/>
                </a:lnTo>
                <a:lnTo>
                  <a:pt x="8563" y="1993900"/>
                </a:lnTo>
                <a:lnTo>
                  <a:pt x="13343" y="2019300"/>
                </a:lnTo>
                <a:lnTo>
                  <a:pt x="19161" y="2057400"/>
                </a:lnTo>
                <a:lnTo>
                  <a:pt x="26009" y="2095500"/>
                </a:lnTo>
                <a:lnTo>
                  <a:pt x="33876" y="2120900"/>
                </a:lnTo>
                <a:lnTo>
                  <a:pt x="42756" y="2159000"/>
                </a:lnTo>
                <a:lnTo>
                  <a:pt x="52638" y="2184400"/>
                </a:lnTo>
                <a:lnTo>
                  <a:pt x="63514" y="2209800"/>
                </a:lnTo>
                <a:lnTo>
                  <a:pt x="75376" y="2247900"/>
                </a:lnTo>
                <a:lnTo>
                  <a:pt x="88213" y="2273300"/>
                </a:lnTo>
                <a:lnTo>
                  <a:pt x="102018" y="2311400"/>
                </a:lnTo>
                <a:lnTo>
                  <a:pt x="116782" y="2336800"/>
                </a:lnTo>
                <a:lnTo>
                  <a:pt x="132496" y="2374900"/>
                </a:lnTo>
                <a:lnTo>
                  <a:pt x="149150" y="2400300"/>
                </a:lnTo>
                <a:lnTo>
                  <a:pt x="166737" y="2425700"/>
                </a:lnTo>
                <a:lnTo>
                  <a:pt x="185247" y="2463800"/>
                </a:lnTo>
                <a:lnTo>
                  <a:pt x="204672" y="2489200"/>
                </a:lnTo>
                <a:lnTo>
                  <a:pt x="225002" y="2514600"/>
                </a:lnTo>
                <a:lnTo>
                  <a:pt x="246230" y="2540000"/>
                </a:lnTo>
                <a:lnTo>
                  <a:pt x="268345" y="2578100"/>
                </a:lnTo>
                <a:lnTo>
                  <a:pt x="291340" y="2603500"/>
                </a:lnTo>
                <a:lnTo>
                  <a:pt x="315205" y="2628900"/>
                </a:lnTo>
                <a:lnTo>
                  <a:pt x="339931" y="2654300"/>
                </a:lnTo>
                <a:lnTo>
                  <a:pt x="365511" y="2692400"/>
                </a:lnTo>
                <a:lnTo>
                  <a:pt x="419192" y="2743200"/>
                </a:lnTo>
                <a:lnTo>
                  <a:pt x="476179" y="2794000"/>
                </a:lnTo>
                <a:lnTo>
                  <a:pt x="505890" y="2819400"/>
                </a:lnTo>
                <a:lnTo>
                  <a:pt x="536401" y="2844800"/>
                </a:lnTo>
                <a:lnTo>
                  <a:pt x="567703" y="2870200"/>
                </a:lnTo>
                <a:lnTo>
                  <a:pt x="599787" y="2895600"/>
                </a:lnTo>
                <a:lnTo>
                  <a:pt x="632644" y="2921000"/>
                </a:lnTo>
                <a:lnTo>
                  <a:pt x="666266" y="2946400"/>
                </a:lnTo>
                <a:lnTo>
                  <a:pt x="700644" y="2971800"/>
                </a:lnTo>
                <a:lnTo>
                  <a:pt x="735768" y="2997200"/>
                </a:lnTo>
                <a:lnTo>
                  <a:pt x="771631" y="3022600"/>
                </a:lnTo>
                <a:lnTo>
                  <a:pt x="808222" y="3048000"/>
                </a:lnTo>
                <a:lnTo>
                  <a:pt x="845535" y="3073400"/>
                </a:lnTo>
                <a:lnTo>
                  <a:pt x="883558" y="3086100"/>
                </a:lnTo>
                <a:lnTo>
                  <a:pt x="922285" y="3111500"/>
                </a:lnTo>
                <a:lnTo>
                  <a:pt x="961706" y="3136900"/>
                </a:lnTo>
                <a:lnTo>
                  <a:pt x="1001811" y="3162300"/>
                </a:lnTo>
                <a:lnTo>
                  <a:pt x="1042593" y="3175000"/>
                </a:lnTo>
                <a:lnTo>
                  <a:pt x="1126151" y="3225800"/>
                </a:lnTo>
                <a:lnTo>
                  <a:pt x="1168909" y="3238500"/>
                </a:lnTo>
                <a:lnTo>
                  <a:pt x="1256339" y="3289300"/>
                </a:lnTo>
                <a:lnTo>
                  <a:pt x="1300994" y="3302000"/>
                </a:lnTo>
                <a:lnTo>
                  <a:pt x="1346263" y="3327400"/>
                </a:lnTo>
                <a:lnTo>
                  <a:pt x="1392137" y="3340100"/>
                </a:lnTo>
                <a:lnTo>
                  <a:pt x="1438609" y="3365500"/>
                </a:lnTo>
                <a:lnTo>
                  <a:pt x="1533308" y="3390900"/>
                </a:lnTo>
                <a:lnTo>
                  <a:pt x="1581517" y="3416300"/>
                </a:lnTo>
                <a:lnTo>
                  <a:pt x="1679612" y="3441700"/>
                </a:lnTo>
                <a:lnTo>
                  <a:pt x="1729480" y="3467100"/>
                </a:lnTo>
                <a:lnTo>
                  <a:pt x="2039615" y="3543300"/>
                </a:lnTo>
                <a:lnTo>
                  <a:pt x="2093044" y="3568700"/>
                </a:lnTo>
                <a:lnTo>
                  <a:pt x="5026275" y="3568700"/>
                </a:lnTo>
                <a:lnTo>
                  <a:pt x="5079704" y="3543300"/>
                </a:lnTo>
                <a:lnTo>
                  <a:pt x="5389841" y="3467100"/>
                </a:lnTo>
                <a:lnTo>
                  <a:pt x="5439709" y="3441700"/>
                </a:lnTo>
                <a:lnTo>
                  <a:pt x="5537805" y="3416300"/>
                </a:lnTo>
                <a:lnTo>
                  <a:pt x="5586015" y="3390900"/>
                </a:lnTo>
                <a:lnTo>
                  <a:pt x="5680714" y="3365500"/>
                </a:lnTo>
                <a:lnTo>
                  <a:pt x="5727186" y="3340100"/>
                </a:lnTo>
                <a:lnTo>
                  <a:pt x="5773061" y="3327400"/>
                </a:lnTo>
                <a:lnTo>
                  <a:pt x="5818331" y="3302000"/>
                </a:lnTo>
                <a:lnTo>
                  <a:pt x="5862986" y="3289300"/>
                </a:lnTo>
                <a:lnTo>
                  <a:pt x="5950417" y="3238500"/>
                </a:lnTo>
                <a:lnTo>
                  <a:pt x="5993175" y="3225800"/>
                </a:lnTo>
                <a:lnTo>
                  <a:pt x="6076734" y="3175000"/>
                </a:lnTo>
                <a:lnTo>
                  <a:pt x="6117516" y="3162300"/>
                </a:lnTo>
                <a:lnTo>
                  <a:pt x="6157622" y="3136900"/>
                </a:lnTo>
                <a:lnTo>
                  <a:pt x="6197043" y="3111500"/>
                </a:lnTo>
                <a:lnTo>
                  <a:pt x="6235770" y="3086100"/>
                </a:lnTo>
                <a:lnTo>
                  <a:pt x="6273794" y="3073400"/>
                </a:lnTo>
                <a:lnTo>
                  <a:pt x="6311107" y="3048000"/>
                </a:lnTo>
                <a:lnTo>
                  <a:pt x="6347699" y="3022600"/>
                </a:lnTo>
                <a:lnTo>
                  <a:pt x="6383562" y="2997200"/>
                </a:lnTo>
                <a:lnTo>
                  <a:pt x="6418687" y="2971800"/>
                </a:lnTo>
                <a:lnTo>
                  <a:pt x="6453065" y="2946400"/>
                </a:lnTo>
                <a:lnTo>
                  <a:pt x="6486687" y="2921000"/>
                </a:lnTo>
                <a:lnTo>
                  <a:pt x="6519545" y="2895600"/>
                </a:lnTo>
                <a:lnTo>
                  <a:pt x="6551629" y="2870200"/>
                </a:lnTo>
                <a:lnTo>
                  <a:pt x="6582931" y="2844800"/>
                </a:lnTo>
                <a:lnTo>
                  <a:pt x="6613442" y="2819400"/>
                </a:lnTo>
                <a:lnTo>
                  <a:pt x="6643154" y="2794000"/>
                </a:lnTo>
                <a:lnTo>
                  <a:pt x="6672056" y="2768600"/>
                </a:lnTo>
                <a:lnTo>
                  <a:pt x="6727400" y="2717800"/>
                </a:lnTo>
                <a:lnTo>
                  <a:pt x="6779404" y="2654300"/>
                </a:lnTo>
                <a:lnTo>
                  <a:pt x="6804131" y="2628900"/>
                </a:lnTo>
                <a:lnTo>
                  <a:pt x="6827996" y="2603500"/>
                </a:lnTo>
                <a:lnTo>
                  <a:pt x="6850991" y="2578100"/>
                </a:lnTo>
                <a:lnTo>
                  <a:pt x="6873107" y="2540000"/>
                </a:lnTo>
                <a:lnTo>
                  <a:pt x="6894334" y="2514600"/>
                </a:lnTo>
                <a:lnTo>
                  <a:pt x="6914665" y="2489200"/>
                </a:lnTo>
                <a:lnTo>
                  <a:pt x="6934090" y="2463800"/>
                </a:lnTo>
                <a:lnTo>
                  <a:pt x="6952600" y="2425700"/>
                </a:lnTo>
                <a:lnTo>
                  <a:pt x="6970187" y="2400300"/>
                </a:lnTo>
                <a:lnTo>
                  <a:pt x="6986842" y="2374900"/>
                </a:lnTo>
                <a:lnTo>
                  <a:pt x="7002556" y="2336800"/>
                </a:lnTo>
                <a:lnTo>
                  <a:pt x="7017320" y="2311400"/>
                </a:lnTo>
                <a:lnTo>
                  <a:pt x="7031125" y="2273300"/>
                </a:lnTo>
                <a:lnTo>
                  <a:pt x="7043963" y="2247900"/>
                </a:lnTo>
                <a:lnTo>
                  <a:pt x="7055824" y="2209800"/>
                </a:lnTo>
                <a:lnTo>
                  <a:pt x="7066701" y="2184400"/>
                </a:lnTo>
                <a:lnTo>
                  <a:pt x="7076583" y="2159000"/>
                </a:lnTo>
                <a:lnTo>
                  <a:pt x="7085463" y="2120900"/>
                </a:lnTo>
                <a:lnTo>
                  <a:pt x="7093331" y="2095500"/>
                </a:lnTo>
                <a:lnTo>
                  <a:pt x="7100178" y="2057400"/>
                </a:lnTo>
                <a:lnTo>
                  <a:pt x="7105996" y="2019300"/>
                </a:lnTo>
                <a:lnTo>
                  <a:pt x="7110777" y="1993900"/>
                </a:lnTo>
                <a:lnTo>
                  <a:pt x="7114510" y="1955800"/>
                </a:lnTo>
                <a:lnTo>
                  <a:pt x="7117187" y="1930400"/>
                </a:lnTo>
                <a:lnTo>
                  <a:pt x="7118800" y="1892300"/>
                </a:lnTo>
                <a:lnTo>
                  <a:pt x="7119340" y="1866900"/>
                </a:lnTo>
                <a:lnTo>
                  <a:pt x="7118800" y="1828800"/>
                </a:lnTo>
                <a:lnTo>
                  <a:pt x="7117187" y="1803400"/>
                </a:lnTo>
                <a:lnTo>
                  <a:pt x="7114510" y="1765300"/>
                </a:lnTo>
                <a:lnTo>
                  <a:pt x="7110777" y="1727200"/>
                </a:lnTo>
                <a:lnTo>
                  <a:pt x="7105996" y="1701800"/>
                </a:lnTo>
                <a:lnTo>
                  <a:pt x="7100178" y="1663700"/>
                </a:lnTo>
                <a:lnTo>
                  <a:pt x="7093331" y="1638300"/>
                </a:lnTo>
                <a:lnTo>
                  <a:pt x="7085463" y="1600200"/>
                </a:lnTo>
                <a:lnTo>
                  <a:pt x="7076583" y="1574800"/>
                </a:lnTo>
                <a:lnTo>
                  <a:pt x="7066701" y="1536700"/>
                </a:lnTo>
                <a:lnTo>
                  <a:pt x="7055824" y="1511300"/>
                </a:lnTo>
                <a:lnTo>
                  <a:pt x="7043963" y="1473200"/>
                </a:lnTo>
                <a:lnTo>
                  <a:pt x="7031125" y="1447800"/>
                </a:lnTo>
                <a:lnTo>
                  <a:pt x="7017320" y="1422400"/>
                </a:lnTo>
                <a:lnTo>
                  <a:pt x="7002556" y="1384300"/>
                </a:lnTo>
                <a:lnTo>
                  <a:pt x="6986842" y="1358900"/>
                </a:lnTo>
                <a:lnTo>
                  <a:pt x="6970187" y="1320800"/>
                </a:lnTo>
                <a:lnTo>
                  <a:pt x="6952600" y="1295400"/>
                </a:lnTo>
                <a:lnTo>
                  <a:pt x="6934090" y="1270000"/>
                </a:lnTo>
                <a:lnTo>
                  <a:pt x="6914665" y="1231900"/>
                </a:lnTo>
                <a:lnTo>
                  <a:pt x="6894334" y="1206500"/>
                </a:lnTo>
                <a:lnTo>
                  <a:pt x="6873107" y="1181100"/>
                </a:lnTo>
                <a:lnTo>
                  <a:pt x="6850991" y="1155700"/>
                </a:lnTo>
                <a:lnTo>
                  <a:pt x="6827996" y="1117600"/>
                </a:lnTo>
                <a:lnTo>
                  <a:pt x="6804131" y="1092200"/>
                </a:lnTo>
                <a:lnTo>
                  <a:pt x="6779404" y="1066800"/>
                </a:lnTo>
                <a:lnTo>
                  <a:pt x="6753824" y="1041400"/>
                </a:lnTo>
                <a:lnTo>
                  <a:pt x="6727400" y="1016000"/>
                </a:lnTo>
                <a:lnTo>
                  <a:pt x="6700141" y="977900"/>
                </a:lnTo>
                <a:lnTo>
                  <a:pt x="6643154" y="927100"/>
                </a:lnTo>
                <a:lnTo>
                  <a:pt x="6613442" y="901700"/>
                </a:lnTo>
                <a:lnTo>
                  <a:pt x="6582931" y="876300"/>
                </a:lnTo>
                <a:lnTo>
                  <a:pt x="6551629" y="850900"/>
                </a:lnTo>
                <a:lnTo>
                  <a:pt x="6519545" y="825500"/>
                </a:lnTo>
                <a:lnTo>
                  <a:pt x="6486687" y="800100"/>
                </a:lnTo>
                <a:lnTo>
                  <a:pt x="6453065" y="774700"/>
                </a:lnTo>
                <a:lnTo>
                  <a:pt x="6418687" y="749300"/>
                </a:lnTo>
                <a:lnTo>
                  <a:pt x="6383562" y="723900"/>
                </a:lnTo>
                <a:lnTo>
                  <a:pt x="6347699" y="698500"/>
                </a:lnTo>
                <a:lnTo>
                  <a:pt x="6311107" y="685800"/>
                </a:lnTo>
                <a:lnTo>
                  <a:pt x="6273794" y="660400"/>
                </a:lnTo>
                <a:lnTo>
                  <a:pt x="6235770" y="635000"/>
                </a:lnTo>
                <a:lnTo>
                  <a:pt x="6197043" y="609600"/>
                </a:lnTo>
                <a:lnTo>
                  <a:pt x="6157622" y="584200"/>
                </a:lnTo>
                <a:lnTo>
                  <a:pt x="6117516" y="571500"/>
                </a:lnTo>
                <a:lnTo>
                  <a:pt x="6076734" y="546100"/>
                </a:lnTo>
                <a:lnTo>
                  <a:pt x="6035284" y="520700"/>
                </a:lnTo>
                <a:lnTo>
                  <a:pt x="5993175" y="508000"/>
                </a:lnTo>
                <a:lnTo>
                  <a:pt x="5907017" y="457200"/>
                </a:lnTo>
                <a:lnTo>
                  <a:pt x="5862986" y="444500"/>
                </a:lnTo>
                <a:lnTo>
                  <a:pt x="5818331" y="419100"/>
                </a:lnTo>
                <a:lnTo>
                  <a:pt x="5773061" y="406400"/>
                </a:lnTo>
                <a:lnTo>
                  <a:pt x="5727186" y="381000"/>
                </a:lnTo>
                <a:lnTo>
                  <a:pt x="5680714" y="368300"/>
                </a:lnTo>
                <a:lnTo>
                  <a:pt x="5633654" y="342900"/>
                </a:lnTo>
                <a:lnTo>
                  <a:pt x="5537805" y="317500"/>
                </a:lnTo>
                <a:lnTo>
                  <a:pt x="5489033" y="292100"/>
                </a:lnTo>
                <a:lnTo>
                  <a:pt x="5339438" y="254000"/>
                </a:lnTo>
                <a:lnTo>
                  <a:pt x="5288508" y="228600"/>
                </a:lnTo>
                <a:lnTo>
                  <a:pt x="4752207" y="101600"/>
                </a:lnTo>
                <a:close/>
              </a:path>
              <a:path w="7119620" h="3721100">
                <a:moveTo>
                  <a:pt x="4525174" y="63500"/>
                </a:moveTo>
                <a:lnTo>
                  <a:pt x="2594142" y="63500"/>
                </a:lnTo>
                <a:lnTo>
                  <a:pt x="2423246" y="101600"/>
                </a:lnTo>
                <a:lnTo>
                  <a:pt x="4696071" y="101600"/>
                </a:lnTo>
                <a:lnTo>
                  <a:pt x="4525174" y="63500"/>
                </a:lnTo>
                <a:close/>
              </a:path>
              <a:path w="7119620" h="3721100">
                <a:moveTo>
                  <a:pt x="4409258" y="50800"/>
                </a:moveTo>
                <a:lnTo>
                  <a:pt x="2710057" y="50800"/>
                </a:lnTo>
                <a:lnTo>
                  <a:pt x="2651907" y="63500"/>
                </a:lnTo>
                <a:lnTo>
                  <a:pt x="4467409" y="63500"/>
                </a:lnTo>
                <a:lnTo>
                  <a:pt x="4409258" y="50800"/>
                </a:lnTo>
                <a:close/>
              </a:path>
              <a:path w="7119620" h="3721100">
                <a:moveTo>
                  <a:pt x="4232585" y="25400"/>
                </a:moveTo>
                <a:lnTo>
                  <a:pt x="2886730" y="25400"/>
                </a:lnTo>
                <a:lnTo>
                  <a:pt x="2768584" y="50800"/>
                </a:lnTo>
                <a:lnTo>
                  <a:pt x="4350732" y="50800"/>
                </a:lnTo>
                <a:lnTo>
                  <a:pt x="4232585" y="25400"/>
                </a:lnTo>
                <a:close/>
              </a:path>
              <a:path w="7119620" h="3721100">
                <a:moveTo>
                  <a:pt x="4052763" y="12700"/>
                </a:moveTo>
                <a:lnTo>
                  <a:pt x="3066552" y="12700"/>
                </a:lnTo>
                <a:lnTo>
                  <a:pt x="3006276" y="25400"/>
                </a:lnTo>
                <a:lnTo>
                  <a:pt x="4113039" y="25400"/>
                </a:lnTo>
                <a:lnTo>
                  <a:pt x="4052763" y="12700"/>
                </a:lnTo>
                <a:close/>
              </a:path>
              <a:path w="7119620" h="3721100">
                <a:moveTo>
                  <a:pt x="3870031" y="0"/>
                </a:moveTo>
                <a:lnTo>
                  <a:pt x="3249284" y="0"/>
                </a:lnTo>
                <a:lnTo>
                  <a:pt x="3188064" y="12700"/>
                </a:lnTo>
                <a:lnTo>
                  <a:pt x="3931250" y="12700"/>
                </a:lnTo>
                <a:lnTo>
                  <a:pt x="387003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70329" y="2920949"/>
            <a:ext cx="4868545" cy="212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76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PL/SQL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stands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Procedural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algn="ctr" marL="2540">
              <a:lnSpc>
                <a:spcPts val="2760"/>
              </a:lnSpc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extension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SQL.</a:t>
            </a:r>
            <a:endParaRPr sz="2400">
              <a:latin typeface="Calibri"/>
              <a:cs typeface="Calibri"/>
            </a:endParaRPr>
          </a:p>
          <a:p>
            <a:pPr marL="1569720" marR="1562100" indent="713105">
              <a:lnSpc>
                <a:spcPct val="127099"/>
              </a:lnSpc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By  </a:t>
            </a:r>
            <a:r>
              <a:rPr dirty="0" sz="2400">
                <a:latin typeface="Calibri"/>
                <a:cs typeface="Calibri"/>
              </a:rPr>
              <a:t>MOHD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MIRZA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OCP(Oracle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Certified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Professional)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1981" y="6464909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959" y="254906"/>
            <a:ext cx="8308080" cy="122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4715" y="320040"/>
            <a:ext cx="8353044" cy="923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ln w="12700">
            <a:solidFill>
              <a:srgbClr val="F69240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marL="315595">
              <a:lnSpc>
                <a:spcPct val="100000"/>
              </a:lnSpc>
              <a:spcBef>
                <a:spcPts val="1575"/>
              </a:spcBef>
            </a:pPr>
            <a:r>
              <a:rPr dirty="0" spc="-10">
                <a:solidFill>
                  <a:srgbClr val="000000"/>
                </a:solidFill>
              </a:rPr>
              <a:t>FOR </a:t>
            </a:r>
            <a:r>
              <a:rPr dirty="0" spc="-5">
                <a:solidFill>
                  <a:srgbClr val="000000"/>
                </a:solidFill>
              </a:rPr>
              <a:t>PRINT </a:t>
            </a:r>
            <a:r>
              <a:rPr dirty="0">
                <a:solidFill>
                  <a:srgbClr val="000000"/>
                </a:solidFill>
              </a:rPr>
              <a:t>ON </a:t>
            </a:r>
            <a:r>
              <a:rPr dirty="0" spc="-40">
                <a:solidFill>
                  <a:srgbClr val="000000"/>
                </a:solidFill>
              </a:rPr>
              <a:t>YOUR </a:t>
            </a:r>
            <a:r>
              <a:rPr dirty="0">
                <a:solidFill>
                  <a:srgbClr val="000000"/>
                </a:solidFill>
              </a:rPr>
              <a:t>SCREEN</a:t>
            </a:r>
            <a:r>
              <a:rPr dirty="0" spc="3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USE</a:t>
            </a:r>
          </a:p>
        </p:txBody>
      </p:sp>
      <p:sp>
        <p:nvSpPr>
          <p:cNvPr id="6" name="object 6"/>
          <p:cNvSpPr/>
          <p:nvPr/>
        </p:nvSpPr>
        <p:spPr>
          <a:xfrm>
            <a:off x="419100" y="1581150"/>
            <a:ext cx="8296275" cy="461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607565"/>
            <a:ext cx="7961630" cy="3343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solidFill>
                  <a:srgbClr val="C00000"/>
                </a:solidFill>
                <a:latin typeface="Calibri"/>
                <a:cs typeface="Calibri"/>
              </a:rPr>
              <a:t>DBMS_OUTPUT.PUT_LINE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command 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3200" spc="10">
                <a:solidFill>
                  <a:srgbClr val="FFFFFF"/>
                </a:solidFill>
                <a:latin typeface="Calibri"/>
                <a:cs typeface="Calibri"/>
              </a:rPr>
              <a:t>e.g.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if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sal=10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you want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print</a:t>
            </a:r>
            <a:r>
              <a:rPr dirty="0" sz="32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Then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looks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D99593"/>
                </a:solidFill>
                <a:latin typeface="Calibri"/>
                <a:cs typeface="Calibri"/>
              </a:rPr>
              <a:t>dbms_output.put_line(‘the salary </a:t>
            </a:r>
            <a:r>
              <a:rPr dirty="0" sz="3200">
                <a:solidFill>
                  <a:srgbClr val="D99593"/>
                </a:solidFill>
                <a:latin typeface="Calibri"/>
                <a:cs typeface="Calibri"/>
              </a:rPr>
              <a:t>is ‘</a:t>
            </a:r>
            <a:r>
              <a:rPr dirty="0" sz="3200" spc="60">
                <a:solidFill>
                  <a:srgbClr val="D99593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D99593"/>
                </a:solidFill>
                <a:latin typeface="Calibri"/>
                <a:cs typeface="Calibri"/>
              </a:rPr>
              <a:t>||sal);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2133600"/>
          </a:xfrm>
          <a:prstGeom prst="rect"/>
          <a:solidFill>
            <a:srgbClr val="C0504D"/>
          </a:solidFill>
          <a:ln w="25400">
            <a:solidFill>
              <a:srgbClr val="8B3836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pc="-50"/>
              <a:t>Value </a:t>
            </a:r>
            <a:r>
              <a:rPr dirty="0"/>
              <a:t>assign in</a:t>
            </a:r>
            <a:r>
              <a:rPr dirty="0" spc="50"/>
              <a:t> </a:t>
            </a:r>
            <a:r>
              <a:rPr dirty="0" spc="-10"/>
              <a:t>variable</a:t>
            </a:r>
          </a:p>
        </p:txBody>
      </p:sp>
      <p:sp>
        <p:nvSpPr>
          <p:cNvPr id="3" name="object 3"/>
          <p:cNvSpPr/>
          <p:nvPr/>
        </p:nvSpPr>
        <p:spPr>
          <a:xfrm>
            <a:off x="1332360" y="2647576"/>
            <a:ext cx="6479279" cy="2974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01111" y="2569464"/>
            <a:ext cx="3540252" cy="2449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1600" y="2667000"/>
            <a:ext cx="6400800" cy="289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71600" y="2667000"/>
            <a:ext cx="6400800" cy="2895600"/>
          </a:xfrm>
          <a:prstGeom prst="rect">
            <a:avLst/>
          </a:prstGeom>
          <a:ln w="12700">
            <a:solidFill>
              <a:srgbClr val="497DBA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3200" spc="-10">
                <a:solidFill>
                  <a:srgbClr val="888888"/>
                </a:solidFill>
                <a:latin typeface="Calibri"/>
                <a:cs typeface="Calibri"/>
              </a:rPr>
              <a:t>Declare</a:t>
            </a:r>
            <a:endParaRPr sz="3200">
              <a:latin typeface="Calibri"/>
              <a:cs typeface="Calibri"/>
            </a:endParaRPr>
          </a:p>
          <a:p>
            <a:pPr algn="ctr" marL="1717039" marR="1709420">
              <a:lnSpc>
                <a:spcPts val="4610"/>
              </a:lnSpc>
              <a:spcBef>
                <a:spcPts val="280"/>
              </a:spcBef>
            </a:pP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Num</a:t>
            </a:r>
            <a:r>
              <a:rPr dirty="0" sz="3200" spc="-10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number(11);  </a:t>
            </a: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Begin</a:t>
            </a:r>
            <a:endParaRPr sz="3200">
              <a:latin typeface="Calibri"/>
              <a:cs typeface="Calibri"/>
            </a:endParaRPr>
          </a:p>
          <a:p>
            <a:pPr algn="ctr" marL="1905">
              <a:lnSpc>
                <a:spcPct val="100000"/>
              </a:lnSpc>
              <a:spcBef>
                <a:spcPts val="484"/>
              </a:spcBef>
            </a:pP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Num:=5;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prstGeom prst="rect"/>
          <a:solidFill>
            <a:srgbClr val="C0504D"/>
          </a:solidFill>
          <a:ln w="25400">
            <a:solidFill>
              <a:srgbClr val="8B3836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575"/>
              </a:spcBef>
            </a:pPr>
            <a:r>
              <a:rPr dirty="0" spc="-10"/>
              <a:t>User’s </a:t>
            </a:r>
            <a:r>
              <a:rPr dirty="0"/>
              <a:t>input </a:t>
            </a:r>
            <a:r>
              <a:rPr dirty="0" spc="-35"/>
              <a:t>for </a:t>
            </a:r>
            <a:r>
              <a:rPr dirty="0"/>
              <a:t>a </a:t>
            </a:r>
            <a:r>
              <a:rPr dirty="0" spc="-5"/>
              <a:t>variable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600200"/>
            <a:ext cx="800100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1000" y="1510599"/>
            <a:ext cx="8001000" cy="378142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257550">
              <a:lnSpc>
                <a:spcPct val="100000"/>
              </a:lnSpc>
              <a:spcBef>
                <a:spcPts val="480"/>
              </a:spcBef>
            </a:pPr>
            <a:r>
              <a:rPr dirty="0" sz="3200" spc="-10">
                <a:solidFill>
                  <a:srgbClr val="888888"/>
                </a:solidFill>
                <a:latin typeface="Calibri"/>
                <a:cs typeface="Calibri"/>
              </a:rPr>
              <a:t>DECALRE</a:t>
            </a:r>
            <a:endParaRPr sz="3200">
              <a:latin typeface="Calibri"/>
              <a:cs typeface="Calibri"/>
            </a:endParaRPr>
          </a:p>
          <a:p>
            <a:pPr marL="3390265" marR="2675255" indent="-704215">
              <a:lnSpc>
                <a:spcPct val="110000"/>
              </a:lnSpc>
              <a:spcBef>
                <a:spcPts val="5"/>
              </a:spcBef>
            </a:pP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dirty="0" sz="3200" spc="-8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NUMBER(11);  </a:t>
            </a:r>
            <a:r>
              <a:rPr dirty="0" sz="3200" spc="-10">
                <a:solidFill>
                  <a:srgbClr val="888888"/>
                </a:solidFill>
                <a:latin typeface="Calibri"/>
                <a:cs typeface="Calibri"/>
              </a:rPr>
              <a:t>BEGIN 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N:=&amp;N;</a:t>
            </a:r>
            <a:endParaRPr sz="3200">
              <a:latin typeface="Calibri"/>
              <a:cs typeface="Calibri"/>
            </a:endParaRPr>
          </a:p>
          <a:p>
            <a:pPr marL="3591560" marR="107950" indent="-3478529">
              <a:lnSpc>
                <a:spcPct val="110000"/>
              </a:lnSpc>
            </a:pPr>
            <a:r>
              <a:rPr dirty="0" sz="3200" spc="-15">
                <a:solidFill>
                  <a:srgbClr val="888888"/>
                </a:solidFill>
                <a:latin typeface="Calibri"/>
                <a:cs typeface="Calibri"/>
              </a:rPr>
              <a:t>DBMS_OUTPUT.PUT_LINE(‘THE </a:t>
            </a:r>
            <a:r>
              <a:rPr dirty="0" sz="3200" spc="-45">
                <a:solidFill>
                  <a:srgbClr val="888888"/>
                </a:solidFill>
                <a:latin typeface="Calibri"/>
                <a:cs typeface="Calibri"/>
              </a:rPr>
              <a:t>VALUE </a:t>
            </a: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IS ‘||N); 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END;</a:t>
            </a:r>
            <a:endParaRPr sz="32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385"/>
              </a:spcBef>
            </a:pP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solidFill>
            <a:srgbClr val="9BBA58"/>
          </a:solidFill>
          <a:ln w="25400">
            <a:solidFill>
              <a:srgbClr val="70883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4245"/>
              </a:lnSpc>
            </a:pP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Sample </a:t>
            </a:r>
            <a:r>
              <a:rPr dirty="0" sz="4000" spc="-25">
                <a:solidFill>
                  <a:srgbClr val="FFFFFF"/>
                </a:solidFill>
                <a:latin typeface="Calibri"/>
                <a:cs typeface="Calibri"/>
              </a:rPr>
              <a:t>program </a:t>
            </a:r>
            <a:r>
              <a:rPr dirty="0" sz="40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print your</a:t>
            </a:r>
            <a:r>
              <a:rPr dirty="0" sz="40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‘hello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ts val="4755"/>
              </a:lnSpc>
            </a:pP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world’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5559" y="1809374"/>
            <a:ext cx="8308080" cy="3888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728" y="1731264"/>
            <a:ext cx="8395716" cy="3521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1828800"/>
            <a:ext cx="8229600" cy="381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4800" y="1828800"/>
            <a:ext cx="8229600" cy="381000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dirty="0" sz="3200" spc="-10">
                <a:solidFill>
                  <a:srgbClr val="C00000"/>
                </a:solidFill>
                <a:latin typeface="Calibri"/>
                <a:cs typeface="Calibri"/>
              </a:rPr>
              <a:t>BEGIN</a:t>
            </a:r>
            <a:endParaRPr sz="3200">
              <a:latin typeface="Calibri"/>
              <a:cs typeface="Calibri"/>
            </a:endParaRPr>
          </a:p>
          <a:p>
            <a:pPr marL="90805" marR="1957070">
              <a:lnSpc>
                <a:spcPct val="120000"/>
              </a:lnSpc>
              <a:spcBef>
                <a:spcPts val="5"/>
              </a:spcBef>
            </a:pPr>
            <a:r>
              <a:rPr dirty="0" sz="3200" spc="-5">
                <a:solidFill>
                  <a:srgbClr val="C00000"/>
                </a:solidFill>
                <a:latin typeface="Calibri"/>
                <a:cs typeface="Calibri"/>
              </a:rPr>
              <a:t>Dbms_output.put_line(‘hello </a:t>
            </a:r>
            <a:r>
              <a:rPr dirty="0" sz="3200" spc="-10">
                <a:solidFill>
                  <a:srgbClr val="C00000"/>
                </a:solidFill>
                <a:latin typeface="Calibri"/>
                <a:cs typeface="Calibri"/>
              </a:rPr>
              <a:t>world’);  </a:t>
            </a:r>
            <a:r>
              <a:rPr dirty="0" sz="3200" spc="-5">
                <a:solidFill>
                  <a:srgbClr val="C00000"/>
                </a:solidFill>
                <a:latin typeface="Calibri"/>
                <a:cs typeface="Calibri"/>
              </a:rPr>
              <a:t>End;</a:t>
            </a:r>
            <a:endParaRPr sz="32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  <a:p>
            <a:pPr marL="3312160" marR="399415" indent="-2908935">
              <a:lnSpc>
                <a:spcPct val="100000"/>
              </a:lnSpc>
              <a:spcBef>
                <a:spcPts val="765"/>
              </a:spcBef>
            </a:pPr>
            <a:r>
              <a:rPr dirty="0" sz="3200">
                <a:latin typeface="Calibri"/>
                <a:cs typeface="Calibri"/>
              </a:rPr>
              <a:t>/ </a:t>
            </a:r>
            <a:r>
              <a:rPr dirty="0" sz="3200" spc="-5">
                <a:latin typeface="Calibri"/>
                <a:cs typeface="Calibri"/>
              </a:rPr>
              <a:t>is used </a:t>
            </a:r>
            <a:r>
              <a:rPr dirty="0" sz="3200" spc="-20">
                <a:latin typeface="Calibri"/>
                <a:cs typeface="Calibri"/>
              </a:rPr>
              <a:t>to </a:t>
            </a:r>
            <a:r>
              <a:rPr dirty="0" sz="3200" spc="-15">
                <a:latin typeface="Calibri"/>
                <a:cs typeface="Calibri"/>
              </a:rPr>
              <a:t>terminate </a:t>
            </a:r>
            <a:r>
              <a:rPr dirty="0" sz="3200" spc="-5">
                <a:latin typeface="Calibri"/>
                <a:cs typeface="Calibri"/>
              </a:rPr>
              <a:t>plsql </a:t>
            </a:r>
            <a:r>
              <a:rPr dirty="0" sz="3200" spc="-20">
                <a:latin typeface="Calibri"/>
                <a:cs typeface="Calibri"/>
              </a:rPr>
              <a:t>program </a:t>
            </a:r>
            <a:r>
              <a:rPr dirty="0" sz="3200" spc="-5">
                <a:latin typeface="Calibri"/>
                <a:cs typeface="Calibri"/>
              </a:rPr>
              <a:t>called </a:t>
            </a:r>
            <a:r>
              <a:rPr dirty="0" sz="3200">
                <a:latin typeface="Calibri"/>
                <a:cs typeface="Calibri"/>
              </a:rPr>
              <a:t>as  </a:t>
            </a:r>
            <a:r>
              <a:rPr dirty="0" sz="3200" spc="-10">
                <a:latin typeface="Calibri"/>
                <a:cs typeface="Calibri"/>
              </a:rPr>
              <a:t>delimeter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prstGeom prst="rect"/>
          <a:solidFill>
            <a:srgbClr val="4F81BC"/>
          </a:solidFill>
        </p:spPr>
        <p:txBody>
          <a:bodyPr wrap="square" lIns="0" tIns="200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>
                <a:solidFill>
                  <a:srgbClr val="000000"/>
                </a:solidFill>
              </a:rPr>
              <a:t>IF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85">
                <a:solidFill>
                  <a:srgbClr val="000000"/>
                </a:solidFill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600200"/>
            <a:ext cx="8153400" cy="4038600"/>
          </a:xfrm>
          <a:prstGeom prst="rect">
            <a:avLst/>
          </a:prstGeom>
          <a:ln w="25400">
            <a:solidFill>
              <a:srgbClr val="8063A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3620"/>
              </a:lnSpc>
            </a:pP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IF </a:t>
            </a:r>
            <a:r>
              <a:rPr dirty="0" sz="3200" spc="-60">
                <a:solidFill>
                  <a:srgbClr val="888888"/>
                </a:solidFill>
                <a:latin typeface="Calibri"/>
                <a:cs typeface="Calibri"/>
              </a:rPr>
              <a:t>STATEMENT </a:t>
            </a:r>
            <a:r>
              <a:rPr dirty="0" sz="3200" spc="-10">
                <a:solidFill>
                  <a:srgbClr val="888888"/>
                </a:solidFill>
                <a:latin typeface="Calibri"/>
                <a:cs typeface="Calibri"/>
              </a:rPr>
              <a:t>WORKS AS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SIMILAR </a:t>
            </a: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AS C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OR</a:t>
            </a:r>
            <a:r>
              <a:rPr dirty="0" sz="3200" spc="9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5">
                <a:solidFill>
                  <a:srgbClr val="888888"/>
                </a:solidFill>
                <a:latin typeface="Calibri"/>
                <a:cs typeface="Calibri"/>
              </a:rPr>
              <a:t>C++</a:t>
            </a:r>
            <a:endParaRPr sz="3200">
              <a:latin typeface="Calibri"/>
              <a:cs typeface="Calibri"/>
            </a:endParaRPr>
          </a:p>
          <a:p>
            <a:pPr algn="ctr" marL="2602230" marR="2593975" indent="2540">
              <a:lnSpc>
                <a:spcPct val="110000"/>
              </a:lnSpc>
            </a:pP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Common </a:t>
            </a:r>
            <a:r>
              <a:rPr dirty="0" sz="3200" spc="-25">
                <a:solidFill>
                  <a:srgbClr val="888888"/>
                </a:solidFill>
                <a:latin typeface="Calibri"/>
                <a:cs typeface="Calibri"/>
              </a:rPr>
              <a:t>syntax  </a:t>
            </a:r>
            <a:r>
              <a:rPr dirty="0" sz="3200">
                <a:solidFill>
                  <a:srgbClr val="E7C239"/>
                </a:solidFill>
                <a:latin typeface="Calibri"/>
                <a:cs typeface="Calibri"/>
              </a:rPr>
              <a:t>IF </a:t>
            </a:r>
            <a:r>
              <a:rPr dirty="0" sz="3200" spc="-5">
                <a:solidFill>
                  <a:srgbClr val="E7C239"/>
                </a:solidFill>
                <a:latin typeface="Calibri"/>
                <a:cs typeface="Calibri"/>
              </a:rPr>
              <a:t>condition</a:t>
            </a:r>
            <a:r>
              <a:rPr dirty="0" sz="3200" spc="-75">
                <a:solidFill>
                  <a:srgbClr val="E7C239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E7C239"/>
                </a:solidFill>
                <a:latin typeface="Calibri"/>
                <a:cs typeface="Calibri"/>
              </a:rPr>
              <a:t>THEN  </a:t>
            </a:r>
            <a:r>
              <a:rPr dirty="0" sz="3200" spc="-20">
                <a:solidFill>
                  <a:srgbClr val="E7C239"/>
                </a:solidFill>
                <a:latin typeface="Calibri"/>
                <a:cs typeface="Calibri"/>
              </a:rPr>
              <a:t>statement</a:t>
            </a:r>
            <a:r>
              <a:rPr dirty="0" sz="3200" spc="-5">
                <a:solidFill>
                  <a:srgbClr val="E7C239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E7C239"/>
                </a:solidFill>
                <a:latin typeface="Calibri"/>
                <a:cs typeface="Calibri"/>
              </a:rPr>
              <a:t>1;</a:t>
            </a:r>
            <a:endParaRPr sz="32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  <a:spcBef>
                <a:spcPts val="385"/>
              </a:spcBef>
            </a:pPr>
            <a:r>
              <a:rPr dirty="0" sz="3200" spc="-5">
                <a:solidFill>
                  <a:srgbClr val="E7C239"/>
                </a:solidFill>
                <a:latin typeface="Calibri"/>
                <a:cs typeface="Calibri"/>
              </a:rPr>
              <a:t>ELSE</a:t>
            </a:r>
            <a:endParaRPr sz="3200">
              <a:latin typeface="Calibri"/>
              <a:cs typeface="Calibri"/>
            </a:endParaRPr>
          </a:p>
          <a:p>
            <a:pPr algn="ctr" marL="3074670" marR="2973705">
              <a:lnSpc>
                <a:spcPct val="110000"/>
              </a:lnSpc>
            </a:pPr>
            <a:r>
              <a:rPr dirty="0" sz="3200" spc="-20">
                <a:solidFill>
                  <a:srgbClr val="E7C239"/>
                </a:solidFill>
                <a:latin typeface="Calibri"/>
                <a:cs typeface="Calibri"/>
              </a:rPr>
              <a:t>statement</a:t>
            </a:r>
            <a:r>
              <a:rPr dirty="0" sz="3200" spc="-50">
                <a:solidFill>
                  <a:srgbClr val="E7C239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E7C239"/>
                </a:solidFill>
                <a:latin typeface="Calibri"/>
                <a:cs typeface="Calibri"/>
              </a:rPr>
              <a:t>2;  </a:t>
            </a:r>
            <a:r>
              <a:rPr dirty="0" sz="3200" spc="-5">
                <a:solidFill>
                  <a:srgbClr val="E7C239"/>
                </a:solidFill>
                <a:latin typeface="Calibri"/>
                <a:cs typeface="Calibri"/>
              </a:rPr>
              <a:t>END</a:t>
            </a:r>
            <a:r>
              <a:rPr dirty="0" sz="3200" spc="-20">
                <a:solidFill>
                  <a:srgbClr val="E7C239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E7C239"/>
                </a:solidFill>
                <a:latin typeface="Calibri"/>
                <a:cs typeface="Calibri"/>
              </a:rPr>
              <a:t>IF;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C0504D"/>
          </a:solidFill>
          <a:ln w="25400">
            <a:solidFill>
              <a:srgbClr val="8B3836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marL="219710">
              <a:lnSpc>
                <a:spcPct val="100000"/>
              </a:lnSpc>
              <a:spcBef>
                <a:spcPts val="1575"/>
              </a:spcBef>
            </a:pPr>
            <a:r>
              <a:rPr dirty="0"/>
              <a:t>Conditional </a:t>
            </a:r>
            <a:r>
              <a:rPr dirty="0" spc="-20"/>
              <a:t>statement </a:t>
            </a:r>
            <a:r>
              <a:rPr dirty="0"/>
              <a:t>IF then</a:t>
            </a:r>
            <a:r>
              <a:rPr dirty="0" spc="-75"/>
              <a:t> </a:t>
            </a:r>
            <a:r>
              <a:rPr dirty="0" spc="-5"/>
              <a:t>else</a:t>
            </a:r>
          </a:p>
        </p:txBody>
      </p:sp>
      <p:sp>
        <p:nvSpPr>
          <p:cNvPr id="3" name="object 3"/>
          <p:cNvSpPr/>
          <p:nvPr/>
        </p:nvSpPr>
        <p:spPr>
          <a:xfrm>
            <a:off x="417959" y="1580777"/>
            <a:ext cx="8308080" cy="460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9184" y="1459991"/>
            <a:ext cx="5928360" cy="436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7C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545081"/>
            <a:ext cx="5500370" cy="4217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libri"/>
                <a:cs typeface="Calibri"/>
              </a:rPr>
              <a:t>DECLARE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5">
                <a:latin typeface="Calibri"/>
                <a:cs typeface="Calibri"/>
              </a:rPr>
              <a:t>Age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number(11);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Begin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libri"/>
                <a:cs typeface="Calibri"/>
              </a:rPr>
              <a:t>Age:=&amp;age;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If age&gt;18</a:t>
            </a:r>
            <a:r>
              <a:rPr dirty="0" sz="2500" spc="-3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then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Dbms_output.put_line(‘u </a:t>
            </a:r>
            <a:r>
              <a:rPr dirty="0" sz="2500" spc="-15">
                <a:latin typeface="Calibri"/>
                <a:cs typeface="Calibri"/>
              </a:rPr>
              <a:t>can</a:t>
            </a:r>
            <a:r>
              <a:rPr dirty="0" sz="2500" spc="1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vote’);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libri"/>
                <a:cs typeface="Calibri"/>
              </a:rPr>
              <a:t>Else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Dbms_output.put_line(‘u </a:t>
            </a:r>
            <a:r>
              <a:rPr dirty="0" sz="2500" spc="-10">
                <a:latin typeface="Calibri"/>
                <a:cs typeface="Calibri"/>
              </a:rPr>
              <a:t>cannot</a:t>
            </a:r>
            <a:r>
              <a:rPr dirty="0" sz="2500" spc="-3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vote’);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libri"/>
                <a:cs typeface="Calibri"/>
              </a:rPr>
              <a:t>End </a:t>
            </a:r>
            <a:r>
              <a:rPr dirty="0" sz="2500" spc="-5">
                <a:latin typeface="Calibri"/>
                <a:cs typeface="Calibri"/>
              </a:rPr>
              <a:t>if;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libri"/>
                <a:cs typeface="Calibri"/>
              </a:rPr>
              <a:t>End;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/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959" y="254906"/>
            <a:ext cx="8308080" cy="122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ln w="12700">
            <a:solidFill>
              <a:srgbClr val="97B853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algn="ctr" marL="8890">
              <a:lnSpc>
                <a:spcPct val="100000"/>
              </a:lnSpc>
              <a:spcBef>
                <a:spcPts val="1575"/>
              </a:spcBef>
            </a:pPr>
            <a:r>
              <a:rPr dirty="0">
                <a:solidFill>
                  <a:srgbClr val="000000"/>
                </a:solidFill>
              </a:rPr>
              <a:t>USE OF IF WITH </a:t>
            </a:r>
            <a:r>
              <a:rPr dirty="0" spc="5">
                <a:solidFill>
                  <a:srgbClr val="000000"/>
                </a:solidFill>
              </a:rPr>
              <a:t>SQL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 spc="-70">
                <a:solidFill>
                  <a:srgbClr val="000000"/>
                </a:solidFill>
              </a:rPr>
              <a:t>TABLE</a:t>
            </a:r>
          </a:p>
        </p:txBody>
      </p:sp>
      <p:sp>
        <p:nvSpPr>
          <p:cNvPr id="5" name="object 5"/>
          <p:cNvSpPr/>
          <p:nvPr/>
        </p:nvSpPr>
        <p:spPr>
          <a:xfrm>
            <a:off x="417959" y="1580777"/>
            <a:ext cx="8308080" cy="4604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9184" y="1459991"/>
            <a:ext cx="8141208" cy="4363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5940" y="1545081"/>
            <a:ext cx="7637145" cy="4217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libri"/>
                <a:cs typeface="Calibri"/>
              </a:rPr>
              <a:t>Declare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A </a:t>
            </a:r>
            <a:r>
              <a:rPr dirty="0" sz="2500" spc="-10">
                <a:latin typeface="Calibri"/>
                <a:cs typeface="Calibri"/>
              </a:rPr>
              <a:t>number(11);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Begin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Select salary </a:t>
            </a:r>
            <a:r>
              <a:rPr dirty="0" sz="2500" spc="-15">
                <a:latin typeface="Calibri"/>
                <a:cs typeface="Calibri"/>
              </a:rPr>
              <a:t>into </a:t>
            </a:r>
            <a:r>
              <a:rPr dirty="0" sz="2500" spc="-5">
                <a:latin typeface="Calibri"/>
                <a:cs typeface="Calibri"/>
              </a:rPr>
              <a:t>a </a:t>
            </a:r>
            <a:r>
              <a:rPr dirty="0" sz="2500" spc="-15">
                <a:latin typeface="Calibri"/>
                <a:cs typeface="Calibri"/>
              </a:rPr>
              <a:t>from </a:t>
            </a:r>
            <a:r>
              <a:rPr dirty="0" sz="2500" spc="-5">
                <a:latin typeface="Calibri"/>
                <a:cs typeface="Calibri"/>
              </a:rPr>
              <a:t>emp </a:t>
            </a:r>
            <a:r>
              <a:rPr dirty="0" sz="2500" spc="-10">
                <a:latin typeface="Calibri"/>
                <a:cs typeface="Calibri"/>
              </a:rPr>
              <a:t>where</a:t>
            </a:r>
            <a:r>
              <a:rPr dirty="0" sz="2500" spc="6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name=‘ram’;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If a&gt;1000</a:t>
            </a:r>
            <a:r>
              <a:rPr dirty="0" sz="2500" spc="-3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then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5">
                <a:latin typeface="Calibri"/>
                <a:cs typeface="Calibri"/>
              </a:rPr>
              <a:t>Update </a:t>
            </a:r>
            <a:r>
              <a:rPr dirty="0" sz="2500" spc="-5">
                <a:latin typeface="Calibri"/>
                <a:cs typeface="Calibri"/>
              </a:rPr>
              <a:t>emp </a:t>
            </a:r>
            <a:r>
              <a:rPr dirty="0" sz="2500" spc="-10">
                <a:latin typeface="Calibri"/>
                <a:cs typeface="Calibri"/>
              </a:rPr>
              <a:t>set bonus=bonus+1000 where</a:t>
            </a:r>
            <a:r>
              <a:rPr dirty="0" sz="2500" spc="9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name=‘ram’;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libri"/>
                <a:cs typeface="Calibri"/>
              </a:rPr>
              <a:t>Else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5">
                <a:latin typeface="Calibri"/>
                <a:cs typeface="Calibri"/>
              </a:rPr>
              <a:t>Update </a:t>
            </a:r>
            <a:r>
              <a:rPr dirty="0" sz="2500" spc="-5">
                <a:latin typeface="Calibri"/>
                <a:cs typeface="Calibri"/>
              </a:rPr>
              <a:t>emp </a:t>
            </a:r>
            <a:r>
              <a:rPr dirty="0" sz="2500" spc="-10">
                <a:latin typeface="Calibri"/>
                <a:cs typeface="Calibri"/>
              </a:rPr>
              <a:t>set bonus=bonus+500 where</a:t>
            </a:r>
            <a:r>
              <a:rPr dirty="0" sz="2500" spc="7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name=‘ram’;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libri"/>
                <a:cs typeface="Calibri"/>
              </a:rPr>
              <a:t>End </a:t>
            </a:r>
            <a:r>
              <a:rPr dirty="0" sz="2500" spc="-5">
                <a:latin typeface="Calibri"/>
                <a:cs typeface="Calibri"/>
              </a:rPr>
              <a:t>if;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libri"/>
                <a:cs typeface="Calibri"/>
              </a:rPr>
              <a:t>End;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/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07845" marR="532765" indent="-1262380">
              <a:lnSpc>
                <a:spcPct val="100000"/>
              </a:lnSpc>
              <a:spcBef>
                <a:spcPts val="95"/>
              </a:spcBef>
            </a:pPr>
            <a:r>
              <a:rPr dirty="0" sz="4000" spc="-185">
                <a:solidFill>
                  <a:srgbClr val="000000"/>
                </a:solidFill>
              </a:rPr>
              <a:t>To </a:t>
            </a:r>
            <a:r>
              <a:rPr dirty="0" sz="4000" spc="-15">
                <a:solidFill>
                  <a:srgbClr val="000000"/>
                </a:solidFill>
              </a:rPr>
              <a:t>print </a:t>
            </a:r>
            <a:r>
              <a:rPr dirty="0" sz="4000" spc="-40">
                <a:solidFill>
                  <a:srgbClr val="000000"/>
                </a:solidFill>
              </a:rPr>
              <a:t>Pat </a:t>
            </a:r>
            <a:r>
              <a:rPr dirty="0" sz="4000" spc="-5">
                <a:solidFill>
                  <a:srgbClr val="000000"/>
                </a:solidFill>
              </a:rPr>
              <a:t>salary </a:t>
            </a:r>
            <a:r>
              <a:rPr dirty="0" sz="4000" spc="-20">
                <a:solidFill>
                  <a:srgbClr val="000000"/>
                </a:solidFill>
              </a:rPr>
              <a:t>from </a:t>
            </a:r>
            <a:r>
              <a:rPr dirty="0" sz="4000" spc="-10">
                <a:solidFill>
                  <a:srgbClr val="000000"/>
                </a:solidFill>
              </a:rPr>
              <a:t>employees  table using </a:t>
            </a:r>
            <a:r>
              <a:rPr dirty="0" sz="4000" spc="-5">
                <a:solidFill>
                  <a:srgbClr val="000000"/>
                </a:solidFill>
              </a:rPr>
              <a:t>pl</a:t>
            </a:r>
            <a:r>
              <a:rPr dirty="0" sz="4000" spc="-35">
                <a:solidFill>
                  <a:srgbClr val="000000"/>
                </a:solidFill>
              </a:rPr>
              <a:t> </a:t>
            </a:r>
            <a:r>
              <a:rPr dirty="0" sz="4000" spc="-25">
                <a:solidFill>
                  <a:srgbClr val="000000"/>
                </a:solidFill>
              </a:rPr>
              <a:t>program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417959" y="1580777"/>
            <a:ext cx="8308080" cy="4604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8891" y="1453894"/>
            <a:ext cx="8043672" cy="5404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7C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1510599"/>
            <a:ext cx="7513955" cy="42208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Declare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number(11);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Begin</a:t>
            </a:r>
            <a:endParaRPr sz="3200">
              <a:latin typeface="Calibri"/>
              <a:cs typeface="Calibri"/>
            </a:endParaRPr>
          </a:p>
          <a:p>
            <a:pPr marL="355600" marR="116839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Select salary </a:t>
            </a:r>
            <a:r>
              <a:rPr dirty="0" u="heavy" sz="32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into</a:t>
            </a:r>
            <a:r>
              <a:rPr dirty="0" sz="32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n </a:t>
            </a:r>
            <a:r>
              <a:rPr dirty="0" sz="3200" spc="-15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employees 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where  first_name=‘Pat’;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Dbms_output.put_line(‘the </a:t>
            </a:r>
            <a:r>
              <a:rPr dirty="0" sz="3200" spc="-35">
                <a:solidFill>
                  <a:srgbClr val="FF0000"/>
                </a:solidFill>
                <a:latin typeface="Calibri"/>
                <a:cs typeface="Calibri"/>
              </a:rPr>
              <a:t>Pat </a:t>
            </a: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sal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is ‘</a:t>
            </a:r>
            <a:r>
              <a:rPr dirty="0" sz="3200" spc="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||n);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End;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prstGeom prst="rect"/>
          <a:solidFill>
            <a:srgbClr val="C0504D"/>
          </a:solidFill>
        </p:spPr>
        <p:txBody>
          <a:bodyPr wrap="square" lIns="0" tIns="857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dirty="0" spc="-30">
                <a:solidFill>
                  <a:srgbClr val="000000"/>
                </a:solidFill>
              </a:rPr>
              <a:t>INTO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COMMAND</a:t>
            </a:r>
          </a:p>
        </p:txBody>
      </p:sp>
      <p:sp>
        <p:nvSpPr>
          <p:cNvPr id="3" name="object 3"/>
          <p:cNvSpPr/>
          <p:nvPr/>
        </p:nvSpPr>
        <p:spPr>
          <a:xfrm>
            <a:off x="265559" y="1199773"/>
            <a:ext cx="8689080" cy="449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7452" y="1121663"/>
            <a:ext cx="8936736" cy="3424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1219200"/>
            <a:ext cx="8610600" cy="441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800" y="1219200"/>
            <a:ext cx="8610600" cy="4419600"/>
          </a:xfrm>
          <a:custGeom>
            <a:avLst/>
            <a:gdLst/>
            <a:ahLst/>
            <a:cxnLst/>
            <a:rect l="l" t="t" r="r" b="b"/>
            <a:pathLst>
              <a:path w="8610600" h="4419600">
                <a:moveTo>
                  <a:pt x="0" y="4419600"/>
                </a:moveTo>
                <a:lnTo>
                  <a:pt x="8610600" y="4419600"/>
                </a:lnTo>
                <a:lnTo>
                  <a:pt x="8610600" y="0"/>
                </a:lnTo>
                <a:lnTo>
                  <a:pt x="0" y="0"/>
                </a:lnTo>
                <a:lnTo>
                  <a:pt x="0" y="4419600"/>
                </a:lnTo>
                <a:close/>
              </a:path>
            </a:pathLst>
          </a:custGeom>
          <a:ln w="12700">
            <a:solidFill>
              <a:srgbClr val="7C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1873" y="1129639"/>
            <a:ext cx="8292465" cy="33426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865"/>
              </a:spcBef>
            </a:pP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endParaRPr sz="3200">
              <a:latin typeface="Calibri"/>
              <a:cs typeface="Calibri"/>
            </a:endParaRPr>
          </a:p>
          <a:p>
            <a:pPr algn="ctr" marL="12700" marR="5080">
              <a:lnSpc>
                <a:spcPct val="100000"/>
              </a:lnSpc>
              <a:spcBef>
                <a:spcPts val="770"/>
              </a:spcBef>
            </a:pPr>
            <a:r>
              <a:rPr dirty="0" sz="3200" spc="-25">
                <a:solidFill>
                  <a:srgbClr val="888888"/>
                </a:solidFill>
                <a:latin typeface="Calibri"/>
                <a:cs typeface="Calibri"/>
              </a:rPr>
              <a:t>INTO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command </a:t>
            </a: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is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used </a:t>
            </a:r>
            <a:r>
              <a:rPr dirty="0" sz="3200" spc="-20">
                <a:solidFill>
                  <a:srgbClr val="888888"/>
                </a:solidFill>
                <a:latin typeface="Calibri"/>
                <a:cs typeface="Calibri"/>
              </a:rPr>
              <a:t>to catch </a:t>
            </a: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a </a:t>
            </a:r>
            <a:r>
              <a:rPr dirty="0" sz="3200" spc="-10">
                <a:solidFill>
                  <a:srgbClr val="888888"/>
                </a:solidFill>
                <a:latin typeface="Calibri"/>
                <a:cs typeface="Calibri"/>
              </a:rPr>
              <a:t>value </a:t>
            </a: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in </a:t>
            </a:r>
            <a:r>
              <a:rPr dirty="0" sz="3200" spc="-10">
                <a:solidFill>
                  <a:srgbClr val="888888"/>
                </a:solidFill>
                <a:latin typeface="Calibri"/>
                <a:cs typeface="Calibri"/>
              </a:rPr>
              <a:t>variable  </a:t>
            </a:r>
            <a:r>
              <a:rPr dirty="0" sz="3200" spc="-15">
                <a:solidFill>
                  <a:srgbClr val="888888"/>
                </a:solidFill>
                <a:latin typeface="Calibri"/>
                <a:cs typeface="Calibri"/>
              </a:rPr>
              <a:t>from </a:t>
            </a:r>
            <a:r>
              <a:rPr dirty="0" sz="3200" spc="-10">
                <a:solidFill>
                  <a:srgbClr val="888888"/>
                </a:solidFill>
                <a:latin typeface="Calibri"/>
                <a:cs typeface="Calibri"/>
              </a:rPr>
              <a:t>table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under some while</a:t>
            </a:r>
            <a:r>
              <a:rPr dirty="0" sz="32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condition</a:t>
            </a:r>
            <a:endParaRPr sz="320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  <a:spcBef>
                <a:spcPts val="770"/>
              </a:spcBef>
            </a:pP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Only one </a:t>
            </a:r>
            <a:r>
              <a:rPr dirty="0" sz="3200" spc="-10">
                <a:solidFill>
                  <a:srgbClr val="888888"/>
                </a:solidFill>
                <a:latin typeface="Calibri"/>
                <a:cs typeface="Calibri"/>
              </a:rPr>
              <a:t>value must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be</a:t>
            </a:r>
            <a:r>
              <a:rPr dirty="0" sz="3200" spc="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888888"/>
                </a:solidFill>
                <a:latin typeface="Calibri"/>
                <a:cs typeface="Calibri"/>
              </a:rPr>
              <a:t>returned</a:t>
            </a:r>
            <a:endParaRPr sz="3200">
              <a:latin typeface="Calibri"/>
              <a:cs typeface="Calibri"/>
            </a:endParaRPr>
          </a:p>
          <a:p>
            <a:pPr algn="ctr" marL="335915" marR="326390" indent="1905">
              <a:lnSpc>
                <a:spcPct val="100000"/>
              </a:lnSpc>
              <a:spcBef>
                <a:spcPts val="770"/>
              </a:spcBef>
            </a:pPr>
            <a:r>
              <a:rPr dirty="0" sz="3200" spc="-15">
                <a:solidFill>
                  <a:srgbClr val="17375E"/>
                </a:solidFill>
                <a:latin typeface="Calibri"/>
                <a:cs typeface="Calibri"/>
              </a:rPr>
              <a:t>For </a:t>
            </a:r>
            <a:r>
              <a:rPr dirty="0" sz="3200" spc="5">
                <a:solidFill>
                  <a:srgbClr val="17375E"/>
                </a:solidFill>
                <a:latin typeface="Calibri"/>
                <a:cs typeface="Calibri"/>
              </a:rPr>
              <a:t>e.g. </a:t>
            </a:r>
            <a:r>
              <a:rPr dirty="0" sz="3200">
                <a:solidFill>
                  <a:srgbClr val="17375E"/>
                </a:solidFill>
                <a:latin typeface="Calibri"/>
                <a:cs typeface="Calibri"/>
              </a:rPr>
              <a:t>in the </a:t>
            </a:r>
            <a:r>
              <a:rPr dirty="0" sz="3200" spc="-10">
                <a:solidFill>
                  <a:srgbClr val="17375E"/>
                </a:solidFill>
                <a:latin typeface="Calibri"/>
                <a:cs typeface="Calibri"/>
              </a:rPr>
              <a:t>above </a:t>
            </a:r>
            <a:r>
              <a:rPr dirty="0" sz="3200" spc="-15">
                <a:solidFill>
                  <a:srgbClr val="17375E"/>
                </a:solidFill>
                <a:latin typeface="Calibri"/>
                <a:cs typeface="Calibri"/>
              </a:rPr>
              <a:t>example </a:t>
            </a:r>
            <a:r>
              <a:rPr dirty="0" sz="3200">
                <a:solidFill>
                  <a:srgbClr val="17375E"/>
                </a:solidFill>
                <a:latin typeface="Calibri"/>
                <a:cs typeface="Calibri"/>
              </a:rPr>
              <a:t>if </a:t>
            </a:r>
            <a:r>
              <a:rPr dirty="0" sz="3200" spc="-10">
                <a:solidFill>
                  <a:srgbClr val="17375E"/>
                </a:solidFill>
                <a:latin typeface="Calibri"/>
                <a:cs typeface="Calibri"/>
              </a:rPr>
              <a:t>there </a:t>
            </a:r>
            <a:r>
              <a:rPr dirty="0" sz="3200" spc="-15">
                <a:solidFill>
                  <a:srgbClr val="17375E"/>
                </a:solidFill>
                <a:latin typeface="Calibri"/>
                <a:cs typeface="Calibri"/>
              </a:rPr>
              <a:t>are </a:t>
            </a:r>
            <a:r>
              <a:rPr dirty="0" sz="3200" spc="-10">
                <a:solidFill>
                  <a:srgbClr val="17375E"/>
                </a:solidFill>
                <a:latin typeface="Calibri"/>
                <a:cs typeface="Calibri"/>
              </a:rPr>
              <a:t>two  </a:t>
            </a:r>
            <a:r>
              <a:rPr dirty="0" sz="3200" spc="-5">
                <a:solidFill>
                  <a:srgbClr val="17375E"/>
                </a:solidFill>
                <a:latin typeface="Calibri"/>
                <a:cs typeface="Calibri"/>
              </a:rPr>
              <a:t>people </a:t>
            </a:r>
            <a:r>
              <a:rPr dirty="0" sz="3200" spc="-40">
                <a:solidFill>
                  <a:srgbClr val="17375E"/>
                </a:solidFill>
                <a:latin typeface="Calibri"/>
                <a:cs typeface="Calibri"/>
              </a:rPr>
              <a:t>who’s </a:t>
            </a:r>
            <a:r>
              <a:rPr dirty="0" sz="3200" spc="-5">
                <a:solidFill>
                  <a:srgbClr val="17375E"/>
                </a:solidFill>
                <a:latin typeface="Calibri"/>
                <a:cs typeface="Calibri"/>
              </a:rPr>
              <a:t>name </a:t>
            </a:r>
            <a:r>
              <a:rPr dirty="0" sz="3200">
                <a:solidFill>
                  <a:srgbClr val="17375E"/>
                </a:solidFill>
                <a:latin typeface="Calibri"/>
                <a:cs typeface="Calibri"/>
              </a:rPr>
              <a:t>is john then it </a:t>
            </a:r>
            <a:r>
              <a:rPr dirty="0" sz="3200" spc="-10">
                <a:solidFill>
                  <a:srgbClr val="17375E"/>
                </a:solidFill>
                <a:latin typeface="Calibri"/>
                <a:cs typeface="Calibri"/>
              </a:rPr>
              <a:t>shows</a:t>
            </a:r>
            <a:r>
              <a:rPr dirty="0" sz="3200" spc="1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17375E"/>
                </a:solidFill>
                <a:latin typeface="Calibri"/>
                <a:cs typeface="Calibri"/>
              </a:rPr>
              <a:t>error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066800"/>
          </a:xfrm>
          <a:prstGeom prst="rect"/>
          <a:solidFill>
            <a:srgbClr val="C0504D"/>
          </a:solidFill>
          <a:ln w="25400">
            <a:solidFill>
              <a:srgbClr val="8B3836"/>
            </a:solidFill>
          </a:ln>
        </p:spPr>
        <p:txBody>
          <a:bodyPr wrap="square" lIns="0" tIns="16192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275"/>
              </a:spcBef>
            </a:pPr>
            <a:r>
              <a:rPr dirty="0" spc="-25">
                <a:solidFill>
                  <a:srgbClr val="FF0000"/>
                </a:solidFill>
              </a:rPr>
              <a:t>LOOPS </a:t>
            </a:r>
            <a:r>
              <a:rPr dirty="0">
                <a:solidFill>
                  <a:srgbClr val="FF0000"/>
                </a:solidFill>
              </a:rPr>
              <a:t>IN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PLSQL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1968500"/>
            <a:ext cx="6807200" cy="36830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200">
              <a:latin typeface="Times New Roman"/>
              <a:cs typeface="Times New Roman"/>
            </a:endParaRPr>
          </a:p>
          <a:p>
            <a:pPr marL="619125" indent="-515620">
              <a:lnSpc>
                <a:spcPct val="100000"/>
              </a:lnSpc>
              <a:buAutoNum type="arabicParenR"/>
              <a:tabLst>
                <a:tab pos="619125" algn="l"/>
                <a:tab pos="619760" algn="l"/>
              </a:tabLst>
            </a:pP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SIMPLE</a:t>
            </a:r>
            <a:r>
              <a:rPr dirty="0" sz="3200" spc="-25">
                <a:solidFill>
                  <a:srgbClr val="888888"/>
                </a:solidFill>
                <a:latin typeface="Calibri"/>
                <a:cs typeface="Calibri"/>
              </a:rPr>
              <a:t> LOOP</a:t>
            </a:r>
            <a:endParaRPr sz="3200">
              <a:latin typeface="Calibri"/>
              <a:cs typeface="Calibri"/>
            </a:endParaRPr>
          </a:p>
          <a:p>
            <a:pPr marL="619125" indent="-515620">
              <a:lnSpc>
                <a:spcPct val="100000"/>
              </a:lnSpc>
              <a:spcBef>
                <a:spcPts val="770"/>
              </a:spcBef>
              <a:buAutoNum type="arabicParenR"/>
              <a:tabLst>
                <a:tab pos="619125" algn="l"/>
                <a:tab pos="619760" algn="l"/>
              </a:tabLst>
            </a:pP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WHILE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888888"/>
                </a:solidFill>
                <a:latin typeface="Calibri"/>
                <a:cs typeface="Calibri"/>
              </a:rPr>
              <a:t>LOOP</a:t>
            </a:r>
            <a:endParaRPr sz="3200">
              <a:latin typeface="Calibri"/>
              <a:cs typeface="Calibri"/>
            </a:endParaRPr>
          </a:p>
          <a:p>
            <a:pPr marL="619125" indent="-515620">
              <a:lnSpc>
                <a:spcPct val="100000"/>
              </a:lnSpc>
              <a:spcBef>
                <a:spcPts val="770"/>
              </a:spcBef>
              <a:buAutoNum type="arabicParenR"/>
              <a:tabLst>
                <a:tab pos="619125" algn="l"/>
                <a:tab pos="619760" algn="l"/>
              </a:tabLst>
            </a:pPr>
            <a:r>
              <a:rPr dirty="0" sz="3200" spc="-10">
                <a:solidFill>
                  <a:srgbClr val="888888"/>
                </a:solidFill>
                <a:latin typeface="Calibri"/>
                <a:cs typeface="Calibri"/>
              </a:rPr>
              <a:t>FOR</a:t>
            </a:r>
            <a:r>
              <a:rPr dirty="0" sz="3200" spc="-25">
                <a:solidFill>
                  <a:srgbClr val="888888"/>
                </a:solidFill>
                <a:latin typeface="Calibri"/>
                <a:cs typeface="Calibri"/>
              </a:rPr>
              <a:t> LOOP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78561"/>
            <a:ext cx="7772400" cy="2529205"/>
          </a:xfrm>
          <a:custGeom>
            <a:avLst/>
            <a:gdLst/>
            <a:ahLst/>
            <a:cxnLst/>
            <a:rect l="l" t="t" r="r" b="b"/>
            <a:pathLst>
              <a:path w="7772400" h="2529205">
                <a:moveTo>
                  <a:pt x="6507860" y="0"/>
                </a:moveTo>
                <a:lnTo>
                  <a:pt x="6507860" y="632205"/>
                </a:lnTo>
                <a:lnTo>
                  <a:pt x="0" y="632205"/>
                </a:lnTo>
                <a:lnTo>
                  <a:pt x="0" y="1896872"/>
                </a:lnTo>
                <a:lnTo>
                  <a:pt x="6507860" y="1896872"/>
                </a:lnTo>
                <a:lnTo>
                  <a:pt x="6507860" y="2529078"/>
                </a:lnTo>
                <a:lnTo>
                  <a:pt x="7772400" y="1264539"/>
                </a:lnTo>
                <a:lnTo>
                  <a:pt x="650786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3147" y="1511553"/>
            <a:ext cx="6386830" cy="785495"/>
          </a:xfrm>
          <a:prstGeom prst="rect"/>
        </p:spPr>
        <p:txBody>
          <a:bodyPr wrap="square" lIns="0" tIns="52705" rIns="0" bIns="0" rtlCol="0" vert="horz">
            <a:spAutoFit/>
          </a:bodyPr>
          <a:lstStyle/>
          <a:p>
            <a:pPr marL="12700" marR="5080" indent="99060">
              <a:lnSpc>
                <a:spcPts val="2860"/>
              </a:lnSpc>
              <a:spcBef>
                <a:spcPts val="415"/>
              </a:spcBef>
            </a:pPr>
            <a:r>
              <a:rPr dirty="0" sz="2600">
                <a:solidFill>
                  <a:srgbClr val="000000"/>
                </a:solidFill>
              </a:rPr>
              <a:t>PL/SQL is a </a:t>
            </a:r>
            <a:r>
              <a:rPr dirty="0" sz="2600" spc="-10">
                <a:solidFill>
                  <a:srgbClr val="000000"/>
                </a:solidFill>
              </a:rPr>
              <a:t>combination </a:t>
            </a:r>
            <a:r>
              <a:rPr dirty="0" sz="2600" spc="-5">
                <a:solidFill>
                  <a:srgbClr val="000000"/>
                </a:solidFill>
              </a:rPr>
              <a:t>of SQL </a:t>
            </a:r>
            <a:r>
              <a:rPr dirty="0" sz="2600">
                <a:solidFill>
                  <a:srgbClr val="000000"/>
                </a:solidFill>
              </a:rPr>
              <a:t>along with the  </a:t>
            </a:r>
            <a:r>
              <a:rPr dirty="0" sz="2600" spc="-10">
                <a:solidFill>
                  <a:srgbClr val="000000"/>
                </a:solidFill>
              </a:rPr>
              <a:t>procedural </a:t>
            </a:r>
            <a:r>
              <a:rPr dirty="0" sz="2600" spc="-15">
                <a:solidFill>
                  <a:srgbClr val="000000"/>
                </a:solidFill>
              </a:rPr>
              <a:t>features </a:t>
            </a:r>
            <a:r>
              <a:rPr dirty="0" sz="2600" spc="-5">
                <a:solidFill>
                  <a:srgbClr val="000000"/>
                </a:solidFill>
              </a:rPr>
              <a:t>of </a:t>
            </a:r>
            <a:r>
              <a:rPr dirty="0" sz="2600" spc="-10">
                <a:solidFill>
                  <a:srgbClr val="000000"/>
                </a:solidFill>
              </a:rPr>
              <a:t>programming</a:t>
            </a:r>
            <a:r>
              <a:rPr dirty="0" sz="2600" spc="-100">
                <a:solidFill>
                  <a:srgbClr val="000000"/>
                </a:solidFill>
              </a:rPr>
              <a:t> </a:t>
            </a:r>
            <a:r>
              <a:rPr dirty="0" sz="2600" spc="-5">
                <a:solidFill>
                  <a:srgbClr val="000000"/>
                </a:solidFill>
              </a:rPr>
              <a:t>languages.</a:t>
            </a:r>
            <a:endParaRPr sz="2600"/>
          </a:p>
        </p:txBody>
      </p:sp>
      <p:sp>
        <p:nvSpPr>
          <p:cNvPr id="4" name="object 4"/>
          <p:cNvSpPr/>
          <p:nvPr/>
        </p:nvSpPr>
        <p:spPr>
          <a:xfrm>
            <a:off x="1374266" y="3048000"/>
            <a:ext cx="2357755" cy="1619250"/>
          </a:xfrm>
          <a:custGeom>
            <a:avLst/>
            <a:gdLst/>
            <a:ahLst/>
            <a:cxnLst/>
            <a:rect l="l" t="t" r="r" b="b"/>
            <a:pathLst>
              <a:path w="2357754" h="1619250">
                <a:moveTo>
                  <a:pt x="2195322" y="0"/>
                </a:moveTo>
                <a:lnTo>
                  <a:pt x="161925" y="0"/>
                </a:lnTo>
                <a:lnTo>
                  <a:pt x="118886" y="5785"/>
                </a:lnTo>
                <a:lnTo>
                  <a:pt x="80207" y="22112"/>
                </a:lnTo>
                <a:lnTo>
                  <a:pt x="47434" y="47434"/>
                </a:lnTo>
                <a:lnTo>
                  <a:pt x="22112" y="80207"/>
                </a:lnTo>
                <a:lnTo>
                  <a:pt x="5785" y="118886"/>
                </a:lnTo>
                <a:lnTo>
                  <a:pt x="0" y="161925"/>
                </a:lnTo>
                <a:lnTo>
                  <a:pt x="0" y="1457325"/>
                </a:lnTo>
                <a:lnTo>
                  <a:pt x="5785" y="1500363"/>
                </a:lnTo>
                <a:lnTo>
                  <a:pt x="22112" y="1539042"/>
                </a:lnTo>
                <a:lnTo>
                  <a:pt x="47434" y="1571815"/>
                </a:lnTo>
                <a:lnTo>
                  <a:pt x="80207" y="1597137"/>
                </a:lnTo>
                <a:lnTo>
                  <a:pt x="118886" y="1613464"/>
                </a:lnTo>
                <a:lnTo>
                  <a:pt x="161925" y="1619250"/>
                </a:lnTo>
                <a:lnTo>
                  <a:pt x="2195322" y="1619250"/>
                </a:lnTo>
                <a:lnTo>
                  <a:pt x="2238360" y="1613464"/>
                </a:lnTo>
                <a:lnTo>
                  <a:pt x="2277039" y="1597137"/>
                </a:lnTo>
                <a:lnTo>
                  <a:pt x="2309812" y="1571815"/>
                </a:lnTo>
                <a:lnTo>
                  <a:pt x="2335134" y="1539042"/>
                </a:lnTo>
                <a:lnTo>
                  <a:pt x="2351461" y="1500363"/>
                </a:lnTo>
                <a:lnTo>
                  <a:pt x="2357247" y="1457325"/>
                </a:lnTo>
                <a:lnTo>
                  <a:pt x="2357247" y="161925"/>
                </a:lnTo>
                <a:lnTo>
                  <a:pt x="2351461" y="118886"/>
                </a:lnTo>
                <a:lnTo>
                  <a:pt x="2335134" y="80207"/>
                </a:lnTo>
                <a:lnTo>
                  <a:pt x="2309812" y="47434"/>
                </a:lnTo>
                <a:lnTo>
                  <a:pt x="2277039" y="22112"/>
                </a:lnTo>
                <a:lnTo>
                  <a:pt x="2238360" y="5785"/>
                </a:lnTo>
                <a:lnTo>
                  <a:pt x="2195322" y="0"/>
                </a:lnTo>
                <a:close/>
              </a:path>
            </a:pathLst>
          </a:custGeom>
          <a:solidFill>
            <a:srgbClr val="C2C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4266" y="3048000"/>
            <a:ext cx="2357755" cy="1619250"/>
          </a:xfrm>
          <a:custGeom>
            <a:avLst/>
            <a:gdLst/>
            <a:ahLst/>
            <a:cxnLst/>
            <a:rect l="l" t="t" r="r" b="b"/>
            <a:pathLst>
              <a:path w="2357754" h="1619250">
                <a:moveTo>
                  <a:pt x="0" y="161925"/>
                </a:moveTo>
                <a:lnTo>
                  <a:pt x="5785" y="118886"/>
                </a:lnTo>
                <a:lnTo>
                  <a:pt x="22112" y="80207"/>
                </a:lnTo>
                <a:lnTo>
                  <a:pt x="47434" y="47434"/>
                </a:lnTo>
                <a:lnTo>
                  <a:pt x="80207" y="22112"/>
                </a:lnTo>
                <a:lnTo>
                  <a:pt x="118886" y="5785"/>
                </a:lnTo>
                <a:lnTo>
                  <a:pt x="161925" y="0"/>
                </a:lnTo>
                <a:lnTo>
                  <a:pt x="2195322" y="0"/>
                </a:lnTo>
                <a:lnTo>
                  <a:pt x="2238360" y="5785"/>
                </a:lnTo>
                <a:lnTo>
                  <a:pt x="2277039" y="22112"/>
                </a:lnTo>
                <a:lnTo>
                  <a:pt x="2309812" y="47434"/>
                </a:lnTo>
                <a:lnTo>
                  <a:pt x="2335134" y="80207"/>
                </a:lnTo>
                <a:lnTo>
                  <a:pt x="2351461" y="118886"/>
                </a:lnTo>
                <a:lnTo>
                  <a:pt x="2357247" y="161925"/>
                </a:lnTo>
                <a:lnTo>
                  <a:pt x="2357247" y="1457325"/>
                </a:lnTo>
                <a:lnTo>
                  <a:pt x="2351461" y="1500363"/>
                </a:lnTo>
                <a:lnTo>
                  <a:pt x="2335134" y="1539042"/>
                </a:lnTo>
                <a:lnTo>
                  <a:pt x="2309812" y="1571815"/>
                </a:lnTo>
                <a:lnTo>
                  <a:pt x="2277039" y="1597137"/>
                </a:lnTo>
                <a:lnTo>
                  <a:pt x="2238360" y="1613464"/>
                </a:lnTo>
                <a:lnTo>
                  <a:pt x="2195322" y="1619250"/>
                </a:lnTo>
                <a:lnTo>
                  <a:pt x="161925" y="1619250"/>
                </a:lnTo>
                <a:lnTo>
                  <a:pt x="118886" y="1613464"/>
                </a:lnTo>
                <a:lnTo>
                  <a:pt x="80207" y="1597137"/>
                </a:lnTo>
                <a:lnTo>
                  <a:pt x="47434" y="1571815"/>
                </a:lnTo>
                <a:lnTo>
                  <a:pt x="22112" y="1539042"/>
                </a:lnTo>
                <a:lnTo>
                  <a:pt x="5785" y="1500363"/>
                </a:lnTo>
                <a:lnTo>
                  <a:pt x="0" y="1457325"/>
                </a:lnTo>
                <a:lnTo>
                  <a:pt x="0" y="16192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57933" y="4019550"/>
            <a:ext cx="2357755" cy="1619250"/>
          </a:xfrm>
          <a:custGeom>
            <a:avLst/>
            <a:gdLst/>
            <a:ahLst/>
            <a:cxnLst/>
            <a:rect l="l" t="t" r="r" b="b"/>
            <a:pathLst>
              <a:path w="2357754" h="1619250">
                <a:moveTo>
                  <a:pt x="2195322" y="0"/>
                </a:moveTo>
                <a:lnTo>
                  <a:pt x="161925" y="0"/>
                </a:lnTo>
                <a:lnTo>
                  <a:pt x="118886" y="5785"/>
                </a:lnTo>
                <a:lnTo>
                  <a:pt x="80207" y="22112"/>
                </a:lnTo>
                <a:lnTo>
                  <a:pt x="47434" y="47434"/>
                </a:lnTo>
                <a:lnTo>
                  <a:pt x="22112" y="80207"/>
                </a:lnTo>
                <a:lnTo>
                  <a:pt x="5785" y="118886"/>
                </a:lnTo>
                <a:lnTo>
                  <a:pt x="0" y="161925"/>
                </a:lnTo>
                <a:lnTo>
                  <a:pt x="0" y="1457325"/>
                </a:lnTo>
                <a:lnTo>
                  <a:pt x="5785" y="1500363"/>
                </a:lnTo>
                <a:lnTo>
                  <a:pt x="22112" y="1539042"/>
                </a:lnTo>
                <a:lnTo>
                  <a:pt x="47434" y="1571815"/>
                </a:lnTo>
                <a:lnTo>
                  <a:pt x="80207" y="1597137"/>
                </a:lnTo>
                <a:lnTo>
                  <a:pt x="118886" y="1613464"/>
                </a:lnTo>
                <a:lnTo>
                  <a:pt x="161925" y="1619250"/>
                </a:lnTo>
                <a:lnTo>
                  <a:pt x="2195322" y="1619250"/>
                </a:lnTo>
                <a:lnTo>
                  <a:pt x="2238360" y="1613464"/>
                </a:lnTo>
                <a:lnTo>
                  <a:pt x="2277039" y="1597137"/>
                </a:lnTo>
                <a:lnTo>
                  <a:pt x="2309812" y="1571815"/>
                </a:lnTo>
                <a:lnTo>
                  <a:pt x="2335134" y="1539042"/>
                </a:lnTo>
                <a:lnTo>
                  <a:pt x="2351461" y="1500363"/>
                </a:lnTo>
                <a:lnTo>
                  <a:pt x="2357247" y="1457325"/>
                </a:lnTo>
                <a:lnTo>
                  <a:pt x="2357247" y="161925"/>
                </a:lnTo>
                <a:lnTo>
                  <a:pt x="2351461" y="118886"/>
                </a:lnTo>
                <a:lnTo>
                  <a:pt x="2335134" y="80207"/>
                </a:lnTo>
                <a:lnTo>
                  <a:pt x="2309812" y="47434"/>
                </a:lnTo>
                <a:lnTo>
                  <a:pt x="2277039" y="22112"/>
                </a:lnTo>
                <a:lnTo>
                  <a:pt x="2238360" y="5785"/>
                </a:lnTo>
                <a:lnTo>
                  <a:pt x="219532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57933" y="4019550"/>
            <a:ext cx="2357755" cy="1619250"/>
          </a:xfrm>
          <a:custGeom>
            <a:avLst/>
            <a:gdLst/>
            <a:ahLst/>
            <a:cxnLst/>
            <a:rect l="l" t="t" r="r" b="b"/>
            <a:pathLst>
              <a:path w="2357754" h="1619250">
                <a:moveTo>
                  <a:pt x="0" y="161925"/>
                </a:moveTo>
                <a:lnTo>
                  <a:pt x="5785" y="118886"/>
                </a:lnTo>
                <a:lnTo>
                  <a:pt x="22112" y="80207"/>
                </a:lnTo>
                <a:lnTo>
                  <a:pt x="47434" y="47434"/>
                </a:lnTo>
                <a:lnTo>
                  <a:pt x="80207" y="22112"/>
                </a:lnTo>
                <a:lnTo>
                  <a:pt x="118886" y="5785"/>
                </a:lnTo>
                <a:lnTo>
                  <a:pt x="161925" y="0"/>
                </a:lnTo>
                <a:lnTo>
                  <a:pt x="2195322" y="0"/>
                </a:lnTo>
                <a:lnTo>
                  <a:pt x="2238360" y="5785"/>
                </a:lnTo>
                <a:lnTo>
                  <a:pt x="2277039" y="22112"/>
                </a:lnTo>
                <a:lnTo>
                  <a:pt x="2309812" y="47434"/>
                </a:lnTo>
                <a:lnTo>
                  <a:pt x="2335134" y="80207"/>
                </a:lnTo>
                <a:lnTo>
                  <a:pt x="2351461" y="118886"/>
                </a:lnTo>
                <a:lnTo>
                  <a:pt x="2357247" y="161925"/>
                </a:lnTo>
                <a:lnTo>
                  <a:pt x="2357247" y="1457325"/>
                </a:lnTo>
                <a:lnTo>
                  <a:pt x="2351461" y="1500363"/>
                </a:lnTo>
                <a:lnTo>
                  <a:pt x="2335134" y="1539042"/>
                </a:lnTo>
                <a:lnTo>
                  <a:pt x="2309812" y="1571815"/>
                </a:lnTo>
                <a:lnTo>
                  <a:pt x="2277039" y="1597137"/>
                </a:lnTo>
                <a:lnTo>
                  <a:pt x="2238360" y="1613464"/>
                </a:lnTo>
                <a:lnTo>
                  <a:pt x="2195322" y="1619250"/>
                </a:lnTo>
                <a:lnTo>
                  <a:pt x="161925" y="1619250"/>
                </a:lnTo>
                <a:lnTo>
                  <a:pt x="118886" y="1613464"/>
                </a:lnTo>
                <a:lnTo>
                  <a:pt x="80207" y="1597137"/>
                </a:lnTo>
                <a:lnTo>
                  <a:pt x="47434" y="1571815"/>
                </a:lnTo>
                <a:lnTo>
                  <a:pt x="22112" y="1539042"/>
                </a:lnTo>
                <a:lnTo>
                  <a:pt x="5785" y="1500363"/>
                </a:lnTo>
                <a:lnTo>
                  <a:pt x="0" y="1457325"/>
                </a:lnTo>
                <a:lnTo>
                  <a:pt x="0" y="16192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03602" y="4113403"/>
            <a:ext cx="2067560" cy="137541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ctr" marL="12700" marR="5080" indent="-2540">
              <a:lnSpc>
                <a:spcPct val="91600"/>
              </a:lnSpc>
              <a:spcBef>
                <a:spcPts val="285"/>
              </a:spcBef>
            </a:pP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Properties of  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programming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well  as the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great  interaction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with 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database.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85539" y="3574415"/>
            <a:ext cx="454025" cy="566420"/>
          </a:xfrm>
          <a:custGeom>
            <a:avLst/>
            <a:gdLst/>
            <a:ahLst/>
            <a:cxnLst/>
            <a:rect l="l" t="t" r="r" b="b"/>
            <a:pathLst>
              <a:path w="454025" h="566420">
                <a:moveTo>
                  <a:pt x="227075" y="0"/>
                </a:moveTo>
                <a:lnTo>
                  <a:pt x="227075" y="113284"/>
                </a:lnTo>
                <a:lnTo>
                  <a:pt x="0" y="113284"/>
                </a:lnTo>
                <a:lnTo>
                  <a:pt x="0" y="453136"/>
                </a:lnTo>
                <a:lnTo>
                  <a:pt x="227075" y="453136"/>
                </a:lnTo>
                <a:lnTo>
                  <a:pt x="227075" y="566420"/>
                </a:lnTo>
                <a:lnTo>
                  <a:pt x="454025" y="283210"/>
                </a:lnTo>
                <a:lnTo>
                  <a:pt x="227075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28819" y="3048000"/>
            <a:ext cx="2357755" cy="1619250"/>
          </a:xfrm>
          <a:custGeom>
            <a:avLst/>
            <a:gdLst/>
            <a:ahLst/>
            <a:cxnLst/>
            <a:rect l="l" t="t" r="r" b="b"/>
            <a:pathLst>
              <a:path w="2357754" h="1619250">
                <a:moveTo>
                  <a:pt x="2195322" y="0"/>
                </a:moveTo>
                <a:lnTo>
                  <a:pt x="161925" y="0"/>
                </a:lnTo>
                <a:lnTo>
                  <a:pt x="118886" y="5785"/>
                </a:lnTo>
                <a:lnTo>
                  <a:pt x="80207" y="22112"/>
                </a:lnTo>
                <a:lnTo>
                  <a:pt x="47434" y="47434"/>
                </a:lnTo>
                <a:lnTo>
                  <a:pt x="22112" y="80207"/>
                </a:lnTo>
                <a:lnTo>
                  <a:pt x="5785" y="118886"/>
                </a:lnTo>
                <a:lnTo>
                  <a:pt x="0" y="161925"/>
                </a:lnTo>
                <a:lnTo>
                  <a:pt x="0" y="1457325"/>
                </a:lnTo>
                <a:lnTo>
                  <a:pt x="5785" y="1500363"/>
                </a:lnTo>
                <a:lnTo>
                  <a:pt x="22112" y="1539042"/>
                </a:lnTo>
                <a:lnTo>
                  <a:pt x="47434" y="1571815"/>
                </a:lnTo>
                <a:lnTo>
                  <a:pt x="80207" y="1597137"/>
                </a:lnTo>
                <a:lnTo>
                  <a:pt x="118886" y="1613464"/>
                </a:lnTo>
                <a:lnTo>
                  <a:pt x="161925" y="1619250"/>
                </a:lnTo>
                <a:lnTo>
                  <a:pt x="2195322" y="1619250"/>
                </a:lnTo>
                <a:lnTo>
                  <a:pt x="2238360" y="1613464"/>
                </a:lnTo>
                <a:lnTo>
                  <a:pt x="2277039" y="1597137"/>
                </a:lnTo>
                <a:lnTo>
                  <a:pt x="2309812" y="1571815"/>
                </a:lnTo>
                <a:lnTo>
                  <a:pt x="2335134" y="1539042"/>
                </a:lnTo>
                <a:lnTo>
                  <a:pt x="2351461" y="1500363"/>
                </a:lnTo>
                <a:lnTo>
                  <a:pt x="2357247" y="1457325"/>
                </a:lnTo>
                <a:lnTo>
                  <a:pt x="2357247" y="161925"/>
                </a:lnTo>
                <a:lnTo>
                  <a:pt x="2351461" y="118886"/>
                </a:lnTo>
                <a:lnTo>
                  <a:pt x="2335134" y="80207"/>
                </a:lnTo>
                <a:lnTo>
                  <a:pt x="2309812" y="47434"/>
                </a:lnTo>
                <a:lnTo>
                  <a:pt x="2277039" y="22112"/>
                </a:lnTo>
                <a:lnTo>
                  <a:pt x="2238360" y="5785"/>
                </a:lnTo>
                <a:lnTo>
                  <a:pt x="2195322" y="0"/>
                </a:lnTo>
                <a:close/>
              </a:path>
            </a:pathLst>
          </a:custGeom>
          <a:solidFill>
            <a:srgbClr val="C2C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28819" y="3048000"/>
            <a:ext cx="2357755" cy="1619250"/>
          </a:xfrm>
          <a:custGeom>
            <a:avLst/>
            <a:gdLst/>
            <a:ahLst/>
            <a:cxnLst/>
            <a:rect l="l" t="t" r="r" b="b"/>
            <a:pathLst>
              <a:path w="2357754" h="1619250">
                <a:moveTo>
                  <a:pt x="0" y="161925"/>
                </a:moveTo>
                <a:lnTo>
                  <a:pt x="5785" y="118886"/>
                </a:lnTo>
                <a:lnTo>
                  <a:pt x="22112" y="80207"/>
                </a:lnTo>
                <a:lnTo>
                  <a:pt x="47434" y="47434"/>
                </a:lnTo>
                <a:lnTo>
                  <a:pt x="80207" y="22112"/>
                </a:lnTo>
                <a:lnTo>
                  <a:pt x="118886" y="5785"/>
                </a:lnTo>
                <a:lnTo>
                  <a:pt x="161925" y="0"/>
                </a:lnTo>
                <a:lnTo>
                  <a:pt x="2195322" y="0"/>
                </a:lnTo>
                <a:lnTo>
                  <a:pt x="2238360" y="5785"/>
                </a:lnTo>
                <a:lnTo>
                  <a:pt x="2277039" y="22112"/>
                </a:lnTo>
                <a:lnTo>
                  <a:pt x="2309812" y="47434"/>
                </a:lnTo>
                <a:lnTo>
                  <a:pt x="2335134" y="80207"/>
                </a:lnTo>
                <a:lnTo>
                  <a:pt x="2351461" y="118886"/>
                </a:lnTo>
                <a:lnTo>
                  <a:pt x="2357247" y="161925"/>
                </a:lnTo>
                <a:lnTo>
                  <a:pt x="2357247" y="1457325"/>
                </a:lnTo>
                <a:lnTo>
                  <a:pt x="2351461" y="1500363"/>
                </a:lnTo>
                <a:lnTo>
                  <a:pt x="2335134" y="1539042"/>
                </a:lnTo>
                <a:lnTo>
                  <a:pt x="2309812" y="1571815"/>
                </a:lnTo>
                <a:lnTo>
                  <a:pt x="2277039" y="1597137"/>
                </a:lnTo>
                <a:lnTo>
                  <a:pt x="2238360" y="1613464"/>
                </a:lnTo>
                <a:lnTo>
                  <a:pt x="2195322" y="1619250"/>
                </a:lnTo>
                <a:lnTo>
                  <a:pt x="161925" y="1619250"/>
                </a:lnTo>
                <a:lnTo>
                  <a:pt x="118886" y="1613464"/>
                </a:lnTo>
                <a:lnTo>
                  <a:pt x="80207" y="1597137"/>
                </a:lnTo>
                <a:lnTo>
                  <a:pt x="47434" y="1571815"/>
                </a:lnTo>
                <a:lnTo>
                  <a:pt x="22112" y="1539042"/>
                </a:lnTo>
                <a:lnTo>
                  <a:pt x="5785" y="1500363"/>
                </a:lnTo>
                <a:lnTo>
                  <a:pt x="0" y="1457325"/>
                </a:lnTo>
                <a:lnTo>
                  <a:pt x="0" y="16192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12485" y="4019550"/>
            <a:ext cx="2357755" cy="1619250"/>
          </a:xfrm>
          <a:custGeom>
            <a:avLst/>
            <a:gdLst/>
            <a:ahLst/>
            <a:cxnLst/>
            <a:rect l="l" t="t" r="r" b="b"/>
            <a:pathLst>
              <a:path w="2357754" h="1619250">
                <a:moveTo>
                  <a:pt x="2195321" y="0"/>
                </a:moveTo>
                <a:lnTo>
                  <a:pt x="161925" y="0"/>
                </a:lnTo>
                <a:lnTo>
                  <a:pt x="118886" y="5785"/>
                </a:lnTo>
                <a:lnTo>
                  <a:pt x="80207" y="22112"/>
                </a:lnTo>
                <a:lnTo>
                  <a:pt x="47434" y="47434"/>
                </a:lnTo>
                <a:lnTo>
                  <a:pt x="22112" y="80207"/>
                </a:lnTo>
                <a:lnTo>
                  <a:pt x="5785" y="118886"/>
                </a:lnTo>
                <a:lnTo>
                  <a:pt x="0" y="161925"/>
                </a:lnTo>
                <a:lnTo>
                  <a:pt x="0" y="1457325"/>
                </a:lnTo>
                <a:lnTo>
                  <a:pt x="5785" y="1500363"/>
                </a:lnTo>
                <a:lnTo>
                  <a:pt x="22112" y="1539042"/>
                </a:lnTo>
                <a:lnTo>
                  <a:pt x="47434" y="1571815"/>
                </a:lnTo>
                <a:lnTo>
                  <a:pt x="80207" y="1597137"/>
                </a:lnTo>
                <a:lnTo>
                  <a:pt x="118886" y="1613464"/>
                </a:lnTo>
                <a:lnTo>
                  <a:pt x="161925" y="1619250"/>
                </a:lnTo>
                <a:lnTo>
                  <a:pt x="2195321" y="1619250"/>
                </a:lnTo>
                <a:lnTo>
                  <a:pt x="2238360" y="1613464"/>
                </a:lnTo>
                <a:lnTo>
                  <a:pt x="2277039" y="1597137"/>
                </a:lnTo>
                <a:lnTo>
                  <a:pt x="2309812" y="1571815"/>
                </a:lnTo>
                <a:lnTo>
                  <a:pt x="2335134" y="1539042"/>
                </a:lnTo>
                <a:lnTo>
                  <a:pt x="2351461" y="1500363"/>
                </a:lnTo>
                <a:lnTo>
                  <a:pt x="2357246" y="1457325"/>
                </a:lnTo>
                <a:lnTo>
                  <a:pt x="2357246" y="161925"/>
                </a:lnTo>
                <a:lnTo>
                  <a:pt x="2351461" y="118886"/>
                </a:lnTo>
                <a:lnTo>
                  <a:pt x="2335134" y="80207"/>
                </a:lnTo>
                <a:lnTo>
                  <a:pt x="2309812" y="47434"/>
                </a:lnTo>
                <a:lnTo>
                  <a:pt x="2277039" y="22112"/>
                </a:lnTo>
                <a:lnTo>
                  <a:pt x="2238360" y="5785"/>
                </a:lnTo>
                <a:lnTo>
                  <a:pt x="219532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12485" y="4019550"/>
            <a:ext cx="2357755" cy="1619250"/>
          </a:xfrm>
          <a:custGeom>
            <a:avLst/>
            <a:gdLst/>
            <a:ahLst/>
            <a:cxnLst/>
            <a:rect l="l" t="t" r="r" b="b"/>
            <a:pathLst>
              <a:path w="2357754" h="1619250">
                <a:moveTo>
                  <a:pt x="0" y="161925"/>
                </a:moveTo>
                <a:lnTo>
                  <a:pt x="5785" y="118886"/>
                </a:lnTo>
                <a:lnTo>
                  <a:pt x="22112" y="80207"/>
                </a:lnTo>
                <a:lnTo>
                  <a:pt x="47434" y="47434"/>
                </a:lnTo>
                <a:lnTo>
                  <a:pt x="80207" y="22112"/>
                </a:lnTo>
                <a:lnTo>
                  <a:pt x="118886" y="5785"/>
                </a:lnTo>
                <a:lnTo>
                  <a:pt x="161925" y="0"/>
                </a:lnTo>
                <a:lnTo>
                  <a:pt x="2195321" y="0"/>
                </a:lnTo>
                <a:lnTo>
                  <a:pt x="2238360" y="5785"/>
                </a:lnTo>
                <a:lnTo>
                  <a:pt x="2277039" y="22112"/>
                </a:lnTo>
                <a:lnTo>
                  <a:pt x="2309812" y="47434"/>
                </a:lnTo>
                <a:lnTo>
                  <a:pt x="2335134" y="80207"/>
                </a:lnTo>
                <a:lnTo>
                  <a:pt x="2351461" y="118886"/>
                </a:lnTo>
                <a:lnTo>
                  <a:pt x="2357246" y="161925"/>
                </a:lnTo>
                <a:lnTo>
                  <a:pt x="2357246" y="1457325"/>
                </a:lnTo>
                <a:lnTo>
                  <a:pt x="2351461" y="1500363"/>
                </a:lnTo>
                <a:lnTo>
                  <a:pt x="2335134" y="1539042"/>
                </a:lnTo>
                <a:lnTo>
                  <a:pt x="2309812" y="1571815"/>
                </a:lnTo>
                <a:lnTo>
                  <a:pt x="2277039" y="1597137"/>
                </a:lnTo>
                <a:lnTo>
                  <a:pt x="2238360" y="1613464"/>
                </a:lnTo>
                <a:lnTo>
                  <a:pt x="2195321" y="1619250"/>
                </a:lnTo>
                <a:lnTo>
                  <a:pt x="161925" y="1619250"/>
                </a:lnTo>
                <a:lnTo>
                  <a:pt x="118886" y="1613464"/>
                </a:lnTo>
                <a:lnTo>
                  <a:pt x="80207" y="1597137"/>
                </a:lnTo>
                <a:lnTo>
                  <a:pt x="47434" y="1571815"/>
                </a:lnTo>
                <a:lnTo>
                  <a:pt x="22112" y="1539042"/>
                </a:lnTo>
                <a:lnTo>
                  <a:pt x="5785" y="1500363"/>
                </a:lnTo>
                <a:lnTo>
                  <a:pt x="0" y="1457325"/>
                </a:lnTo>
                <a:lnTo>
                  <a:pt x="0" y="16192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553836" y="4511166"/>
            <a:ext cx="2077720" cy="57975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12090" marR="5080" indent="-200025">
              <a:lnSpc>
                <a:spcPts val="2090"/>
              </a:lnSpc>
              <a:spcBef>
                <a:spcPts val="325"/>
              </a:spcBef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PLSQL IS </a:t>
            </a:r>
            <a:r>
              <a:rPr dirty="0" sz="1900" spc="-2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CASE 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SENSITIVE</a:t>
            </a:r>
            <a:r>
              <a:rPr dirty="0" sz="1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LANG.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91981" y="6464909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959" y="257954"/>
            <a:ext cx="8308080" cy="122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ln w="12700">
            <a:solidFill>
              <a:srgbClr val="000000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 spc="-10"/>
              <a:t>FOR</a:t>
            </a:r>
            <a:r>
              <a:rPr dirty="0" spc="-5"/>
              <a:t> </a:t>
            </a:r>
            <a:r>
              <a:rPr dirty="0" spc="-30"/>
              <a:t>LOOP</a:t>
            </a:r>
          </a:p>
        </p:txBody>
      </p:sp>
      <p:sp>
        <p:nvSpPr>
          <p:cNvPr id="5" name="object 5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526794"/>
            <a:ext cx="8042909" cy="450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0">
                <a:latin typeface="Calibri"/>
                <a:cs typeface="Calibri"/>
              </a:rPr>
              <a:t>Print number </a:t>
            </a:r>
            <a:r>
              <a:rPr dirty="0" sz="3000" spc="-20">
                <a:latin typeface="Calibri"/>
                <a:cs typeface="Calibri"/>
              </a:rPr>
              <a:t>from </a:t>
            </a:r>
            <a:r>
              <a:rPr dirty="0" sz="3000">
                <a:latin typeface="Calibri"/>
                <a:cs typeface="Calibri"/>
              </a:rPr>
              <a:t>1 </a:t>
            </a:r>
            <a:r>
              <a:rPr dirty="0" sz="3000" spc="-15">
                <a:latin typeface="Calibri"/>
                <a:cs typeface="Calibri"/>
              </a:rPr>
              <a:t>to </a:t>
            </a:r>
            <a:r>
              <a:rPr dirty="0" sz="3000">
                <a:latin typeface="Calibri"/>
                <a:cs typeface="Calibri"/>
              </a:rPr>
              <a:t>10 </a:t>
            </a:r>
            <a:r>
              <a:rPr dirty="0" sz="3000" spc="-10">
                <a:latin typeface="Calibri"/>
                <a:cs typeface="Calibri"/>
              </a:rPr>
              <a:t>using </a:t>
            </a:r>
            <a:r>
              <a:rPr dirty="0" sz="3000" spc="-25">
                <a:latin typeface="Calibri"/>
                <a:cs typeface="Calibri"/>
              </a:rPr>
              <a:t>for</a:t>
            </a:r>
            <a:r>
              <a:rPr dirty="0" sz="3000" spc="4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loop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0">
                <a:latin typeface="Calibri"/>
                <a:cs typeface="Calibri"/>
              </a:rPr>
              <a:t>BEGIN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0">
                <a:latin typeface="Calibri"/>
                <a:cs typeface="Calibri"/>
              </a:rPr>
              <a:t>FOR </a:t>
            </a:r>
            <a:r>
              <a:rPr dirty="0" sz="3000">
                <a:latin typeface="Calibri"/>
                <a:cs typeface="Calibri"/>
              </a:rPr>
              <a:t>i in 1 </a:t>
            </a:r>
            <a:r>
              <a:rPr dirty="0" sz="3000" spc="-5">
                <a:latin typeface="Calibri"/>
                <a:cs typeface="Calibri"/>
              </a:rPr>
              <a:t>..10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loop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Dbms_output.put_line(i);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End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loop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End;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/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5">
                <a:latin typeface="Calibri"/>
                <a:cs typeface="Calibri"/>
              </a:rPr>
              <a:t>(For </a:t>
            </a:r>
            <a:r>
              <a:rPr dirty="0" sz="3000" spc="-5">
                <a:latin typeface="Calibri"/>
                <a:cs typeface="Calibri"/>
              </a:rPr>
              <a:t>has </a:t>
            </a:r>
            <a:r>
              <a:rPr dirty="0" sz="3000" spc="-10">
                <a:latin typeface="Calibri"/>
                <a:cs typeface="Calibri"/>
              </a:rPr>
              <a:t>NO </a:t>
            </a:r>
            <a:r>
              <a:rPr dirty="0" sz="3000" spc="-5">
                <a:latin typeface="Calibri"/>
                <a:cs typeface="Calibri"/>
              </a:rPr>
              <a:t>need </a:t>
            </a:r>
            <a:r>
              <a:rPr dirty="0" sz="3000" spc="-15">
                <a:latin typeface="Calibri"/>
                <a:cs typeface="Calibri"/>
              </a:rPr>
              <a:t>to initialize </a:t>
            </a:r>
            <a:r>
              <a:rPr dirty="0" sz="3000" spc="-10">
                <a:latin typeface="Calibri"/>
                <a:cs typeface="Calibri"/>
              </a:rPr>
              <a:t>explicitly </a:t>
            </a:r>
            <a:r>
              <a:rPr dirty="0" sz="3000" spc="-5">
                <a:latin typeface="Calibri"/>
                <a:cs typeface="Calibri"/>
              </a:rPr>
              <a:t>but </a:t>
            </a:r>
            <a:r>
              <a:rPr dirty="0" sz="3000">
                <a:latin typeface="Calibri"/>
                <a:cs typeface="Calibri"/>
              </a:rPr>
              <a:t>it </a:t>
            </a:r>
            <a:r>
              <a:rPr dirty="0" sz="3000" spc="-5">
                <a:latin typeface="Calibri"/>
                <a:cs typeface="Calibri"/>
              </a:rPr>
              <a:t>need  </a:t>
            </a:r>
            <a:r>
              <a:rPr dirty="0" sz="3000">
                <a:latin typeface="Calibri"/>
                <a:cs typeface="Calibri"/>
              </a:rPr>
              <a:t>in </a:t>
            </a:r>
            <a:r>
              <a:rPr dirty="0" sz="3000" spc="-5">
                <a:latin typeface="Calibri"/>
                <a:cs typeface="Calibri"/>
              </a:rPr>
              <a:t>while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62000"/>
            <a:ext cx="8255000" cy="1168400"/>
          </a:xfrm>
          <a:prstGeom prst="rect"/>
          <a:solidFill>
            <a:srgbClr val="000000"/>
          </a:solidFill>
        </p:spPr>
        <p:txBody>
          <a:bodyPr wrap="square" lIns="0" tIns="21272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675"/>
              </a:spcBef>
            </a:pPr>
            <a:r>
              <a:rPr dirty="0"/>
              <a:t>While</a:t>
            </a:r>
            <a:r>
              <a:rPr dirty="0" spc="-25"/>
              <a:t> </a:t>
            </a:r>
            <a:r>
              <a:rPr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405762" y="1568577"/>
            <a:ext cx="8332474" cy="462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9184" y="1459991"/>
            <a:ext cx="7630668" cy="436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545081"/>
            <a:ext cx="7132955" cy="4217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3533775" algn="l"/>
              </a:tabLst>
            </a:pP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PRINT</a:t>
            </a:r>
            <a:r>
              <a:rPr dirty="0" sz="2500" spc="-10">
                <a:solidFill>
                  <a:srgbClr val="FFFFFF"/>
                </a:solidFill>
                <a:latin typeface="Calibri"/>
                <a:cs typeface="Calibri"/>
              </a:rPr>
              <a:t> NUMBERS</a:t>
            </a:r>
            <a:r>
              <a:rPr dirty="0" sz="25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alibri"/>
                <a:cs typeface="Calibri"/>
              </a:rPr>
              <a:t>FROM	</a:t>
            </a: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dirty="0" sz="2500" spc="-4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10 USING WHILE</a:t>
            </a:r>
            <a:r>
              <a:rPr dirty="0" sz="2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Calibri"/>
                <a:cs typeface="Calibri"/>
              </a:rPr>
              <a:t>LOOP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solidFill>
                  <a:srgbClr val="FFFFFF"/>
                </a:solidFill>
                <a:latin typeface="Calibri"/>
                <a:cs typeface="Calibri"/>
              </a:rPr>
              <a:t>Declare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5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Calibri"/>
                <a:cs typeface="Calibri"/>
              </a:rPr>
              <a:t>number(3):=0;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Begin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While i&lt;=10</a:t>
            </a:r>
            <a:r>
              <a:rPr dirty="0" sz="25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loop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i:=i+1;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solidFill>
                  <a:srgbClr val="FFFFFF"/>
                </a:solidFill>
                <a:latin typeface="Calibri"/>
                <a:cs typeface="Calibri"/>
              </a:rPr>
              <a:t>Dbms_output.put_line(i);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solidFill>
                  <a:srgbClr val="FFFFFF"/>
                </a:solidFill>
                <a:latin typeface="Calibri"/>
                <a:cs typeface="Calibri"/>
              </a:rPr>
              <a:t>End </a:t>
            </a: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loop;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solidFill>
                  <a:srgbClr val="FFFFFF"/>
                </a:solidFill>
                <a:latin typeface="Calibri"/>
                <a:cs typeface="Calibri"/>
              </a:rPr>
              <a:t>End;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62000"/>
            <a:ext cx="8255000" cy="1168400"/>
          </a:xfrm>
          <a:prstGeom prst="rect"/>
          <a:solidFill>
            <a:srgbClr val="000000"/>
          </a:solidFill>
        </p:spPr>
        <p:txBody>
          <a:bodyPr wrap="square" lIns="0" tIns="2127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75"/>
              </a:spcBef>
            </a:pPr>
            <a:r>
              <a:rPr dirty="0" spc="-5"/>
              <a:t>SIMPLE</a:t>
            </a:r>
            <a:r>
              <a:rPr dirty="0" spc="-10"/>
              <a:t> </a:t>
            </a:r>
            <a:r>
              <a:rPr dirty="0" spc="-3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329562" y="1568577"/>
            <a:ext cx="8332474" cy="462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2692" y="1502663"/>
            <a:ext cx="3154680" cy="3034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10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10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9740" y="1510635"/>
            <a:ext cx="2624455" cy="295211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LOOP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dirty="0" sz="32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1;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dirty="0" sz="32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2;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Exit</a:t>
            </a:r>
            <a:r>
              <a:rPr dirty="0" sz="32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condition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loop;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57" y="575513"/>
            <a:ext cx="54940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USE OF </a:t>
            </a:r>
            <a:r>
              <a:rPr dirty="0" spc="-25">
                <a:solidFill>
                  <a:srgbClr val="000000"/>
                </a:solidFill>
              </a:rPr>
              <a:t>LOOP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RDBMS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5870" y="3131947"/>
            <a:ext cx="7051675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34235" marR="5080" indent="-212217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ONE CAN </a:t>
            </a:r>
            <a:r>
              <a:rPr dirty="0" sz="3200" spc="-55">
                <a:solidFill>
                  <a:srgbClr val="888888"/>
                </a:solidFill>
                <a:latin typeface="Calibri"/>
                <a:cs typeface="Calibri"/>
              </a:rPr>
              <a:t>EASILY </a:t>
            </a:r>
            <a:r>
              <a:rPr dirty="0" sz="3200" spc="-10">
                <a:solidFill>
                  <a:srgbClr val="888888"/>
                </a:solidFill>
                <a:latin typeface="Calibri"/>
                <a:cs typeface="Calibri"/>
              </a:rPr>
              <a:t>INSERT </a:t>
            </a: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ID </a:t>
            </a:r>
            <a:r>
              <a:rPr dirty="0" sz="3200" spc="-10">
                <a:solidFill>
                  <a:srgbClr val="888888"/>
                </a:solidFill>
                <a:latin typeface="Calibri"/>
                <a:cs typeface="Calibri"/>
              </a:rPr>
              <a:t>FROM </a:t>
            </a:r>
            <a:r>
              <a:rPr dirty="0" sz="3200" spc="-90">
                <a:solidFill>
                  <a:srgbClr val="888888"/>
                </a:solidFill>
                <a:latin typeface="Calibri"/>
                <a:cs typeface="Calibri"/>
              </a:rPr>
              <a:t>SAY </a:t>
            </a: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1 </a:t>
            </a:r>
            <a:r>
              <a:rPr dirty="0" sz="3200" spc="-50">
                <a:solidFill>
                  <a:srgbClr val="888888"/>
                </a:solidFill>
                <a:latin typeface="Calibri"/>
                <a:cs typeface="Calibri"/>
              </a:rPr>
              <a:t>TO 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100 </a:t>
            </a: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USING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888888"/>
                </a:solidFill>
                <a:latin typeface="Calibri"/>
                <a:cs typeface="Calibri"/>
              </a:rPr>
              <a:t>LOOP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7650" y="1390650"/>
          <a:ext cx="611505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C0504D"/>
          </a:solidFill>
          <a:ln w="25400">
            <a:solidFill>
              <a:srgbClr val="8B3836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575"/>
              </a:spcBef>
            </a:pPr>
            <a:r>
              <a:rPr dirty="0" spc="-70"/>
              <a:t>CREATE</a:t>
            </a:r>
            <a:r>
              <a:rPr dirty="0" spc="5"/>
              <a:t> </a:t>
            </a:r>
            <a:r>
              <a:rPr dirty="0" spc="-10"/>
              <a:t>TRIGGERS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92858"/>
            <a:ext cx="7432040" cy="2952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trigger </a:t>
            </a:r>
            <a:r>
              <a:rPr dirty="0" sz="3200" spc="-10">
                <a:latin typeface="Calibri"/>
                <a:cs typeface="Calibri"/>
              </a:rPr>
              <a:t>is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5">
                <a:latin typeface="Calibri"/>
                <a:cs typeface="Calibri"/>
              </a:rPr>
              <a:t>pl/sql </a:t>
            </a:r>
            <a:r>
              <a:rPr dirty="0" sz="3200" spc="-5">
                <a:latin typeface="Calibri"/>
                <a:cs typeface="Calibri"/>
              </a:rPr>
              <a:t>block </a:t>
            </a:r>
            <a:r>
              <a:rPr dirty="0" sz="3200" spc="-10">
                <a:latin typeface="Calibri"/>
                <a:cs typeface="Calibri"/>
              </a:rPr>
              <a:t>structure </a:t>
            </a:r>
            <a:r>
              <a:rPr dirty="0" sz="3200">
                <a:latin typeface="Calibri"/>
                <a:cs typeface="Calibri"/>
              </a:rPr>
              <a:t>which is  </a:t>
            </a:r>
            <a:r>
              <a:rPr dirty="0" sz="3200" spc="-15">
                <a:latin typeface="Calibri"/>
                <a:cs typeface="Calibri"/>
              </a:rPr>
              <a:t>fired </a:t>
            </a:r>
            <a:r>
              <a:rPr dirty="0" sz="3200">
                <a:latin typeface="Calibri"/>
                <a:cs typeface="Calibri"/>
              </a:rPr>
              <a:t>when a </a:t>
            </a:r>
            <a:r>
              <a:rPr dirty="0" sz="3200" spc="-5">
                <a:latin typeface="Calibri"/>
                <a:cs typeface="Calibri"/>
              </a:rPr>
              <a:t>DML </a:t>
            </a:r>
            <a:r>
              <a:rPr dirty="0" sz="3200" spc="-20">
                <a:latin typeface="Calibri"/>
                <a:cs typeface="Calibri"/>
              </a:rPr>
              <a:t>statements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like</a:t>
            </a:r>
            <a:endParaRPr sz="3200">
              <a:latin typeface="Calibri"/>
              <a:cs typeface="Calibri"/>
            </a:endParaRPr>
          </a:p>
          <a:p>
            <a:pPr marL="355600" marR="633095">
              <a:lnSpc>
                <a:spcPct val="100000"/>
              </a:lnSpc>
            </a:pPr>
            <a:r>
              <a:rPr dirty="0" sz="3200">
                <a:latin typeface="Calibri"/>
                <a:cs typeface="Calibri"/>
              </a:rPr>
              <a:t>Insert, </a:t>
            </a:r>
            <a:r>
              <a:rPr dirty="0" sz="3200" spc="-10">
                <a:latin typeface="Calibri"/>
                <a:cs typeface="Calibri"/>
              </a:rPr>
              <a:t>Delete, </a:t>
            </a:r>
            <a:r>
              <a:rPr dirty="0" sz="3200" spc="-15">
                <a:latin typeface="Calibri"/>
                <a:cs typeface="Calibri"/>
              </a:rPr>
              <a:t>Update </a:t>
            </a:r>
            <a:r>
              <a:rPr dirty="0" sz="3200">
                <a:latin typeface="Calibri"/>
                <a:cs typeface="Calibri"/>
              </a:rPr>
              <a:t>is </a:t>
            </a:r>
            <a:r>
              <a:rPr dirty="0" sz="3200" spc="-20">
                <a:latin typeface="Calibri"/>
                <a:cs typeface="Calibri"/>
              </a:rPr>
              <a:t>executed </a:t>
            </a:r>
            <a:r>
              <a:rPr dirty="0" sz="3200" spc="-5">
                <a:latin typeface="Calibri"/>
                <a:cs typeface="Calibri"/>
              </a:rPr>
              <a:t>on </a:t>
            </a:r>
            <a:r>
              <a:rPr dirty="0" sz="3200">
                <a:latin typeface="Calibri"/>
                <a:cs typeface="Calibri"/>
              </a:rPr>
              <a:t>a  </a:t>
            </a:r>
            <a:r>
              <a:rPr dirty="0" sz="3200" spc="-10">
                <a:latin typeface="Calibri"/>
                <a:cs typeface="Calibri"/>
              </a:rPr>
              <a:t>database </a:t>
            </a:r>
            <a:r>
              <a:rPr dirty="0" sz="3200" spc="-5">
                <a:latin typeface="Calibri"/>
                <a:cs typeface="Calibri"/>
              </a:rPr>
              <a:t>table.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trigger </a:t>
            </a:r>
            <a:r>
              <a:rPr dirty="0" sz="3200" spc="-10">
                <a:latin typeface="Calibri"/>
                <a:cs typeface="Calibri"/>
              </a:rPr>
              <a:t>is </a:t>
            </a:r>
            <a:r>
              <a:rPr dirty="0" sz="3200" spc="-5">
                <a:latin typeface="Calibri"/>
                <a:cs typeface="Calibri"/>
              </a:rPr>
              <a:t>triggered  </a:t>
            </a:r>
            <a:r>
              <a:rPr dirty="0" sz="3200" spc="-10">
                <a:latin typeface="Calibri"/>
                <a:cs typeface="Calibri"/>
              </a:rPr>
              <a:t>automatically </a:t>
            </a:r>
            <a:r>
              <a:rPr dirty="0" sz="3200">
                <a:latin typeface="Calibri"/>
                <a:cs typeface="Calibri"/>
              </a:rPr>
              <a:t>when an </a:t>
            </a:r>
            <a:r>
              <a:rPr dirty="0" sz="3200" spc="-10">
                <a:latin typeface="Calibri"/>
                <a:cs typeface="Calibri"/>
              </a:rPr>
              <a:t>associated </a:t>
            </a:r>
            <a:r>
              <a:rPr dirty="0" sz="3200" spc="-5">
                <a:latin typeface="Calibri"/>
                <a:cs typeface="Calibri"/>
              </a:rPr>
              <a:t>DML  </a:t>
            </a:r>
            <a:r>
              <a:rPr dirty="0" sz="3200" spc="-20">
                <a:latin typeface="Calibri"/>
                <a:cs typeface="Calibri"/>
              </a:rPr>
              <a:t>statement </a:t>
            </a:r>
            <a:r>
              <a:rPr dirty="0" sz="3200" spc="-10">
                <a:latin typeface="Calibri"/>
                <a:cs typeface="Calibri"/>
              </a:rPr>
              <a:t>is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executed.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359" y="132973"/>
            <a:ext cx="8689080" cy="5336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8600" y="152400"/>
            <a:ext cx="8610600" cy="525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600" y="152400"/>
            <a:ext cx="8610600" cy="5257800"/>
          </a:xfrm>
          <a:custGeom>
            <a:avLst/>
            <a:gdLst/>
            <a:ahLst/>
            <a:cxnLst/>
            <a:rect l="l" t="t" r="r" b="b"/>
            <a:pathLst>
              <a:path w="8610600" h="5257800">
                <a:moveTo>
                  <a:pt x="0" y="5257800"/>
                </a:moveTo>
                <a:lnTo>
                  <a:pt x="8610600" y="5257800"/>
                </a:lnTo>
                <a:lnTo>
                  <a:pt x="8610600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ln w="12700">
            <a:solidFill>
              <a:srgbClr val="46A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72205" y="421640"/>
            <a:ext cx="2720340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60985" marR="248920" indent="-254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Insert </a:t>
            </a:r>
            <a:r>
              <a:rPr dirty="0" sz="1800" spc="-20" b="1">
                <a:latin typeface="Calibri"/>
                <a:cs typeface="Calibri"/>
              </a:rPr>
              <a:t>Triggers: </a:t>
            </a:r>
            <a:r>
              <a:rPr dirty="0" u="heavy" sz="1800" spc="-2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BEFORE INSERT </a:t>
            </a:r>
            <a:r>
              <a:rPr dirty="0" u="heavy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Trigger 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AFTER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INSERT </a:t>
            </a:r>
            <a:r>
              <a:rPr dirty="0" u="heavy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Trigger 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Update </a:t>
            </a:r>
            <a:r>
              <a:rPr dirty="0" sz="1800" spc="-20" b="1">
                <a:latin typeface="Calibri"/>
                <a:cs typeface="Calibri"/>
              </a:rPr>
              <a:t>Triggers: 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BEFORE </a:t>
            </a:r>
            <a:r>
              <a:rPr dirty="0" u="heavy" sz="18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UPDATE</a:t>
            </a:r>
            <a:r>
              <a:rPr dirty="0" u="heavy" sz="1800" spc="-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dirty="0" u="heavy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Trigger 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AFTER </a:t>
            </a:r>
            <a:r>
              <a:rPr dirty="0" u="heavy" sz="18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UPDATE </a:t>
            </a:r>
            <a:r>
              <a:rPr dirty="0" u="heavy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Trigger 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Delete </a:t>
            </a:r>
            <a:r>
              <a:rPr dirty="0" sz="1800" spc="-20" b="1">
                <a:latin typeface="Calibri"/>
                <a:cs typeface="Calibri"/>
              </a:rPr>
              <a:t>Triggers: 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BEFORE DELETE </a:t>
            </a:r>
            <a:r>
              <a:rPr dirty="0" u="heavy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Trigger 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AFTER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DELETE </a:t>
            </a:r>
            <a:r>
              <a:rPr dirty="0" u="heavy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Trigger 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Drop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Triggers:</a:t>
            </a:r>
            <a:endParaRPr sz="1800">
              <a:latin typeface="Calibri"/>
              <a:cs typeface="Calibri"/>
            </a:endParaRPr>
          </a:p>
          <a:p>
            <a:pPr algn="ctr" marL="219710" marR="209550" indent="1270">
              <a:lnSpc>
                <a:spcPct val="100000"/>
              </a:lnSpc>
              <a:spcBef>
                <a:spcPts val="5"/>
              </a:spcBef>
            </a:pPr>
            <a:r>
              <a:rPr dirty="0" u="heavy" sz="18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Drop 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a </a:t>
            </a:r>
            <a:r>
              <a:rPr dirty="0" u="heavy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Trigger </a:t>
            </a:r>
            <a:r>
              <a:rPr dirty="0" sz="18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Disable/Enable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Triggers: 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Disable 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a</a:t>
            </a:r>
            <a:r>
              <a:rPr dirty="0" u="heavy" sz="18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 </a:t>
            </a:r>
            <a:r>
              <a:rPr dirty="0" u="heavy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Trigger</a:t>
            </a:r>
            <a:endParaRPr sz="1800">
              <a:latin typeface="Calibri"/>
              <a:cs typeface="Calibri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2"/>
              </a:rPr>
              <a:t>Disable 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2"/>
              </a:rPr>
              <a:t>all </a:t>
            </a:r>
            <a:r>
              <a:rPr dirty="0" u="heavy" sz="18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2"/>
              </a:rPr>
              <a:t>Triggers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2"/>
              </a:rPr>
              <a:t>on 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2"/>
              </a:rPr>
              <a:t>a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2"/>
              </a:rPr>
              <a:t>table </a:t>
            </a:r>
            <a:r>
              <a:rPr dirty="0" sz="18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3"/>
              </a:rPr>
              <a:t>Enable 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3"/>
              </a:rPr>
              <a:t>a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3"/>
              </a:rPr>
              <a:t> </a:t>
            </a:r>
            <a:r>
              <a:rPr dirty="0" u="heavy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3"/>
              </a:rPr>
              <a:t>Trigger</a:t>
            </a:r>
            <a:endParaRPr sz="180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</a:pP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4"/>
              </a:rPr>
              <a:t>Enable 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4"/>
              </a:rPr>
              <a:t>all </a:t>
            </a:r>
            <a:r>
              <a:rPr dirty="0" u="heavy" sz="18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4"/>
              </a:rPr>
              <a:t>Triggers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4"/>
              </a:rPr>
              <a:t>on 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4"/>
              </a:rPr>
              <a:t>a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4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03910" marR="793750" indent="263525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TRIGGER RESTRICTION </a:t>
            </a:r>
            <a:r>
              <a:rPr dirty="0"/>
              <a:t>IS  </a:t>
            </a:r>
            <a:r>
              <a:rPr dirty="0" spc="-5"/>
              <a:t>OPTIONAL </a:t>
            </a:r>
            <a:r>
              <a:rPr dirty="0"/>
              <a:t>(WHEN</a:t>
            </a:r>
            <a:r>
              <a:rPr dirty="0" spc="-105"/>
              <a:t> </a:t>
            </a:r>
            <a:r>
              <a:rPr dirty="0" spc="-10"/>
              <a:t>CLAUSE)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solidFill>
            <a:srgbClr val="C0504D"/>
          </a:solidFill>
          <a:ln w="25400">
            <a:solidFill>
              <a:srgbClr val="8B3836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1494155" marR="375285" indent="-1114425">
              <a:lnSpc>
                <a:spcPct val="100000"/>
              </a:lnSpc>
              <a:spcBef>
                <a:spcPts val="165"/>
              </a:spcBef>
            </a:pP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ONE TRIGGER </a:t>
            </a:r>
            <a:r>
              <a:rPr dirty="0" sz="3200" spc="-85">
                <a:solidFill>
                  <a:srgbClr val="888888"/>
                </a:solidFill>
                <a:latin typeface="Calibri"/>
                <a:cs typeface="Calibri"/>
              </a:rPr>
              <a:t>MAY </a:t>
            </a:r>
            <a:r>
              <a:rPr dirty="0" sz="3200" spc="-5">
                <a:solidFill>
                  <a:srgbClr val="888888"/>
                </a:solidFill>
                <a:latin typeface="Calibri"/>
                <a:cs typeface="Calibri"/>
              </a:rPr>
              <a:t>FIRE </a:t>
            </a:r>
            <a:r>
              <a:rPr dirty="0" sz="3200" spc="-15">
                <a:solidFill>
                  <a:srgbClr val="888888"/>
                </a:solidFill>
                <a:latin typeface="Calibri"/>
                <a:cs typeface="Calibri"/>
              </a:rPr>
              <a:t>ANOTHER  </a:t>
            </a:r>
            <a:r>
              <a:rPr dirty="0" sz="3200" spc="-75">
                <a:solidFill>
                  <a:srgbClr val="888888"/>
                </a:solidFill>
                <a:latin typeface="Calibri"/>
                <a:cs typeface="Calibri"/>
              </a:rPr>
              <a:t>DATABASE</a:t>
            </a:r>
            <a:r>
              <a:rPr dirty="0" sz="3200" spc="-10">
                <a:solidFill>
                  <a:srgbClr val="888888"/>
                </a:solidFill>
                <a:latin typeface="Calibri"/>
                <a:cs typeface="Calibri"/>
              </a:rPr>
              <a:t> TRIGGERS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762" y="1568577"/>
            <a:ext cx="8332474" cy="462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891" y="1453896"/>
            <a:ext cx="7053072" cy="444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510599"/>
            <a:ext cx="6525259" cy="43186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trigger</a:t>
            </a:r>
            <a:r>
              <a:rPr dirty="0" sz="3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abcd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Before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insert or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update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sal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2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emp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row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when(new.sal&gt;3000)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begin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:new.mgr:=1000;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end;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00" y="257175"/>
            <a:ext cx="8296275" cy="1209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6657" y="461594"/>
            <a:ext cx="62560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Explanation </a:t>
            </a:r>
            <a:r>
              <a:rPr dirty="0"/>
              <a:t>of </a:t>
            </a:r>
            <a:r>
              <a:rPr dirty="0" spc="-10"/>
              <a:t>last</a:t>
            </a:r>
            <a:r>
              <a:rPr dirty="0" spc="-55"/>
              <a:t> </a:t>
            </a:r>
            <a:r>
              <a:rPr dirty="0" spc="-2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417959" y="1580777"/>
            <a:ext cx="8308080" cy="4604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8891" y="2004060"/>
            <a:ext cx="8534400" cy="1850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2778379"/>
            <a:ext cx="8005445" cy="10013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If </a:t>
            </a:r>
            <a:r>
              <a:rPr dirty="0" sz="3200" spc="-5">
                <a:latin typeface="Calibri"/>
                <a:cs typeface="Calibri"/>
              </a:rPr>
              <a:t>sal of </a:t>
            </a:r>
            <a:r>
              <a:rPr dirty="0" sz="3200" spc="-25">
                <a:latin typeface="Calibri"/>
                <a:cs typeface="Calibri"/>
              </a:rPr>
              <a:t>any </a:t>
            </a:r>
            <a:r>
              <a:rPr dirty="0" sz="3200" spc="-5">
                <a:latin typeface="Calibri"/>
                <a:cs typeface="Calibri"/>
              </a:rPr>
              <a:t>employee </a:t>
            </a:r>
            <a:r>
              <a:rPr dirty="0" sz="3200">
                <a:latin typeface="Calibri"/>
                <a:cs typeface="Calibri"/>
              </a:rPr>
              <a:t>is </a:t>
            </a:r>
            <a:r>
              <a:rPr dirty="0" sz="3200" spc="-15">
                <a:latin typeface="Calibri"/>
                <a:cs typeface="Calibri"/>
              </a:rPr>
              <a:t>updated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15">
                <a:latin typeface="Calibri"/>
                <a:cs typeface="Calibri"/>
              </a:rPr>
              <a:t>greator  </a:t>
            </a:r>
            <a:r>
              <a:rPr dirty="0" sz="3200">
                <a:latin typeface="Calibri"/>
                <a:cs typeface="Calibri"/>
              </a:rPr>
              <a:t>than </a:t>
            </a:r>
            <a:r>
              <a:rPr dirty="0" sz="3200" spc="-5">
                <a:latin typeface="Calibri"/>
                <a:cs typeface="Calibri"/>
              </a:rPr>
              <a:t>3000 </a:t>
            </a:r>
            <a:r>
              <a:rPr dirty="0" sz="3200">
                <a:latin typeface="Calibri"/>
                <a:cs typeface="Calibri"/>
              </a:rPr>
              <a:t>then whose </a:t>
            </a:r>
            <a:r>
              <a:rPr dirty="0" sz="3200" spc="-5">
                <a:latin typeface="Calibri"/>
                <a:cs typeface="Calibri"/>
              </a:rPr>
              <a:t>mgr </a:t>
            </a:r>
            <a:r>
              <a:rPr dirty="0" sz="3200" spc="-10">
                <a:latin typeface="Calibri"/>
                <a:cs typeface="Calibri"/>
              </a:rPr>
              <a:t>values </a:t>
            </a:r>
            <a:r>
              <a:rPr dirty="0" sz="3200" spc="-5">
                <a:latin typeface="Calibri"/>
                <a:cs typeface="Calibri"/>
              </a:rPr>
              <a:t>set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1000.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00" y="1647825"/>
            <a:ext cx="8305800" cy="382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9754" y="2488819"/>
            <a:ext cx="7388225" cy="2038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solidFill>
                  <a:srgbClr val="548ED4"/>
                </a:solidFill>
              </a:rPr>
              <a:t>SUPPOSE </a:t>
            </a:r>
            <a:r>
              <a:rPr dirty="0">
                <a:solidFill>
                  <a:srgbClr val="548ED4"/>
                </a:solidFill>
              </a:rPr>
              <a:t>WE </a:t>
            </a:r>
            <a:r>
              <a:rPr dirty="0" spc="-50">
                <a:solidFill>
                  <a:srgbClr val="548ED4"/>
                </a:solidFill>
              </a:rPr>
              <a:t>HAVE </a:t>
            </a:r>
            <a:r>
              <a:rPr dirty="0" spc="-15">
                <a:solidFill>
                  <a:srgbClr val="548ED4"/>
                </a:solidFill>
              </a:rPr>
              <a:t>TWO </a:t>
            </a:r>
            <a:r>
              <a:rPr dirty="0" spc="-65">
                <a:solidFill>
                  <a:srgbClr val="548ED4"/>
                </a:solidFill>
              </a:rPr>
              <a:t>TABLES  </a:t>
            </a:r>
            <a:r>
              <a:rPr dirty="0" spc="-5">
                <a:solidFill>
                  <a:srgbClr val="548ED4"/>
                </a:solidFill>
              </a:rPr>
              <a:t>ONE </a:t>
            </a:r>
            <a:r>
              <a:rPr dirty="0">
                <a:solidFill>
                  <a:srgbClr val="548ED4"/>
                </a:solidFill>
              </a:rPr>
              <a:t>IS </a:t>
            </a:r>
            <a:r>
              <a:rPr dirty="0" spc="-5">
                <a:solidFill>
                  <a:srgbClr val="548ED4"/>
                </a:solidFill>
              </a:rPr>
              <a:t>PRODUCT </a:t>
            </a:r>
            <a:r>
              <a:rPr dirty="0">
                <a:solidFill>
                  <a:srgbClr val="548ED4"/>
                </a:solidFill>
              </a:rPr>
              <a:t>AND </a:t>
            </a:r>
            <a:r>
              <a:rPr dirty="0" spc="-25">
                <a:solidFill>
                  <a:srgbClr val="548ED4"/>
                </a:solidFill>
              </a:rPr>
              <a:t>OTHER </a:t>
            </a:r>
            <a:r>
              <a:rPr dirty="0">
                <a:solidFill>
                  <a:srgbClr val="548ED4"/>
                </a:solidFill>
              </a:rPr>
              <a:t>IS  </a:t>
            </a:r>
            <a:r>
              <a:rPr dirty="0" spc="-5">
                <a:solidFill>
                  <a:srgbClr val="548ED4"/>
                </a:solidFill>
              </a:rPr>
              <a:t>ORDER LIKE </a:t>
            </a:r>
            <a:r>
              <a:rPr dirty="0" spc="5">
                <a:solidFill>
                  <a:srgbClr val="548ED4"/>
                </a:solidFill>
              </a:rPr>
              <a:t>BIG</a:t>
            </a:r>
            <a:r>
              <a:rPr dirty="0" spc="-20">
                <a:solidFill>
                  <a:srgbClr val="548ED4"/>
                </a:solidFill>
              </a:rPr>
              <a:t> </a:t>
            </a:r>
            <a:r>
              <a:rPr dirty="0" spc="-15">
                <a:solidFill>
                  <a:srgbClr val="548ED4"/>
                </a:solidFill>
              </a:rPr>
              <a:t>BAZAR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880" y="461594"/>
            <a:ext cx="49574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solidFill>
                  <a:srgbClr val="000000"/>
                </a:solidFill>
              </a:rPr>
              <a:t>COMMENTS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PLSQL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828838"/>
            <a:ext cx="6134100" cy="319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5400" y="2613240"/>
            <a:ext cx="5943600" cy="510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5400" y="3505200"/>
            <a:ext cx="61722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491981" y="6464909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61594"/>
            <a:ext cx="78994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81630" algn="l"/>
                <a:tab pos="4544695" algn="l"/>
              </a:tabLst>
            </a:pPr>
            <a:r>
              <a:rPr dirty="0" spc="-5">
                <a:solidFill>
                  <a:srgbClr val="000000"/>
                </a:solidFill>
              </a:rPr>
              <a:t>PRODUCT	</a:t>
            </a:r>
            <a:r>
              <a:rPr dirty="0">
                <a:solidFill>
                  <a:srgbClr val="000000"/>
                </a:solidFill>
              </a:rPr>
              <a:t>AND	ORDER</a:t>
            </a:r>
            <a:r>
              <a:rPr dirty="0" spc="-60">
                <a:solidFill>
                  <a:srgbClr val="000000"/>
                </a:solidFill>
              </a:rPr>
              <a:t> </a:t>
            </a:r>
            <a:r>
              <a:rPr dirty="0" spc="-65">
                <a:solidFill>
                  <a:srgbClr val="000000"/>
                </a:solidFill>
              </a:rPr>
              <a:t>TABLES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405765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168400"/>
                <a:gridCol w="13462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41850" y="1593850"/>
          <a:ext cx="405765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/>
                <a:gridCol w="1346200"/>
                <a:gridCol w="1346200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959" y="1580777"/>
            <a:ext cx="8308080" cy="460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891" y="2004060"/>
            <a:ext cx="8349996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7C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2192858"/>
            <a:ext cx="7724140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If </a:t>
            </a:r>
            <a:r>
              <a:rPr dirty="0" sz="3200" spc="-5">
                <a:latin typeface="Calibri"/>
                <a:cs typeface="Calibri"/>
              </a:rPr>
              <a:t>qty </a:t>
            </a:r>
            <a:r>
              <a:rPr dirty="0" sz="3200" spc="-15">
                <a:latin typeface="Calibri"/>
                <a:cs typeface="Calibri"/>
              </a:rPr>
              <a:t>from </a:t>
            </a:r>
            <a:r>
              <a:rPr dirty="0" sz="3200" spc="-10">
                <a:latin typeface="Calibri"/>
                <a:cs typeface="Calibri"/>
              </a:rPr>
              <a:t>product table </a:t>
            </a:r>
            <a:r>
              <a:rPr dirty="0" sz="3200" spc="-20">
                <a:latin typeface="Calibri"/>
                <a:cs typeface="Calibri"/>
              </a:rPr>
              <a:t>fall </a:t>
            </a:r>
            <a:r>
              <a:rPr dirty="0" sz="3200">
                <a:latin typeface="Calibri"/>
                <a:cs typeface="Calibri"/>
              </a:rPr>
              <a:t>within </a:t>
            </a:r>
            <a:r>
              <a:rPr dirty="0" sz="3200" spc="-5">
                <a:latin typeface="Calibri"/>
                <a:cs typeface="Calibri"/>
              </a:rPr>
              <a:t>100 </a:t>
            </a:r>
            <a:r>
              <a:rPr dirty="0" sz="3200">
                <a:latin typeface="Calibri"/>
                <a:cs typeface="Calibri"/>
              </a:rPr>
              <a:t>then  </a:t>
            </a:r>
            <a:r>
              <a:rPr dirty="0" sz="3200" spc="-10">
                <a:latin typeface="Calibri"/>
                <a:cs typeface="Calibri"/>
              </a:rPr>
              <a:t>automatically </a:t>
            </a:r>
            <a:r>
              <a:rPr dirty="0" sz="3200">
                <a:latin typeface="Calibri"/>
                <a:cs typeface="Calibri"/>
              </a:rPr>
              <a:t>an </a:t>
            </a:r>
            <a:r>
              <a:rPr dirty="0" sz="3200" spc="-15">
                <a:latin typeface="Calibri"/>
                <a:cs typeface="Calibri"/>
              </a:rPr>
              <a:t>order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 spc="-10">
                <a:latin typeface="Calibri"/>
                <a:cs typeface="Calibri"/>
              </a:rPr>
              <a:t>that product </a:t>
            </a:r>
            <a:r>
              <a:rPr dirty="0" sz="3200">
                <a:latin typeface="Calibri"/>
                <a:cs typeface="Calibri"/>
              </a:rPr>
              <a:t>is  </a:t>
            </a:r>
            <a:r>
              <a:rPr dirty="0" sz="3200" spc="-5">
                <a:latin typeface="Calibri"/>
                <a:cs typeface="Calibri"/>
              </a:rPr>
              <a:t>placed </a:t>
            </a:r>
            <a:r>
              <a:rPr dirty="0" sz="3200">
                <a:latin typeface="Calibri"/>
                <a:cs typeface="Calibri"/>
              </a:rPr>
              <a:t>in </a:t>
            </a:r>
            <a:r>
              <a:rPr dirty="0" sz="3200" spc="-15">
                <a:latin typeface="Calibri"/>
                <a:cs typeface="Calibri"/>
              </a:rPr>
              <a:t>order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table.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91000" y="381000"/>
            <a:ext cx="485140" cy="978535"/>
          </a:xfrm>
          <a:custGeom>
            <a:avLst/>
            <a:gdLst/>
            <a:ahLst/>
            <a:cxnLst/>
            <a:rect l="l" t="t" r="r" b="b"/>
            <a:pathLst>
              <a:path w="485139" h="978535">
                <a:moveTo>
                  <a:pt x="484632" y="736091"/>
                </a:moveTo>
                <a:lnTo>
                  <a:pt x="0" y="736091"/>
                </a:lnTo>
                <a:lnTo>
                  <a:pt x="242315" y="978408"/>
                </a:lnTo>
                <a:lnTo>
                  <a:pt x="484632" y="736091"/>
                </a:lnTo>
                <a:close/>
              </a:path>
              <a:path w="485139" h="978535">
                <a:moveTo>
                  <a:pt x="363474" y="0"/>
                </a:moveTo>
                <a:lnTo>
                  <a:pt x="121158" y="0"/>
                </a:lnTo>
                <a:lnTo>
                  <a:pt x="121158" y="736091"/>
                </a:lnTo>
                <a:lnTo>
                  <a:pt x="363474" y="736091"/>
                </a:lnTo>
                <a:lnTo>
                  <a:pt x="36347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91000" y="381000"/>
            <a:ext cx="485140" cy="978535"/>
          </a:xfrm>
          <a:custGeom>
            <a:avLst/>
            <a:gdLst/>
            <a:ahLst/>
            <a:cxnLst/>
            <a:rect l="l" t="t" r="r" b="b"/>
            <a:pathLst>
              <a:path w="485139" h="978535">
                <a:moveTo>
                  <a:pt x="0" y="736091"/>
                </a:moveTo>
                <a:lnTo>
                  <a:pt x="121158" y="736091"/>
                </a:lnTo>
                <a:lnTo>
                  <a:pt x="121158" y="0"/>
                </a:lnTo>
                <a:lnTo>
                  <a:pt x="363474" y="0"/>
                </a:lnTo>
                <a:lnTo>
                  <a:pt x="363474" y="736091"/>
                </a:lnTo>
                <a:lnTo>
                  <a:pt x="484632" y="736091"/>
                </a:lnTo>
                <a:lnTo>
                  <a:pt x="242315" y="978408"/>
                </a:lnTo>
                <a:lnTo>
                  <a:pt x="0" y="73609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350" y="371475"/>
            <a:ext cx="855345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5790" y="380441"/>
            <a:ext cx="3117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Wingdings 2"/>
                <a:cs typeface="Wingdings 2"/>
              </a:rPr>
              <a:t></a:t>
            </a:r>
          </a:p>
        </p:txBody>
      </p:sp>
      <p:sp>
        <p:nvSpPr>
          <p:cNvPr id="4" name="object 4"/>
          <p:cNvSpPr/>
          <p:nvPr/>
        </p:nvSpPr>
        <p:spPr>
          <a:xfrm>
            <a:off x="408431" y="1266444"/>
            <a:ext cx="8327135" cy="4928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8891" y="1197863"/>
            <a:ext cx="6493764" cy="4789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295336"/>
            <a:ext cx="8229600" cy="4830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295336"/>
            <a:ext cx="8229600" cy="4831080"/>
          </a:xfrm>
          <a:custGeom>
            <a:avLst/>
            <a:gdLst/>
            <a:ahLst/>
            <a:cxnLst/>
            <a:rect l="l" t="t" r="r" b="b"/>
            <a:pathLst>
              <a:path w="8229600" h="4831080">
                <a:moveTo>
                  <a:pt x="0" y="4830826"/>
                </a:moveTo>
                <a:lnTo>
                  <a:pt x="8229600" y="4830826"/>
                </a:lnTo>
                <a:lnTo>
                  <a:pt x="8229600" y="0"/>
                </a:lnTo>
                <a:lnTo>
                  <a:pt x="0" y="0"/>
                </a:lnTo>
                <a:lnTo>
                  <a:pt x="0" y="4830826"/>
                </a:lnTo>
                <a:close/>
              </a:path>
            </a:pathLst>
          </a:custGeom>
          <a:ln w="12700">
            <a:solidFill>
              <a:srgbClr val="7C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1205839"/>
            <a:ext cx="5962015" cy="470852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Calibri"/>
                <a:cs typeface="Calibri"/>
              </a:rPr>
              <a:t>Create </a:t>
            </a:r>
            <a:r>
              <a:rPr dirty="0" sz="3200" spc="-5">
                <a:latin typeface="Calibri"/>
                <a:cs typeface="Calibri"/>
              </a:rPr>
              <a:t>trigger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abcd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After update </a:t>
            </a:r>
            <a:r>
              <a:rPr dirty="0" sz="3200" spc="-5">
                <a:latin typeface="Calibri"/>
                <a:cs typeface="Calibri"/>
              </a:rPr>
              <a:t>of qty </a:t>
            </a:r>
            <a:r>
              <a:rPr dirty="0" sz="3200">
                <a:latin typeface="Calibri"/>
                <a:cs typeface="Calibri"/>
              </a:rPr>
              <a:t>on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product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For </a:t>
            </a:r>
            <a:r>
              <a:rPr dirty="0" sz="3200">
                <a:latin typeface="Calibri"/>
                <a:cs typeface="Calibri"/>
              </a:rPr>
              <a:t>each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row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When(new.qty&lt;100)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Begin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Insert </a:t>
            </a:r>
            <a:r>
              <a:rPr dirty="0" sz="3200" spc="-20">
                <a:latin typeface="Calibri"/>
                <a:cs typeface="Calibri"/>
              </a:rPr>
              <a:t>into </a:t>
            </a:r>
            <a:r>
              <a:rPr dirty="0" sz="3200" spc="-15">
                <a:latin typeface="Calibri"/>
                <a:cs typeface="Calibri"/>
              </a:rPr>
              <a:t>order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values(:new.pid);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End;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solidFill>
            <a:srgbClr val="C0504D"/>
          </a:solidFill>
          <a:ln w="25400">
            <a:solidFill>
              <a:srgbClr val="8B383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ts val="4245"/>
              </a:lnSpc>
            </a:pPr>
            <a:r>
              <a:rPr dirty="0" sz="4000" spc="-2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HANDLING</a:t>
            </a:r>
            <a:endParaRPr sz="4000">
              <a:latin typeface="Calibri"/>
              <a:cs typeface="Calibri"/>
            </a:endParaRPr>
          </a:p>
          <a:p>
            <a:pPr algn="ctr" marL="4445">
              <a:lnSpc>
                <a:spcPts val="4755"/>
              </a:lnSpc>
            </a:pPr>
            <a:r>
              <a:rPr dirty="0" sz="4000" spc="-85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dirty="0" sz="40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…?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959" y="1580777"/>
            <a:ext cx="8308080" cy="460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8891" y="2004060"/>
            <a:ext cx="8214359" cy="4084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46A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2192858"/>
            <a:ext cx="7588884" cy="2757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AN </a:t>
            </a:r>
            <a:r>
              <a:rPr dirty="0" sz="3200" spc="-15">
                <a:latin typeface="Calibri"/>
                <a:cs typeface="Calibri"/>
              </a:rPr>
              <a:t>EXCEPTION </a:t>
            </a:r>
            <a:r>
              <a:rPr dirty="0" sz="3200">
                <a:latin typeface="Calibri"/>
                <a:cs typeface="Calibri"/>
              </a:rPr>
              <a:t>IS AN </a:t>
            </a:r>
            <a:r>
              <a:rPr dirty="0" sz="3200" spc="-10">
                <a:latin typeface="Calibri"/>
                <a:cs typeface="Calibri"/>
              </a:rPr>
              <a:t>ERROR </a:t>
            </a:r>
            <a:r>
              <a:rPr dirty="0" sz="3200" spc="-5">
                <a:latin typeface="Calibri"/>
                <a:cs typeface="Calibri"/>
              </a:rPr>
              <a:t>PL/SQL </a:t>
            </a:r>
            <a:r>
              <a:rPr dirty="0" sz="3200" spc="-70">
                <a:latin typeface="Calibri"/>
                <a:cs typeface="Calibri"/>
              </a:rPr>
              <a:t>THAT </a:t>
            </a:r>
            <a:r>
              <a:rPr dirty="0" sz="3200">
                <a:latin typeface="Calibri"/>
                <a:cs typeface="Calibri"/>
              </a:rPr>
              <a:t>IS  </a:t>
            </a:r>
            <a:r>
              <a:rPr dirty="0" sz="3200" spc="-5">
                <a:latin typeface="Calibri"/>
                <a:cs typeface="Calibri"/>
              </a:rPr>
              <a:t>RAISED DURING </a:t>
            </a:r>
            <a:r>
              <a:rPr dirty="0" sz="3200" spc="-10">
                <a:latin typeface="Calibri"/>
                <a:cs typeface="Calibri"/>
              </a:rPr>
              <a:t>PROGRAM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EXECUTION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AN </a:t>
            </a:r>
            <a:r>
              <a:rPr dirty="0" sz="3200" spc="-15">
                <a:latin typeface="Calibri"/>
                <a:cs typeface="Calibri"/>
              </a:rPr>
              <a:t>EXCEPTION </a:t>
            </a:r>
            <a:r>
              <a:rPr dirty="0" sz="3200" spc="-5">
                <a:latin typeface="Calibri"/>
                <a:cs typeface="Calibri"/>
              </a:rPr>
              <a:t>CAN </a:t>
            </a:r>
            <a:r>
              <a:rPr dirty="0" sz="3200">
                <a:latin typeface="Calibri"/>
                <a:cs typeface="Calibri"/>
              </a:rPr>
              <a:t>BE </a:t>
            </a:r>
            <a:r>
              <a:rPr dirty="0" sz="3200" spc="-5">
                <a:latin typeface="Calibri"/>
                <a:cs typeface="Calibri"/>
              </a:rPr>
              <a:t>RAISED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45">
                <a:latin typeface="Calibri"/>
                <a:cs typeface="Calibri"/>
              </a:rPr>
              <a:t>BY</a:t>
            </a:r>
            <a:endParaRPr sz="3200">
              <a:latin typeface="Calibri"/>
              <a:cs typeface="Calibri"/>
            </a:endParaRPr>
          </a:p>
          <a:p>
            <a:pPr marL="722630" indent="-7105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722630" algn="l"/>
                <a:tab pos="723265" algn="l"/>
              </a:tabLst>
            </a:pPr>
            <a:r>
              <a:rPr dirty="0" sz="3200">
                <a:latin typeface="Calibri"/>
                <a:cs typeface="Calibri"/>
              </a:rPr>
              <a:t>1) </a:t>
            </a:r>
            <a:r>
              <a:rPr dirty="0" sz="3200" spc="-30">
                <a:latin typeface="Calibri"/>
                <a:cs typeface="Calibri"/>
              </a:rPr>
              <a:t>IMPLICITLY </a:t>
            </a:r>
            <a:r>
              <a:rPr dirty="0" sz="3200" spc="-45">
                <a:latin typeface="Calibri"/>
                <a:cs typeface="Calibri"/>
              </a:rPr>
              <a:t>BY </a:t>
            </a: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ORACLE</a:t>
            </a:r>
            <a:r>
              <a:rPr dirty="0" sz="3200" spc="1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SERVER</a:t>
            </a:r>
            <a:endParaRPr sz="3200">
              <a:latin typeface="Calibri"/>
              <a:cs typeface="Calibri"/>
            </a:endParaRPr>
          </a:p>
          <a:p>
            <a:pPr marL="814069" indent="-80200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dirty="0" sz="3200">
                <a:latin typeface="Calibri"/>
                <a:cs typeface="Calibri"/>
              </a:rPr>
              <a:t>2) </a:t>
            </a:r>
            <a:r>
              <a:rPr dirty="0" sz="3200" spc="-5">
                <a:latin typeface="Calibri"/>
                <a:cs typeface="Calibri"/>
              </a:rPr>
              <a:t>Explicitly </a:t>
            </a:r>
            <a:r>
              <a:rPr dirty="0" sz="3200" spc="-10">
                <a:latin typeface="Calibri"/>
                <a:cs typeface="Calibri"/>
              </a:rPr>
              <a:t>by </a:t>
            </a:r>
            <a:r>
              <a:rPr dirty="0" sz="3200" spc="-5">
                <a:latin typeface="Calibri"/>
                <a:cs typeface="Calibri"/>
              </a:rPr>
              <a:t>the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program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ln w="12700">
            <a:solidFill>
              <a:srgbClr val="D99593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algn="ctr" marL="132080">
              <a:lnSpc>
                <a:spcPct val="100000"/>
              </a:lnSpc>
              <a:spcBef>
                <a:spcPts val="1575"/>
              </a:spcBef>
            </a:pPr>
            <a:r>
              <a:rPr dirty="0" spc="-30" b="1">
                <a:solidFill>
                  <a:srgbClr val="000000"/>
                </a:solidFill>
                <a:latin typeface="Calibri"/>
                <a:cs typeface="Calibri"/>
              </a:rPr>
              <a:t>Type </a:t>
            </a:r>
            <a:r>
              <a:rPr dirty="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pc="2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000000"/>
                </a:solidFill>
                <a:latin typeface="Calibri"/>
                <a:cs typeface="Calibri"/>
              </a:rPr>
              <a:t>Exception</a:t>
            </a:r>
          </a:p>
        </p:txBody>
      </p:sp>
      <p:sp>
        <p:nvSpPr>
          <p:cNvPr id="3" name="object 3"/>
          <p:cNvSpPr/>
          <p:nvPr/>
        </p:nvSpPr>
        <p:spPr>
          <a:xfrm>
            <a:off x="419100" y="1581150"/>
            <a:ext cx="8296275" cy="461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607565"/>
            <a:ext cx="5621020" cy="25628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There are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3 types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 Exceptions.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lvl="1" marL="765810" indent="-410845">
              <a:lnSpc>
                <a:spcPct val="100000"/>
              </a:lnSpc>
              <a:buAutoNum type="alphaLcParenR"/>
              <a:tabLst>
                <a:tab pos="766445" algn="l"/>
              </a:tabLst>
            </a:pPr>
            <a:r>
              <a:rPr dirty="0" sz="3200">
                <a:solidFill>
                  <a:srgbClr val="548ED4"/>
                </a:solidFill>
                <a:latin typeface="Calibri"/>
                <a:cs typeface="Calibri"/>
              </a:rPr>
              <a:t>Named </a:t>
            </a:r>
            <a:r>
              <a:rPr dirty="0" sz="3200" spc="-25">
                <a:solidFill>
                  <a:srgbClr val="548ED4"/>
                </a:solidFill>
                <a:latin typeface="Calibri"/>
                <a:cs typeface="Calibri"/>
              </a:rPr>
              <a:t>System</a:t>
            </a:r>
            <a:r>
              <a:rPr dirty="0" sz="3200" spc="-4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548ED4"/>
                </a:solidFill>
                <a:latin typeface="Calibri"/>
                <a:cs typeface="Calibri"/>
              </a:rPr>
              <a:t>Exceptions</a:t>
            </a:r>
            <a:endParaRPr sz="3200">
              <a:latin typeface="Calibri"/>
              <a:cs typeface="Calibri"/>
            </a:endParaRPr>
          </a:p>
          <a:p>
            <a:pPr lvl="1" marL="783590" indent="-428625">
              <a:lnSpc>
                <a:spcPct val="100000"/>
              </a:lnSpc>
              <a:buAutoNum type="alphaLcParenR"/>
              <a:tabLst>
                <a:tab pos="784225" algn="l"/>
              </a:tabLst>
            </a:pPr>
            <a:r>
              <a:rPr dirty="0" sz="3200" spc="-5">
                <a:solidFill>
                  <a:srgbClr val="548ED4"/>
                </a:solidFill>
                <a:latin typeface="Calibri"/>
                <a:cs typeface="Calibri"/>
              </a:rPr>
              <a:t>Unnamed </a:t>
            </a:r>
            <a:r>
              <a:rPr dirty="0" sz="3200" spc="-25">
                <a:solidFill>
                  <a:srgbClr val="548ED4"/>
                </a:solidFill>
                <a:latin typeface="Calibri"/>
                <a:cs typeface="Calibri"/>
              </a:rPr>
              <a:t>System</a:t>
            </a:r>
            <a:r>
              <a:rPr dirty="0" sz="3200" spc="-6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548ED4"/>
                </a:solidFill>
                <a:latin typeface="Calibri"/>
                <a:cs typeface="Calibri"/>
              </a:rPr>
              <a:t>Exceptions</a:t>
            </a:r>
            <a:endParaRPr sz="3200">
              <a:latin typeface="Calibri"/>
              <a:cs typeface="Calibri"/>
            </a:endParaRPr>
          </a:p>
          <a:p>
            <a:pPr lvl="1" marL="741045" indent="-386080">
              <a:lnSpc>
                <a:spcPct val="100000"/>
              </a:lnSpc>
              <a:buAutoNum type="alphaLcParenR"/>
              <a:tabLst>
                <a:tab pos="741680" algn="l"/>
              </a:tabLst>
            </a:pPr>
            <a:r>
              <a:rPr dirty="0" sz="3200" spc="-5">
                <a:solidFill>
                  <a:srgbClr val="548ED4"/>
                </a:solidFill>
                <a:latin typeface="Calibri"/>
                <a:cs typeface="Calibri"/>
              </a:rPr>
              <a:t>User-defined</a:t>
            </a:r>
            <a:r>
              <a:rPr dirty="0" sz="3200" spc="-2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548ED4"/>
                </a:solidFill>
                <a:latin typeface="Calibri"/>
                <a:cs typeface="Calibri"/>
              </a:rPr>
              <a:t>Exceptions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00" y="257175"/>
            <a:ext cx="8296275" cy="1209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6572" y="191465"/>
            <a:ext cx="60725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Calibri"/>
                <a:cs typeface="Calibri"/>
              </a:rPr>
              <a:t>1) Named </a:t>
            </a:r>
            <a:r>
              <a:rPr dirty="0" sz="4000" spc="-35" b="1">
                <a:latin typeface="Calibri"/>
                <a:cs typeface="Calibri"/>
              </a:rPr>
              <a:t>System</a:t>
            </a:r>
            <a:r>
              <a:rPr dirty="0" sz="4000" spc="-55" b="1">
                <a:latin typeface="Calibri"/>
                <a:cs typeface="Calibri"/>
              </a:rPr>
              <a:t> </a:t>
            </a:r>
            <a:r>
              <a:rPr dirty="0" sz="4000" spc="-15" b="1">
                <a:latin typeface="Calibri"/>
                <a:cs typeface="Calibri"/>
              </a:rPr>
              <a:t>Exceptions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25399">
            <a:solidFill>
              <a:srgbClr val="C0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607565"/>
            <a:ext cx="7932420" cy="4416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5">
                <a:latin typeface="Calibri"/>
                <a:cs typeface="Calibri"/>
              </a:rPr>
              <a:t>System </a:t>
            </a:r>
            <a:r>
              <a:rPr dirty="0" sz="3200" spc="-15">
                <a:latin typeface="Calibri"/>
                <a:cs typeface="Calibri"/>
              </a:rPr>
              <a:t>exceptions are </a:t>
            </a:r>
            <a:r>
              <a:rPr dirty="0" sz="3200" spc="-10">
                <a:latin typeface="Calibri"/>
                <a:cs typeface="Calibri"/>
              </a:rPr>
              <a:t>automatically raised </a:t>
            </a:r>
            <a:r>
              <a:rPr dirty="0" sz="3200" spc="-5">
                <a:latin typeface="Calibri"/>
                <a:cs typeface="Calibri"/>
              </a:rPr>
              <a:t>by  </a:t>
            </a:r>
            <a:r>
              <a:rPr dirty="0" sz="3200" spc="-10">
                <a:latin typeface="Calibri"/>
                <a:cs typeface="Calibri"/>
              </a:rPr>
              <a:t>Oracle, </a:t>
            </a:r>
            <a:r>
              <a:rPr dirty="0" sz="3200">
                <a:latin typeface="Calibri"/>
                <a:cs typeface="Calibri"/>
              </a:rPr>
              <a:t>when a </a:t>
            </a:r>
            <a:r>
              <a:rPr dirty="0" sz="3200" spc="-15">
                <a:latin typeface="Calibri"/>
                <a:cs typeface="Calibri"/>
              </a:rPr>
              <a:t>program </a:t>
            </a:r>
            <a:r>
              <a:rPr dirty="0" sz="3200" spc="-10">
                <a:latin typeface="Calibri"/>
                <a:cs typeface="Calibri"/>
              </a:rPr>
              <a:t>violates </a:t>
            </a:r>
            <a:r>
              <a:rPr dirty="0" sz="3200">
                <a:latin typeface="Calibri"/>
                <a:cs typeface="Calibri"/>
              </a:rPr>
              <a:t>a RDBMS  rule.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For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e.g.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1)CURSOR_ALREADY_OPEN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40">
                <a:solidFill>
                  <a:srgbClr val="FF0000"/>
                </a:solidFill>
                <a:latin typeface="Calibri"/>
                <a:cs typeface="Calibri"/>
              </a:rPr>
              <a:t>2)NO_DATA_FOUND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solidFill>
                  <a:srgbClr val="FF0000"/>
                </a:solidFill>
                <a:latin typeface="Calibri"/>
                <a:cs typeface="Calibri"/>
              </a:rPr>
              <a:t>3)TOO_MANY_ROWS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4)ZERO_DIVIDE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2225" y="92710"/>
            <a:ext cx="4021454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27430" marR="5080" indent="-1015365">
              <a:lnSpc>
                <a:spcPct val="100000"/>
              </a:lnSpc>
              <a:spcBef>
                <a:spcPts val="95"/>
              </a:spcBef>
            </a:pPr>
            <a:r>
              <a:rPr dirty="0" sz="4000" spc="-120">
                <a:solidFill>
                  <a:srgbClr val="000000"/>
                </a:solidFill>
              </a:rPr>
              <a:t>T</a:t>
            </a:r>
            <a:r>
              <a:rPr dirty="0" sz="4000" spc="-10">
                <a:solidFill>
                  <a:srgbClr val="000000"/>
                </a:solidFill>
              </a:rPr>
              <a:t>OO_MANY_</a:t>
            </a:r>
            <a:r>
              <a:rPr dirty="0" sz="4000" spc="-30">
                <a:solidFill>
                  <a:srgbClr val="000000"/>
                </a:solidFill>
              </a:rPr>
              <a:t>R</a:t>
            </a:r>
            <a:r>
              <a:rPr dirty="0" sz="4000" spc="-60">
                <a:solidFill>
                  <a:srgbClr val="000000"/>
                </a:solidFill>
              </a:rPr>
              <a:t>O</a:t>
            </a:r>
            <a:r>
              <a:rPr dirty="0" sz="4000" spc="-35">
                <a:solidFill>
                  <a:srgbClr val="000000"/>
                </a:solidFill>
              </a:rPr>
              <a:t>W</a:t>
            </a:r>
            <a:r>
              <a:rPr dirty="0" sz="4000" spc="-5">
                <a:solidFill>
                  <a:srgbClr val="000000"/>
                </a:solidFill>
              </a:rPr>
              <a:t>S  </a:t>
            </a:r>
            <a:r>
              <a:rPr dirty="0" sz="4000" spc="-5">
                <a:solidFill>
                  <a:srgbClr val="000000"/>
                </a:solidFill>
              </a:rPr>
              <a:t>EXAMPLE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295336"/>
            <a:ext cx="8229600" cy="4831080"/>
          </a:xfrm>
          <a:custGeom>
            <a:avLst/>
            <a:gdLst/>
            <a:ahLst/>
            <a:cxnLst/>
            <a:rect l="l" t="t" r="r" b="b"/>
            <a:pathLst>
              <a:path w="8229600" h="4831080">
                <a:moveTo>
                  <a:pt x="0" y="4830826"/>
                </a:moveTo>
                <a:lnTo>
                  <a:pt x="8229600" y="4830826"/>
                </a:lnTo>
                <a:lnTo>
                  <a:pt x="8229600" y="0"/>
                </a:lnTo>
                <a:lnTo>
                  <a:pt x="0" y="0"/>
                </a:lnTo>
                <a:lnTo>
                  <a:pt x="0" y="4830826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marR="141414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10"/>
              <a:t>SUPPOSE </a:t>
            </a:r>
            <a:r>
              <a:rPr dirty="0" spc="-35"/>
              <a:t>YOU </a:t>
            </a:r>
            <a:r>
              <a:rPr dirty="0" spc="-40"/>
              <a:t>WANT TO </a:t>
            </a:r>
            <a:r>
              <a:rPr dirty="0"/>
              <a:t>RETRIEVE ALL  </a:t>
            </a:r>
            <a:r>
              <a:rPr dirty="0" spc="-25"/>
              <a:t>EMPLOYEES </a:t>
            </a:r>
            <a:r>
              <a:rPr dirty="0"/>
              <a:t>WHOSE</a:t>
            </a:r>
            <a:r>
              <a:rPr dirty="0" spc="-25"/>
              <a:t> </a:t>
            </a:r>
            <a:r>
              <a:rPr dirty="0" spc="-15"/>
              <a:t>NAME=‘JOHN’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10">
                <a:solidFill>
                  <a:srgbClr val="FF0000"/>
                </a:solidFill>
              </a:rPr>
              <a:t>DECLARE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FF0000"/>
                </a:solidFill>
              </a:rPr>
              <a:t>a</a:t>
            </a:r>
            <a:r>
              <a:rPr dirty="0" spc="-2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varchar(12)</a:t>
            </a:r>
          </a:p>
          <a:p>
            <a:pPr marL="355600" marR="62103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  <a:tab pos="3611879" algn="l"/>
              </a:tabLst>
            </a:pPr>
            <a:r>
              <a:rPr dirty="0" spc="-10">
                <a:solidFill>
                  <a:srgbClr val="FF0000"/>
                </a:solidFill>
              </a:rPr>
              <a:t>SELECT</a:t>
            </a:r>
            <a:r>
              <a:rPr dirty="0" spc="-1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LAST_NAME	</a:t>
            </a:r>
            <a:r>
              <a:rPr dirty="0" spc="-15">
                <a:solidFill>
                  <a:srgbClr val="FF0000"/>
                </a:solidFill>
              </a:rPr>
              <a:t>into </a:t>
            </a:r>
            <a:r>
              <a:rPr dirty="0">
                <a:solidFill>
                  <a:srgbClr val="FF0000"/>
                </a:solidFill>
              </a:rPr>
              <a:t>a </a:t>
            </a:r>
            <a:r>
              <a:rPr dirty="0" spc="-20">
                <a:solidFill>
                  <a:srgbClr val="FF0000"/>
                </a:solidFill>
              </a:rPr>
              <a:t>from</a:t>
            </a:r>
            <a:r>
              <a:rPr dirty="0" spc="-8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employees  where</a:t>
            </a:r>
            <a:r>
              <a:rPr dirty="0" spc="-1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first_name=‘john’</a:t>
            </a: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5">
                <a:solidFill>
                  <a:srgbClr val="FF0000"/>
                </a:solidFill>
              </a:rPr>
              <a:t>Dbms_output.put_line(‘john </a:t>
            </a:r>
            <a:r>
              <a:rPr dirty="0" spc="-10">
                <a:solidFill>
                  <a:srgbClr val="FF0000"/>
                </a:solidFill>
              </a:rPr>
              <a:t>last </a:t>
            </a:r>
            <a:r>
              <a:rPr dirty="0" spc="-5">
                <a:solidFill>
                  <a:srgbClr val="FF0000"/>
                </a:solidFill>
              </a:rPr>
              <a:t>name </a:t>
            </a:r>
            <a:r>
              <a:rPr dirty="0">
                <a:solidFill>
                  <a:srgbClr val="FF0000"/>
                </a:solidFill>
              </a:rPr>
              <a:t>is ‘</a:t>
            </a:r>
            <a:r>
              <a:rPr dirty="0" spc="-7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||a);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5">
                <a:solidFill>
                  <a:srgbClr val="FF0000"/>
                </a:solidFill>
              </a:rPr>
              <a:t>End;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558" y="322834"/>
            <a:ext cx="7472045" cy="88138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696085" marR="5080" indent="-1684020">
              <a:lnSpc>
                <a:spcPct val="100699"/>
              </a:lnSpc>
              <a:spcBef>
                <a:spcPts val="70"/>
              </a:spcBef>
              <a:tabLst>
                <a:tab pos="5595620" algn="l"/>
              </a:tabLst>
            </a:pPr>
            <a:r>
              <a:rPr dirty="0" sz="2800" spc="-5">
                <a:solidFill>
                  <a:srgbClr val="000000"/>
                </a:solidFill>
              </a:rPr>
              <a:t>But if </a:t>
            </a:r>
            <a:r>
              <a:rPr dirty="0" sz="2800" spc="-15">
                <a:solidFill>
                  <a:srgbClr val="000000"/>
                </a:solidFill>
              </a:rPr>
              <a:t>too many </a:t>
            </a:r>
            <a:r>
              <a:rPr dirty="0" sz="2800" spc="-10">
                <a:solidFill>
                  <a:srgbClr val="000000"/>
                </a:solidFill>
              </a:rPr>
              <a:t>people </a:t>
            </a:r>
            <a:r>
              <a:rPr dirty="0" sz="2800" spc="-25">
                <a:solidFill>
                  <a:srgbClr val="000000"/>
                </a:solidFill>
              </a:rPr>
              <a:t>have </a:t>
            </a:r>
            <a:r>
              <a:rPr dirty="0" sz="2800" spc="-10">
                <a:solidFill>
                  <a:srgbClr val="000000"/>
                </a:solidFill>
              </a:rPr>
              <a:t>first_name=‘john’ </a:t>
            </a:r>
            <a:r>
              <a:rPr dirty="0" sz="2800" spc="-5">
                <a:solidFill>
                  <a:srgbClr val="000000"/>
                </a:solidFill>
              </a:rPr>
              <a:t>then  </a:t>
            </a:r>
            <a:r>
              <a:rPr dirty="0" sz="2800" spc="-10">
                <a:solidFill>
                  <a:srgbClr val="000000"/>
                </a:solidFill>
              </a:rPr>
              <a:t>using</a:t>
            </a:r>
            <a:r>
              <a:rPr dirty="0" sz="2800" spc="15">
                <a:solidFill>
                  <a:srgbClr val="000000"/>
                </a:solidFill>
              </a:rPr>
              <a:t> </a:t>
            </a:r>
            <a:r>
              <a:rPr dirty="0" sz="2800" spc="-20">
                <a:solidFill>
                  <a:srgbClr val="000000"/>
                </a:solidFill>
              </a:rPr>
              <a:t>exception</a:t>
            </a:r>
            <a:r>
              <a:rPr dirty="0" sz="2800" spc="30">
                <a:solidFill>
                  <a:srgbClr val="000000"/>
                </a:solidFill>
              </a:rPr>
              <a:t> </a:t>
            </a:r>
            <a:r>
              <a:rPr dirty="0" sz="2800" spc="-10">
                <a:solidFill>
                  <a:srgbClr val="000000"/>
                </a:solidFill>
              </a:rPr>
              <a:t>handling	</a:t>
            </a:r>
            <a:r>
              <a:rPr dirty="0" sz="2800" spc="-5">
                <a:solidFill>
                  <a:srgbClr val="000000"/>
                </a:solidFill>
                <a:latin typeface="Wingdings 2"/>
                <a:cs typeface="Wingdings 2"/>
              </a:rPr>
              <a:t></a:t>
            </a:r>
            <a:endParaRPr sz="2800">
              <a:latin typeface="Wingdings 2"/>
              <a:cs typeface="Wingdings 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359" y="1275973"/>
            <a:ext cx="8765281" cy="5336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964" y="1179574"/>
            <a:ext cx="7641335" cy="5678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600" y="1295400"/>
            <a:ext cx="8686800" cy="525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8600" y="1295400"/>
            <a:ext cx="8686800" cy="5257800"/>
          </a:xfrm>
          <a:custGeom>
            <a:avLst/>
            <a:gdLst/>
            <a:ahLst/>
            <a:cxnLst/>
            <a:rect l="l" t="t" r="r" b="b"/>
            <a:pathLst>
              <a:path w="8686800" h="5257800">
                <a:moveTo>
                  <a:pt x="0" y="5257800"/>
                </a:moveTo>
                <a:lnTo>
                  <a:pt x="8686800" y="5257800"/>
                </a:lnTo>
                <a:lnTo>
                  <a:pt x="8686800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7340" y="1228699"/>
            <a:ext cx="7124065" cy="517779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DECLARE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6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varchar(12)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ts val="281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  <a:tab pos="3176270" algn="l"/>
              </a:tabLst>
            </a:pP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SELECT</a:t>
            </a:r>
            <a:r>
              <a:rPr dirty="0" sz="26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LAST_NAME	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into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from employees</a:t>
            </a:r>
            <a:r>
              <a:rPr dirty="0" sz="2600" spc="-1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where  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first_name=‘john’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Dbms_output.put_line(‘john last name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is ‘</a:t>
            </a:r>
            <a:r>
              <a:rPr dirty="0" sz="2600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||a);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End;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Exception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When </a:t>
            </a:r>
            <a:r>
              <a:rPr dirty="0" sz="2600" spc="-15">
                <a:solidFill>
                  <a:srgbClr val="FF0000"/>
                </a:solidFill>
                <a:latin typeface="Calibri"/>
                <a:cs typeface="Calibri"/>
              </a:rPr>
              <a:t>too_many_rows</a:t>
            </a:r>
            <a:r>
              <a:rPr dirty="0" sz="26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Dbms_output.put_line(‘your 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st. gets </a:t>
            </a:r>
            <a:r>
              <a:rPr dirty="0" sz="2600" spc="-15">
                <a:solidFill>
                  <a:srgbClr val="FF0000"/>
                </a:solidFill>
                <a:latin typeface="Calibri"/>
                <a:cs typeface="Calibri"/>
              </a:rPr>
              <a:t>many </a:t>
            </a:r>
            <a:r>
              <a:rPr dirty="0" sz="2600" spc="-20">
                <a:solidFill>
                  <a:srgbClr val="FF0000"/>
                </a:solidFill>
                <a:latin typeface="Calibri"/>
                <a:cs typeface="Calibri"/>
              </a:rPr>
              <a:t>rows</a:t>
            </a:r>
            <a:r>
              <a:rPr dirty="0" sz="26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‘);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End;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762" y="242694"/>
            <a:ext cx="8332474" cy="124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86027" y="60960"/>
            <a:ext cx="7170420" cy="847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2747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3000"/>
                </a:move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2747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3000"/>
                </a:move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76935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Calibri"/>
                <a:cs typeface="Calibri"/>
              </a:rPr>
              <a:t>2)Unnamed </a:t>
            </a:r>
            <a:r>
              <a:rPr dirty="0" sz="4000" spc="-35" b="1">
                <a:latin typeface="Calibri"/>
                <a:cs typeface="Calibri"/>
              </a:rPr>
              <a:t>System</a:t>
            </a:r>
            <a:r>
              <a:rPr dirty="0" sz="4000" spc="10" b="1">
                <a:latin typeface="Calibri"/>
                <a:cs typeface="Calibri"/>
              </a:rPr>
              <a:t> </a:t>
            </a:r>
            <a:r>
              <a:rPr dirty="0" sz="4000" spc="-15" b="1">
                <a:latin typeface="Calibri"/>
                <a:cs typeface="Calibri"/>
              </a:rPr>
              <a:t>Exceptions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35940" y="1558797"/>
            <a:ext cx="7909559" cy="412369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548ED4"/>
                </a:solidFill>
                <a:latin typeface="Calibri"/>
                <a:cs typeface="Calibri"/>
              </a:rPr>
              <a:t>Those </a:t>
            </a:r>
            <a:r>
              <a:rPr dirty="0" sz="3200" spc="-30">
                <a:solidFill>
                  <a:srgbClr val="548ED4"/>
                </a:solidFill>
                <a:latin typeface="Calibri"/>
                <a:cs typeface="Calibri"/>
              </a:rPr>
              <a:t>system </a:t>
            </a:r>
            <a:r>
              <a:rPr dirty="0" sz="3200" spc="-15">
                <a:solidFill>
                  <a:srgbClr val="548ED4"/>
                </a:solidFill>
                <a:latin typeface="Calibri"/>
                <a:cs typeface="Calibri"/>
              </a:rPr>
              <a:t>exception </a:t>
            </a:r>
            <a:r>
              <a:rPr dirty="0" sz="3200" spc="-30">
                <a:solidFill>
                  <a:srgbClr val="548ED4"/>
                </a:solidFill>
                <a:latin typeface="Calibri"/>
                <a:cs typeface="Calibri"/>
              </a:rPr>
              <a:t>for </a:t>
            </a:r>
            <a:r>
              <a:rPr dirty="0" sz="3200">
                <a:solidFill>
                  <a:srgbClr val="548ED4"/>
                </a:solidFill>
                <a:latin typeface="Calibri"/>
                <a:cs typeface="Calibri"/>
              </a:rPr>
              <a:t>which </a:t>
            </a:r>
            <a:r>
              <a:rPr dirty="0" sz="3200" spc="-10">
                <a:solidFill>
                  <a:srgbClr val="548ED4"/>
                </a:solidFill>
                <a:latin typeface="Calibri"/>
                <a:cs typeface="Calibri"/>
              </a:rPr>
              <a:t>oracle </a:t>
            </a:r>
            <a:r>
              <a:rPr dirty="0" sz="3200" spc="-5">
                <a:solidFill>
                  <a:srgbClr val="548ED4"/>
                </a:solidFill>
                <a:latin typeface="Calibri"/>
                <a:cs typeface="Calibri"/>
              </a:rPr>
              <a:t>does  not </a:t>
            </a:r>
            <a:r>
              <a:rPr dirty="0" sz="3200" spc="-10">
                <a:solidFill>
                  <a:srgbClr val="548ED4"/>
                </a:solidFill>
                <a:latin typeface="Calibri"/>
                <a:cs typeface="Calibri"/>
              </a:rPr>
              <a:t>provide </a:t>
            </a:r>
            <a:r>
              <a:rPr dirty="0" sz="3200">
                <a:solidFill>
                  <a:srgbClr val="548ED4"/>
                </a:solidFill>
                <a:latin typeface="Calibri"/>
                <a:cs typeface="Calibri"/>
              </a:rPr>
              <a:t>a </a:t>
            </a:r>
            <a:r>
              <a:rPr dirty="0" sz="3200" spc="-5">
                <a:solidFill>
                  <a:srgbClr val="548ED4"/>
                </a:solidFill>
                <a:latin typeface="Calibri"/>
                <a:cs typeface="Calibri"/>
              </a:rPr>
              <a:t>name </a:t>
            </a:r>
            <a:r>
              <a:rPr dirty="0" sz="3200">
                <a:solidFill>
                  <a:srgbClr val="548ED4"/>
                </a:solidFill>
                <a:latin typeface="Calibri"/>
                <a:cs typeface="Calibri"/>
              </a:rPr>
              <a:t>is </a:t>
            </a:r>
            <a:r>
              <a:rPr dirty="0" sz="3200" spc="-5">
                <a:solidFill>
                  <a:srgbClr val="548ED4"/>
                </a:solidFill>
                <a:latin typeface="Calibri"/>
                <a:cs typeface="Calibri"/>
              </a:rPr>
              <a:t>known </a:t>
            </a:r>
            <a:r>
              <a:rPr dirty="0" sz="3200">
                <a:solidFill>
                  <a:srgbClr val="548ED4"/>
                </a:solidFill>
                <a:latin typeface="Calibri"/>
                <a:cs typeface="Calibri"/>
              </a:rPr>
              <a:t>as </a:t>
            </a:r>
            <a:r>
              <a:rPr dirty="0" sz="3200" spc="-5">
                <a:solidFill>
                  <a:srgbClr val="548ED4"/>
                </a:solidFill>
                <a:latin typeface="Calibri"/>
                <a:cs typeface="Calibri"/>
              </a:rPr>
              <a:t>unamed  </a:t>
            </a:r>
            <a:r>
              <a:rPr dirty="0" sz="3200" spc="-30">
                <a:solidFill>
                  <a:srgbClr val="548ED4"/>
                </a:solidFill>
                <a:latin typeface="Calibri"/>
                <a:cs typeface="Calibri"/>
              </a:rPr>
              <a:t>system</a:t>
            </a:r>
            <a:r>
              <a:rPr dirty="0" sz="3200" spc="-5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548ED4"/>
                </a:solidFill>
                <a:latin typeface="Calibri"/>
                <a:cs typeface="Calibri"/>
              </a:rPr>
              <a:t>exception</a:t>
            </a:r>
            <a:endParaRPr sz="3200">
              <a:latin typeface="Calibri"/>
              <a:cs typeface="Calibri"/>
            </a:endParaRPr>
          </a:p>
          <a:p>
            <a:pPr marL="355600" marR="1004569" indent="-342900">
              <a:lnSpc>
                <a:spcPts val="346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There are </a:t>
            </a:r>
            <a:r>
              <a:rPr dirty="0" sz="3200" spc="-10">
                <a:latin typeface="Calibri"/>
                <a:cs typeface="Calibri"/>
              </a:rPr>
              <a:t>two </a:t>
            </a:r>
            <a:r>
              <a:rPr dirty="0" sz="3200" spc="-30">
                <a:latin typeface="Calibri"/>
                <a:cs typeface="Calibri"/>
              </a:rPr>
              <a:t>ways to </a:t>
            </a:r>
            <a:r>
              <a:rPr dirty="0" sz="3200" spc="-5">
                <a:latin typeface="Calibri"/>
                <a:cs typeface="Calibri"/>
              </a:rPr>
              <a:t>handle unnamed  </a:t>
            </a:r>
            <a:r>
              <a:rPr dirty="0" sz="3200" spc="-30">
                <a:latin typeface="Calibri"/>
                <a:cs typeface="Calibri"/>
              </a:rPr>
              <a:t>sysyem </a:t>
            </a:r>
            <a:r>
              <a:rPr dirty="0" sz="3200" spc="-15">
                <a:latin typeface="Calibri"/>
                <a:cs typeface="Calibri"/>
              </a:rPr>
              <a:t>exceptions:</a:t>
            </a:r>
            <a:endParaRPr sz="3200">
              <a:latin typeface="Calibri"/>
              <a:cs typeface="Calibri"/>
            </a:endParaRPr>
          </a:p>
          <a:p>
            <a:pPr lvl="1" marL="756285" indent="-401320">
              <a:lnSpc>
                <a:spcPts val="3210"/>
              </a:lnSpc>
              <a:buAutoNum type="arabicPeriod"/>
              <a:tabLst>
                <a:tab pos="756920" algn="l"/>
              </a:tabLst>
            </a:pPr>
            <a:r>
              <a:rPr dirty="0" sz="3200" spc="-20">
                <a:solidFill>
                  <a:srgbClr val="C00000"/>
                </a:solidFill>
                <a:latin typeface="Calibri"/>
                <a:cs typeface="Calibri"/>
              </a:rPr>
              <a:t>By </a:t>
            </a:r>
            <a:r>
              <a:rPr dirty="0" sz="3200" spc="-5">
                <a:solidFill>
                  <a:srgbClr val="C00000"/>
                </a:solidFill>
                <a:latin typeface="Calibri"/>
                <a:cs typeface="Calibri"/>
              </a:rPr>
              <a:t>using </a:t>
            </a:r>
            <a:r>
              <a:rPr dirty="0" sz="3200">
                <a:solidFill>
                  <a:srgbClr val="C00000"/>
                </a:solidFill>
                <a:latin typeface="Calibri"/>
                <a:cs typeface="Calibri"/>
              </a:rPr>
              <a:t>the WHEN </a:t>
            </a:r>
            <a:r>
              <a:rPr dirty="0" sz="3200" spc="-25">
                <a:solidFill>
                  <a:srgbClr val="C00000"/>
                </a:solidFill>
                <a:latin typeface="Calibri"/>
                <a:cs typeface="Calibri"/>
              </a:rPr>
              <a:t>OTHERS</a:t>
            </a:r>
            <a:r>
              <a:rPr dirty="0" sz="3200" spc="4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C00000"/>
                </a:solidFill>
                <a:latin typeface="Calibri"/>
                <a:cs typeface="Calibri"/>
              </a:rPr>
              <a:t>exception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454"/>
              </a:lnSpc>
            </a:pPr>
            <a:r>
              <a:rPr dirty="0" sz="3200" spc="-40">
                <a:solidFill>
                  <a:srgbClr val="C00000"/>
                </a:solidFill>
                <a:latin typeface="Calibri"/>
                <a:cs typeface="Calibri"/>
              </a:rPr>
              <a:t>handler,</a:t>
            </a:r>
            <a:r>
              <a:rPr dirty="0" sz="3200" spc="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  <a:p>
            <a:pPr lvl="1" marL="355600" marR="874394">
              <a:lnSpc>
                <a:spcPts val="3460"/>
              </a:lnSpc>
              <a:spcBef>
                <a:spcPts val="240"/>
              </a:spcBef>
              <a:buAutoNum type="arabicPeriod" startAt="2"/>
              <a:tabLst>
                <a:tab pos="756920" algn="l"/>
              </a:tabLst>
            </a:pPr>
            <a:r>
              <a:rPr dirty="0" sz="3200" spc="-20">
                <a:solidFill>
                  <a:srgbClr val="C00000"/>
                </a:solidFill>
                <a:latin typeface="Calibri"/>
                <a:cs typeface="Calibri"/>
              </a:rPr>
              <a:t>By </a:t>
            </a:r>
            <a:r>
              <a:rPr dirty="0" sz="3200" spc="-5">
                <a:solidFill>
                  <a:srgbClr val="C00000"/>
                </a:solidFill>
                <a:latin typeface="Calibri"/>
                <a:cs typeface="Calibri"/>
              </a:rPr>
              <a:t>associating </a:t>
            </a:r>
            <a:r>
              <a:rPr dirty="0" sz="320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dirty="0" sz="3200" spc="-15">
                <a:solidFill>
                  <a:srgbClr val="C00000"/>
                </a:solidFill>
                <a:latin typeface="Calibri"/>
                <a:cs typeface="Calibri"/>
              </a:rPr>
              <a:t>exception </a:t>
            </a:r>
            <a:r>
              <a:rPr dirty="0" sz="3200" spc="-10">
                <a:solidFill>
                  <a:srgbClr val="C00000"/>
                </a:solidFill>
                <a:latin typeface="Calibri"/>
                <a:cs typeface="Calibri"/>
              </a:rPr>
              <a:t>code </a:t>
            </a:r>
            <a:r>
              <a:rPr dirty="0" sz="3200" spc="-25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dirty="0" sz="3200">
                <a:solidFill>
                  <a:srgbClr val="C00000"/>
                </a:solidFill>
                <a:latin typeface="Calibri"/>
                <a:cs typeface="Calibri"/>
              </a:rPr>
              <a:t>a  </a:t>
            </a:r>
            <a:r>
              <a:rPr dirty="0" sz="3200" spc="-5">
                <a:solidFill>
                  <a:srgbClr val="C00000"/>
                </a:solidFill>
                <a:latin typeface="Calibri"/>
                <a:cs typeface="Calibri"/>
              </a:rPr>
              <a:t>name </a:t>
            </a:r>
            <a:r>
              <a:rPr dirty="0" sz="320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dirty="0" sz="3200" spc="-5">
                <a:solidFill>
                  <a:srgbClr val="C00000"/>
                </a:solidFill>
                <a:latin typeface="Calibri"/>
                <a:cs typeface="Calibri"/>
              </a:rPr>
              <a:t>using </a:t>
            </a:r>
            <a:r>
              <a:rPr dirty="0" sz="3200">
                <a:solidFill>
                  <a:srgbClr val="C00000"/>
                </a:solidFill>
                <a:latin typeface="Calibri"/>
                <a:cs typeface="Calibri"/>
              </a:rPr>
              <a:t>it as a </a:t>
            </a:r>
            <a:r>
              <a:rPr dirty="0" sz="3200" spc="-5">
                <a:solidFill>
                  <a:srgbClr val="C00000"/>
                </a:solidFill>
                <a:latin typeface="Calibri"/>
                <a:cs typeface="Calibri"/>
              </a:rPr>
              <a:t>named</a:t>
            </a:r>
            <a:r>
              <a:rPr dirty="0" sz="3200" spc="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C00000"/>
                </a:solidFill>
                <a:latin typeface="Calibri"/>
                <a:cs typeface="Calibri"/>
              </a:rPr>
              <a:t>exception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358" y="191465"/>
            <a:ext cx="7629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000000"/>
                </a:solidFill>
                <a:latin typeface="Calibri"/>
                <a:cs typeface="Calibri"/>
              </a:rPr>
              <a:t>Unnamed </a:t>
            </a:r>
            <a:r>
              <a:rPr dirty="0" sz="4000" spc="-35" b="1">
                <a:solidFill>
                  <a:srgbClr val="000000"/>
                </a:solidFill>
                <a:latin typeface="Calibri"/>
                <a:cs typeface="Calibri"/>
              </a:rPr>
              <a:t>System </a:t>
            </a:r>
            <a:r>
              <a:rPr dirty="0" sz="4000" spc="-15" b="1">
                <a:solidFill>
                  <a:srgbClr val="000000"/>
                </a:solidFill>
                <a:latin typeface="Calibri"/>
                <a:cs typeface="Calibri"/>
              </a:rPr>
              <a:t>Exceptions</a:t>
            </a:r>
            <a:r>
              <a:rPr dirty="0" sz="4000" spc="6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000" spc="-70" b="1">
                <a:solidFill>
                  <a:srgbClr val="000000"/>
                </a:solidFill>
                <a:latin typeface="Calibri"/>
                <a:cs typeface="Calibri"/>
              </a:rPr>
              <a:t>CONT..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610475" cy="2952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26416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5">
                <a:latin typeface="Calibri"/>
                <a:cs typeface="Calibri"/>
              </a:rPr>
              <a:t>We </a:t>
            </a:r>
            <a:r>
              <a:rPr dirty="0" sz="3200" spc="-10">
                <a:latin typeface="Calibri"/>
                <a:cs typeface="Calibri"/>
              </a:rPr>
              <a:t>can </a:t>
            </a:r>
            <a:r>
              <a:rPr dirty="0" sz="3200">
                <a:latin typeface="Calibri"/>
                <a:cs typeface="Calibri"/>
              </a:rPr>
              <a:t>assign a </a:t>
            </a:r>
            <a:r>
              <a:rPr dirty="0" sz="3200" spc="-5">
                <a:latin typeface="Calibri"/>
                <a:cs typeface="Calibri"/>
              </a:rPr>
              <a:t>name </a:t>
            </a:r>
            <a:r>
              <a:rPr dirty="0" sz="3200" spc="-25">
                <a:latin typeface="Calibri"/>
                <a:cs typeface="Calibri"/>
              </a:rPr>
              <a:t>to </a:t>
            </a:r>
            <a:r>
              <a:rPr dirty="0" sz="3200" spc="-5">
                <a:latin typeface="Calibri"/>
                <a:cs typeface="Calibri"/>
              </a:rPr>
              <a:t>unnamed </a:t>
            </a:r>
            <a:r>
              <a:rPr dirty="0" sz="3200" spc="-30">
                <a:latin typeface="Calibri"/>
                <a:cs typeface="Calibri"/>
              </a:rPr>
              <a:t>system  </a:t>
            </a:r>
            <a:r>
              <a:rPr dirty="0" sz="3200" spc="-15">
                <a:latin typeface="Calibri"/>
                <a:cs typeface="Calibri"/>
              </a:rPr>
              <a:t>exceptions </a:t>
            </a:r>
            <a:r>
              <a:rPr dirty="0" sz="3200" spc="-5">
                <a:latin typeface="Calibri"/>
                <a:cs typeface="Calibri"/>
              </a:rPr>
              <a:t>using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0" b="1">
                <a:latin typeface="Calibri"/>
                <a:cs typeface="Calibri"/>
              </a:rPr>
              <a:t>Pragma </a:t>
            </a:r>
            <a:r>
              <a:rPr dirty="0" sz="3200" spc="-5">
                <a:latin typeface="Calibri"/>
                <a:cs typeface="Calibri"/>
              </a:rPr>
              <a:t>called  </a:t>
            </a:r>
            <a:r>
              <a:rPr dirty="0" sz="3200" spc="-30" b="1">
                <a:latin typeface="Calibri"/>
                <a:cs typeface="Calibri"/>
              </a:rPr>
              <a:t>EXCEPTION_INIT.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</a:pPr>
            <a:r>
              <a:rPr dirty="0" sz="3200" spc="-15" b="1">
                <a:latin typeface="Calibri"/>
                <a:cs typeface="Calibri"/>
              </a:rPr>
              <a:t>EXCEPTION_INIT </a:t>
            </a:r>
            <a:r>
              <a:rPr dirty="0" sz="3200">
                <a:latin typeface="Calibri"/>
                <a:cs typeface="Calibri"/>
              </a:rPr>
              <a:t>will </a:t>
            </a:r>
            <a:r>
              <a:rPr dirty="0" sz="3200" spc="-10">
                <a:latin typeface="Calibri"/>
                <a:cs typeface="Calibri"/>
              </a:rPr>
              <a:t>associate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0">
                <a:latin typeface="Calibri"/>
                <a:cs typeface="Calibri"/>
              </a:rPr>
              <a:t>predefined  Oracle error </a:t>
            </a:r>
            <a:r>
              <a:rPr dirty="0" sz="3200" spc="-5">
                <a:latin typeface="Calibri"/>
                <a:cs typeface="Calibri"/>
              </a:rPr>
              <a:t>number </a:t>
            </a:r>
            <a:r>
              <a:rPr dirty="0" sz="3200" spc="-20">
                <a:latin typeface="Calibri"/>
                <a:cs typeface="Calibri"/>
              </a:rPr>
              <a:t>to </a:t>
            </a:r>
            <a:r>
              <a:rPr dirty="0" sz="3200">
                <a:latin typeface="Calibri"/>
                <a:cs typeface="Calibri"/>
              </a:rPr>
              <a:t>a  </a:t>
            </a:r>
            <a:r>
              <a:rPr dirty="0" sz="3200" spc="-10">
                <a:latin typeface="Calibri"/>
                <a:cs typeface="Calibri"/>
              </a:rPr>
              <a:t>programmer_defined </a:t>
            </a:r>
            <a:r>
              <a:rPr dirty="0" sz="3200" spc="-15">
                <a:latin typeface="Calibri"/>
                <a:cs typeface="Calibri"/>
              </a:rPr>
              <a:t>exception</a:t>
            </a:r>
            <a:r>
              <a:rPr dirty="0" sz="3200" spc="-5">
                <a:latin typeface="Calibri"/>
                <a:cs typeface="Calibri"/>
              </a:rPr>
              <a:t> name.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62000"/>
            <a:ext cx="8255000" cy="11684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5080">
              <a:lnSpc>
                <a:spcPts val="4345"/>
              </a:lnSpc>
            </a:pP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WHERE AND </a:t>
            </a:r>
            <a:r>
              <a:rPr dirty="0" sz="4000" spc="-25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dirty="0" sz="4000" spc="-6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dirty="0" sz="40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ORACLE</a:t>
            </a:r>
            <a:endParaRPr sz="400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</a:pP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PL/SQL IN 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WINDOWS</a:t>
            </a:r>
            <a:r>
              <a:rPr dirty="0" sz="40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959" y="1580777"/>
            <a:ext cx="8308080" cy="460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8891" y="1955290"/>
            <a:ext cx="8517636" cy="4902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BD4A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2047188"/>
            <a:ext cx="7986395" cy="378206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35">
                <a:latin typeface="Calibri"/>
                <a:cs typeface="Calibri"/>
              </a:rPr>
              <a:t>YOU </a:t>
            </a:r>
            <a:r>
              <a:rPr dirty="0" sz="3200" spc="-40">
                <a:latin typeface="Calibri"/>
                <a:cs typeface="Calibri"/>
              </a:rPr>
              <a:t>HAVE </a:t>
            </a:r>
            <a:r>
              <a:rPr dirty="0" sz="3200" spc="-10">
                <a:latin typeface="Calibri"/>
                <a:cs typeface="Calibri"/>
              </a:rPr>
              <a:t>ORACLE </a:t>
            </a:r>
            <a:r>
              <a:rPr dirty="0" sz="3200" spc="5">
                <a:latin typeface="Calibri"/>
                <a:cs typeface="Calibri"/>
              </a:rPr>
              <a:t>9i/10g/11g </a:t>
            </a:r>
            <a:r>
              <a:rPr dirty="0" sz="3200">
                <a:latin typeface="Calibri"/>
                <a:cs typeface="Calibri"/>
              </a:rPr>
              <a:t>in </a:t>
            </a:r>
            <a:r>
              <a:rPr dirty="0" sz="3200" spc="-10">
                <a:latin typeface="Calibri"/>
                <a:cs typeface="Calibri"/>
              </a:rPr>
              <a:t>your</a:t>
            </a:r>
            <a:r>
              <a:rPr dirty="0" sz="3200" spc="7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  <a:p>
            <a:pPr marL="1827530" indent="-1815464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1827530" algn="l"/>
                <a:tab pos="1828164" algn="l"/>
              </a:tabLst>
            </a:pPr>
            <a:r>
              <a:rPr dirty="0" sz="3200" spc="-5">
                <a:latin typeface="Calibri"/>
                <a:cs typeface="Calibri"/>
              </a:rPr>
              <a:t>THEN </a:t>
            </a:r>
            <a:r>
              <a:rPr dirty="0" sz="3200" spc="-20">
                <a:latin typeface="Calibri"/>
                <a:cs typeface="Calibri"/>
              </a:rPr>
              <a:t>FOLLOWS </a:t>
            </a:r>
            <a:r>
              <a:rPr dirty="0" sz="3200" spc="-10">
                <a:latin typeface="Calibri"/>
                <a:cs typeface="Calibri"/>
              </a:rPr>
              <a:t>THESE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STEPS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1) </a:t>
            </a:r>
            <a:r>
              <a:rPr dirty="0" sz="3200" spc="-5">
                <a:latin typeface="Calibri"/>
                <a:cs typeface="Calibri"/>
              </a:rPr>
              <a:t>OPEN </a:t>
            </a:r>
            <a:r>
              <a:rPr dirty="0" sz="3200">
                <a:latin typeface="Calibri"/>
                <a:cs typeface="Calibri"/>
              </a:rPr>
              <a:t>RUN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PROMPT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2)TPYE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u="heavy" sz="32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SQLPLUS/NOLOG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3)TYPE </a:t>
            </a:r>
            <a:r>
              <a:rPr dirty="0" sz="3200" spc="-15">
                <a:latin typeface="Calibri"/>
                <a:cs typeface="Calibri"/>
              </a:rPr>
              <a:t>CONNECT </a:t>
            </a:r>
            <a:r>
              <a:rPr dirty="0" sz="3200" spc="-5">
                <a:latin typeface="Calibri"/>
                <a:cs typeface="Calibri"/>
              </a:rPr>
              <a:t>AND THEN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ENTER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USERNAME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:HR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30">
                <a:latin typeface="Calibri"/>
                <a:cs typeface="Calibri"/>
              </a:rPr>
              <a:t>PASSWORD:HR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1981" y="6464909"/>
            <a:ext cx="1282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3685" y="324357"/>
            <a:ext cx="197548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>
                <a:solidFill>
                  <a:srgbClr val="000000"/>
                </a:solidFill>
              </a:rPr>
              <a:t>FOR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E.G.</a:t>
            </a:r>
          </a:p>
        </p:txBody>
      </p:sp>
      <p:sp>
        <p:nvSpPr>
          <p:cNvPr id="3" name="object 3"/>
          <p:cNvSpPr/>
          <p:nvPr/>
        </p:nvSpPr>
        <p:spPr>
          <a:xfrm>
            <a:off x="417959" y="1123576"/>
            <a:ext cx="8308080" cy="5061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0811" y="1068324"/>
            <a:ext cx="7680959" cy="493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142936"/>
            <a:ext cx="8229600" cy="49832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142936"/>
            <a:ext cx="8229600" cy="4983480"/>
          </a:xfrm>
          <a:custGeom>
            <a:avLst/>
            <a:gdLst/>
            <a:ahLst/>
            <a:cxnLst/>
            <a:rect l="l" t="t" r="r" b="b"/>
            <a:pathLst>
              <a:path w="8229600" h="4983480">
                <a:moveTo>
                  <a:pt x="0" y="4983226"/>
                </a:moveTo>
                <a:lnTo>
                  <a:pt x="8229600" y="4983226"/>
                </a:lnTo>
                <a:lnTo>
                  <a:pt x="8229600" y="0"/>
                </a:lnTo>
                <a:lnTo>
                  <a:pt x="0" y="0"/>
                </a:lnTo>
                <a:lnTo>
                  <a:pt x="0" y="4983226"/>
                </a:lnTo>
                <a:close/>
              </a:path>
            </a:pathLst>
          </a:custGeom>
          <a:ln w="12700">
            <a:solidFill>
              <a:srgbClr val="46A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122934"/>
            <a:ext cx="7400925" cy="4827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96240" algn="l"/>
                <a:tab pos="396875" algn="l"/>
              </a:tabLst>
            </a:pPr>
            <a:r>
              <a:rPr dirty="0" sz="1500" spc="-5">
                <a:solidFill>
                  <a:srgbClr val="FF0000"/>
                </a:solidFill>
                <a:latin typeface="Calibri"/>
                <a:cs typeface="Calibri"/>
              </a:rPr>
              <a:t>DECLARE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500" spc="-5">
                <a:solidFill>
                  <a:srgbClr val="FF0000"/>
                </a:solidFill>
                <a:latin typeface="Calibri"/>
                <a:cs typeface="Calibri"/>
              </a:rPr>
              <a:t>AAA </a:t>
            </a:r>
            <a:r>
              <a:rPr dirty="0" sz="1500" spc="-10">
                <a:solidFill>
                  <a:srgbClr val="FF0000"/>
                </a:solidFill>
                <a:latin typeface="Calibri"/>
                <a:cs typeface="Calibri"/>
              </a:rPr>
              <a:t>EXCEPTION; </a:t>
            </a:r>
            <a:r>
              <a:rPr dirty="0" sz="1500" spc="-5">
                <a:latin typeface="Calibri"/>
                <a:cs typeface="Calibri"/>
              </a:rPr>
              <a:t>-------</a:t>
            </a:r>
            <a:r>
              <a:rPr dirty="0" sz="1500" spc="-5">
                <a:latin typeface="Wingdings"/>
                <a:cs typeface="Wingdings"/>
              </a:rPr>
              <a:t></a:t>
            </a:r>
            <a:r>
              <a:rPr dirty="0" sz="1500" spc="-5">
                <a:latin typeface="Calibri"/>
                <a:cs typeface="Calibri"/>
              </a:rPr>
              <a:t>AAA </a:t>
            </a:r>
            <a:r>
              <a:rPr dirty="0" sz="1500">
                <a:latin typeface="Calibri"/>
                <a:cs typeface="Calibri"/>
              </a:rPr>
              <a:t>IS </a:t>
            </a:r>
            <a:r>
              <a:rPr dirty="0" sz="1500" spc="-10">
                <a:latin typeface="Calibri"/>
                <a:cs typeface="Calibri"/>
              </a:rPr>
              <a:t>EXCEPTION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NAME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439420" indent="-426720">
              <a:lnSpc>
                <a:spcPct val="100000"/>
              </a:lnSpc>
              <a:buFont typeface="Arial"/>
              <a:buChar char="•"/>
              <a:tabLst>
                <a:tab pos="438784" algn="l"/>
                <a:tab pos="439420" algn="l"/>
              </a:tabLst>
            </a:pPr>
            <a:r>
              <a:rPr dirty="0" sz="1500" spc="-5">
                <a:solidFill>
                  <a:srgbClr val="FF0000"/>
                </a:solidFill>
                <a:latin typeface="Calibri"/>
                <a:cs typeface="Calibri"/>
              </a:rPr>
              <a:t>PRAGMA </a:t>
            </a:r>
            <a:r>
              <a:rPr dirty="0" sz="1500" spc="-5">
                <a:latin typeface="Calibri"/>
                <a:cs typeface="Calibri"/>
              </a:rPr>
              <a:t>--------------------</a:t>
            </a:r>
            <a:r>
              <a:rPr dirty="0" sz="1500" spc="-5">
                <a:latin typeface="Wingdings"/>
                <a:cs typeface="Wingdings"/>
              </a:rPr>
              <a:t></a:t>
            </a:r>
            <a:r>
              <a:rPr dirty="0" sz="1500" spc="-5">
                <a:latin typeface="Calibri"/>
                <a:cs typeface="Calibri"/>
              </a:rPr>
              <a:t>USE </a:t>
            </a:r>
            <a:r>
              <a:rPr dirty="0" sz="1500" spc="-25">
                <a:latin typeface="Calibri"/>
                <a:cs typeface="Calibri"/>
              </a:rPr>
              <a:t>TO </a:t>
            </a:r>
            <a:r>
              <a:rPr dirty="0" sz="1500" spc="-5">
                <a:latin typeface="Calibri"/>
                <a:cs typeface="Calibri"/>
              </a:rPr>
              <a:t>DEFINE UNMANED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EXCEPTION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1500" spc="-10">
                <a:solidFill>
                  <a:srgbClr val="FF0000"/>
                </a:solidFill>
                <a:latin typeface="Calibri"/>
                <a:cs typeface="Calibri"/>
              </a:rPr>
              <a:t>EXCEPTION_INIT </a:t>
            </a:r>
            <a:r>
              <a:rPr dirty="0" sz="1500" spc="-5">
                <a:solidFill>
                  <a:srgbClr val="FF0000"/>
                </a:solidFill>
                <a:latin typeface="Calibri"/>
                <a:cs typeface="Calibri"/>
              </a:rPr>
              <a:t>(AAA, </a:t>
            </a:r>
            <a:r>
              <a:rPr dirty="0" sz="1500" spc="-5">
                <a:latin typeface="Calibri"/>
                <a:cs typeface="Calibri"/>
              </a:rPr>
              <a:t>-2292</a:t>
            </a:r>
            <a:r>
              <a:rPr dirty="0" sz="1500" spc="-5">
                <a:solidFill>
                  <a:srgbClr val="FF0000"/>
                </a:solidFill>
                <a:latin typeface="Calibri"/>
                <a:cs typeface="Calibri"/>
              </a:rPr>
              <a:t>); -------------------------</a:t>
            </a:r>
            <a:r>
              <a:rPr dirty="0" sz="1500" spc="-5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z="1500" spc="-5">
                <a:latin typeface="Calibri"/>
                <a:cs typeface="Calibri"/>
              </a:rPr>
              <a:t>MUST </a:t>
            </a:r>
            <a:r>
              <a:rPr dirty="0" sz="1500">
                <a:latin typeface="Calibri"/>
                <a:cs typeface="Calibri"/>
              </a:rPr>
              <a:t>BE </a:t>
            </a:r>
            <a:r>
              <a:rPr dirty="0" sz="1500" spc="-15">
                <a:latin typeface="Calibri"/>
                <a:cs typeface="Calibri"/>
              </a:rPr>
              <a:t>VALID </a:t>
            </a:r>
            <a:r>
              <a:rPr dirty="0" sz="1500" spc="-10">
                <a:latin typeface="Calibri"/>
                <a:cs typeface="Calibri"/>
              </a:rPr>
              <a:t>EXCEPTION</a:t>
            </a:r>
            <a:r>
              <a:rPr dirty="0" sz="1500" spc="1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NUMBER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500" spc="-5">
                <a:solidFill>
                  <a:srgbClr val="FF0000"/>
                </a:solidFill>
                <a:latin typeface="Calibri"/>
                <a:cs typeface="Calibri"/>
              </a:rPr>
              <a:t>BEGIN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439420" indent="-426720">
              <a:lnSpc>
                <a:spcPct val="100000"/>
              </a:lnSpc>
              <a:buFont typeface="Arial"/>
              <a:buChar char="•"/>
              <a:tabLst>
                <a:tab pos="438784" algn="l"/>
                <a:tab pos="439420" algn="l"/>
              </a:tabLst>
            </a:pPr>
            <a:r>
              <a:rPr dirty="0" sz="1500" spc="-10">
                <a:solidFill>
                  <a:srgbClr val="FF0000"/>
                </a:solidFill>
                <a:latin typeface="Calibri"/>
                <a:cs typeface="Calibri"/>
              </a:rPr>
              <a:t>Delete FROM </a:t>
            </a:r>
            <a:r>
              <a:rPr dirty="0" sz="1500" spc="-5">
                <a:solidFill>
                  <a:srgbClr val="FF0000"/>
                </a:solidFill>
                <a:latin typeface="Calibri"/>
                <a:cs typeface="Calibri"/>
              </a:rPr>
              <a:t>SUPPLIER where SUPPLIER_ID= 1;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500" spc="-10">
                <a:solidFill>
                  <a:srgbClr val="FF0000"/>
                </a:solidFill>
                <a:latin typeface="Calibri"/>
                <a:cs typeface="Calibri"/>
              </a:rPr>
              <a:t>EXCEPTION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1500">
                <a:solidFill>
                  <a:srgbClr val="FF0000"/>
                </a:solidFill>
                <a:latin typeface="Calibri"/>
                <a:cs typeface="Calibri"/>
              </a:rPr>
              <a:t>WHEN </a:t>
            </a:r>
            <a:r>
              <a:rPr dirty="0" sz="1500" spc="-5">
                <a:solidFill>
                  <a:srgbClr val="FF0000"/>
                </a:solidFill>
                <a:latin typeface="Calibri"/>
                <a:cs typeface="Calibri"/>
              </a:rPr>
              <a:t>AAA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dirty="0" sz="1500" spc="-5">
                <a:solidFill>
                  <a:srgbClr val="FF0000"/>
                </a:solidFill>
                <a:latin typeface="Calibri"/>
                <a:cs typeface="Calibri"/>
              </a:rPr>
              <a:t>THEN </a:t>
            </a:r>
            <a:r>
              <a:rPr dirty="0" sz="1500">
                <a:solidFill>
                  <a:srgbClr val="FF0000"/>
                </a:solidFill>
                <a:latin typeface="Calibri"/>
                <a:cs typeface="Calibri"/>
              </a:rPr>
              <a:t>Dbms_output.put_line(' </a:t>
            </a:r>
            <a:r>
              <a:rPr dirty="0" sz="1500" spc="-5">
                <a:solidFill>
                  <a:srgbClr val="FF0000"/>
                </a:solidFill>
                <a:latin typeface="Calibri"/>
                <a:cs typeface="Calibri"/>
              </a:rPr>
              <a:t>$$Child </a:t>
            </a:r>
            <a:r>
              <a:rPr dirty="0" sz="1500" spc="-10">
                <a:solidFill>
                  <a:srgbClr val="FF0000"/>
                </a:solidFill>
                <a:latin typeface="Calibri"/>
                <a:cs typeface="Calibri"/>
              </a:rPr>
              <a:t>records are </a:t>
            </a:r>
            <a:r>
              <a:rPr dirty="0" sz="1500" spc="-5">
                <a:solidFill>
                  <a:srgbClr val="FF0000"/>
                </a:solidFill>
                <a:latin typeface="Calibri"/>
                <a:cs typeface="Calibri"/>
              </a:rPr>
              <a:t>present </a:t>
            </a:r>
            <a:r>
              <a:rPr dirty="0" sz="1500" spc="-15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dirty="0" sz="150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dirty="0" sz="15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FF0000"/>
                </a:solidFill>
                <a:latin typeface="Calibri"/>
                <a:cs typeface="Calibri"/>
              </a:rPr>
              <a:t>product_id.');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500" spc="-5">
                <a:solidFill>
                  <a:srgbClr val="FF0000"/>
                </a:solidFill>
                <a:latin typeface="Calibri"/>
                <a:cs typeface="Calibri"/>
              </a:rPr>
              <a:t>END;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50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solidFill>
            <a:srgbClr val="C0504D"/>
          </a:solidFill>
          <a:ln w="25400">
            <a:solidFill>
              <a:srgbClr val="8B383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3810">
              <a:lnSpc>
                <a:spcPts val="4245"/>
              </a:lnSpc>
            </a:pPr>
            <a:r>
              <a:rPr dirty="0" sz="4000" spc="-85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HAPPENS 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40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PREVIOUS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ts val="4755"/>
              </a:lnSpc>
            </a:pP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959" y="1580777"/>
            <a:ext cx="8308080" cy="460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8891" y="1502663"/>
            <a:ext cx="8677656" cy="4204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46A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607565"/>
            <a:ext cx="8053705" cy="4026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IF U </a:t>
            </a:r>
            <a:r>
              <a:rPr dirty="0" sz="3200" spc="-40">
                <a:latin typeface="Calibri"/>
                <a:cs typeface="Calibri"/>
              </a:rPr>
              <a:t>WANT </a:t>
            </a:r>
            <a:r>
              <a:rPr dirty="0" sz="3200" spc="-55">
                <a:latin typeface="Calibri"/>
                <a:cs typeface="Calibri"/>
              </a:rPr>
              <a:t>TO </a:t>
            </a:r>
            <a:r>
              <a:rPr dirty="0" sz="3200" spc="-5">
                <a:latin typeface="Calibri"/>
                <a:cs typeface="Calibri"/>
              </a:rPr>
              <a:t>DELETE SUPPLIER_ID=1 THEN  </a:t>
            </a:r>
            <a:r>
              <a:rPr dirty="0" sz="3200">
                <a:latin typeface="Calibri"/>
                <a:cs typeface="Calibri"/>
              </a:rPr>
              <a:t>AN </a:t>
            </a:r>
            <a:r>
              <a:rPr dirty="0" sz="3200" spc="-15">
                <a:latin typeface="Calibri"/>
                <a:cs typeface="Calibri"/>
              </a:rPr>
              <a:t>EXCEPTION </a:t>
            </a:r>
            <a:r>
              <a:rPr dirty="0" sz="3200" spc="-10">
                <a:latin typeface="Calibri"/>
                <a:cs typeface="Calibri"/>
              </a:rPr>
              <a:t>OCCURS </a:t>
            </a:r>
            <a:r>
              <a:rPr dirty="0" sz="3200">
                <a:latin typeface="Calibri"/>
                <a:cs typeface="Calibri"/>
              </a:rPr>
              <a:t>WHICH WILL PRINT </a:t>
            </a:r>
            <a:r>
              <a:rPr dirty="0" sz="3200" spc="-5">
                <a:latin typeface="Calibri"/>
                <a:cs typeface="Calibri"/>
              </a:rPr>
              <a:t>AS  </a:t>
            </a:r>
            <a:r>
              <a:rPr dirty="0" sz="3200">
                <a:latin typeface="Calibri"/>
                <a:cs typeface="Calibri"/>
              </a:rPr>
              <a:t>WHICH IS IN </a:t>
            </a:r>
            <a:r>
              <a:rPr dirty="0" sz="3200" spc="-30">
                <a:latin typeface="Calibri"/>
                <a:cs typeface="Calibri"/>
              </a:rPr>
              <a:t>DBMS_OUTPUT.</a:t>
            </a:r>
            <a:endParaRPr sz="3200">
              <a:latin typeface="Calibri"/>
              <a:cs typeface="Calibri"/>
            </a:endParaRPr>
          </a:p>
          <a:p>
            <a:pPr marL="355600" marR="1270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0">
                <a:latin typeface="Calibri"/>
                <a:cs typeface="Calibri"/>
              </a:rPr>
              <a:t>ACTUALLY </a:t>
            </a:r>
            <a:r>
              <a:rPr dirty="0" sz="3200" spc="-5">
                <a:latin typeface="Calibri"/>
                <a:cs typeface="Calibri"/>
              </a:rPr>
              <a:t>THIS </a:t>
            </a:r>
            <a:r>
              <a:rPr dirty="0" sz="3200" spc="-10">
                <a:latin typeface="Calibri"/>
                <a:cs typeface="Calibri"/>
              </a:rPr>
              <a:t>ECEPTION </a:t>
            </a:r>
            <a:r>
              <a:rPr dirty="0" sz="3200" spc="-15">
                <a:latin typeface="Calibri"/>
                <a:cs typeface="Calibri"/>
              </a:rPr>
              <a:t>WORKS </a:t>
            </a:r>
            <a:r>
              <a:rPr dirty="0" sz="3200">
                <a:latin typeface="Calibri"/>
                <a:cs typeface="Calibri"/>
              </a:rPr>
              <a:t>ON </a:t>
            </a:r>
            <a:r>
              <a:rPr dirty="0" sz="3200" spc="-45">
                <a:latin typeface="Calibri"/>
                <a:cs typeface="Calibri"/>
              </a:rPr>
              <a:t>PARENT  </a:t>
            </a:r>
            <a:r>
              <a:rPr dirty="0" sz="3200" spc="-5">
                <a:latin typeface="Calibri"/>
                <a:cs typeface="Calibri"/>
              </a:rPr>
              <a:t>CHILD DELETION AND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ERROR </a:t>
            </a:r>
            <a:r>
              <a:rPr dirty="0" sz="3200" spc="-5">
                <a:latin typeface="Calibri"/>
                <a:cs typeface="Calibri"/>
              </a:rPr>
              <a:t>NUMBER  </a:t>
            </a:r>
            <a:r>
              <a:rPr dirty="0" sz="3200" spc="-10">
                <a:latin typeface="Calibri"/>
                <a:cs typeface="Calibri"/>
              </a:rPr>
              <a:t>SIGNIFIES </a:t>
            </a:r>
            <a:r>
              <a:rPr dirty="0" sz="3200" spc="-5">
                <a:latin typeface="Calibri"/>
                <a:cs typeface="Calibri"/>
              </a:rPr>
              <a:t>THE TYPE OF ERR AND FOR </a:t>
            </a:r>
            <a:r>
              <a:rPr dirty="0" sz="3200">
                <a:latin typeface="Calibri"/>
                <a:cs typeface="Calibri"/>
              </a:rPr>
              <a:t>USER  </a:t>
            </a:r>
            <a:r>
              <a:rPr dirty="0" sz="3200" spc="-10">
                <a:latin typeface="Calibri"/>
                <a:cs typeface="Calibri"/>
              </a:rPr>
              <a:t>EASE </a:t>
            </a:r>
            <a:r>
              <a:rPr dirty="0" sz="3200">
                <a:latin typeface="Calibri"/>
                <a:cs typeface="Calibri"/>
              </a:rPr>
              <a:t>WE </a:t>
            </a:r>
            <a:r>
              <a:rPr dirty="0" sz="3200" spc="-5">
                <a:latin typeface="Calibri"/>
                <a:cs typeface="Calibri"/>
              </a:rPr>
              <a:t>MAKE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USEFUL </a:t>
            </a:r>
            <a:r>
              <a:rPr dirty="0" sz="3200">
                <a:latin typeface="Calibri"/>
                <a:cs typeface="Calibri"/>
              </a:rPr>
              <a:t>OR  </a:t>
            </a:r>
            <a:r>
              <a:rPr dirty="0" sz="3200" spc="-30">
                <a:latin typeface="Calibri"/>
                <a:cs typeface="Calibri"/>
              </a:rPr>
              <a:t>UNDERSTANDABLE </a:t>
            </a:r>
            <a:r>
              <a:rPr dirty="0" sz="3200">
                <a:latin typeface="Calibri"/>
                <a:cs typeface="Calibri"/>
              </a:rPr>
              <a:t>PRINT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65">
                <a:latin typeface="Calibri"/>
                <a:cs typeface="Calibri"/>
              </a:rPr>
              <a:t>STATEMENT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762" y="242694"/>
            <a:ext cx="8332474" cy="124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5127" y="60960"/>
            <a:ext cx="6332220" cy="847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2747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3000"/>
                </a:move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2747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3000"/>
                </a:move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96035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Calibri"/>
                <a:cs typeface="Calibri"/>
              </a:rPr>
              <a:t>3) </a:t>
            </a:r>
            <a:r>
              <a:rPr dirty="0" sz="4000" spc="-10" b="1">
                <a:latin typeface="Calibri"/>
                <a:cs typeface="Calibri"/>
              </a:rPr>
              <a:t>User-defined</a:t>
            </a:r>
            <a:r>
              <a:rPr dirty="0" sz="4000" b="1">
                <a:latin typeface="Calibri"/>
                <a:cs typeface="Calibri"/>
              </a:rPr>
              <a:t> </a:t>
            </a:r>
            <a:r>
              <a:rPr dirty="0" sz="4000" spc="-15" b="1">
                <a:latin typeface="Calibri"/>
                <a:cs typeface="Calibri"/>
              </a:rPr>
              <a:t>Exceptions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408" y="2524124"/>
            <a:ext cx="7906624" cy="36480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2360803"/>
            <a:ext cx="7743825" cy="356489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libri"/>
                <a:cs typeface="Calibri"/>
              </a:rPr>
              <a:t>Apart </a:t>
            </a:r>
            <a:r>
              <a:rPr dirty="0" sz="2700" spc="-15">
                <a:latin typeface="Calibri"/>
                <a:cs typeface="Calibri"/>
              </a:rPr>
              <a:t>from sytem exceptions we </a:t>
            </a:r>
            <a:r>
              <a:rPr dirty="0" sz="2700" spc="-10">
                <a:latin typeface="Calibri"/>
                <a:cs typeface="Calibri"/>
              </a:rPr>
              <a:t>can explicity define  </a:t>
            </a:r>
            <a:r>
              <a:rPr dirty="0" sz="2700" spc="-15">
                <a:latin typeface="Calibri"/>
                <a:cs typeface="Calibri"/>
              </a:rPr>
              <a:t>exceptions </a:t>
            </a:r>
            <a:r>
              <a:rPr dirty="0" sz="2700" spc="-5">
                <a:latin typeface="Calibri"/>
                <a:cs typeface="Calibri"/>
              </a:rPr>
              <a:t>based on business </a:t>
            </a:r>
            <a:r>
              <a:rPr dirty="0" sz="2700">
                <a:latin typeface="Calibri"/>
                <a:cs typeface="Calibri"/>
              </a:rPr>
              <a:t>rules. </a:t>
            </a:r>
            <a:r>
              <a:rPr dirty="0" sz="2700" spc="-5">
                <a:latin typeface="Calibri"/>
                <a:cs typeface="Calibri"/>
              </a:rPr>
              <a:t>These </a:t>
            </a:r>
            <a:r>
              <a:rPr dirty="0" sz="2700" spc="-15">
                <a:latin typeface="Calibri"/>
                <a:cs typeface="Calibri"/>
              </a:rPr>
              <a:t>are</a:t>
            </a:r>
            <a:r>
              <a:rPr dirty="0" sz="2700" spc="-17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known  </a:t>
            </a:r>
            <a:r>
              <a:rPr dirty="0" sz="2700">
                <a:latin typeface="Calibri"/>
                <a:cs typeface="Calibri"/>
              </a:rPr>
              <a:t>as </a:t>
            </a:r>
            <a:r>
              <a:rPr dirty="0" sz="2700" spc="-10">
                <a:latin typeface="Calibri"/>
                <a:cs typeface="Calibri"/>
              </a:rPr>
              <a:t>user-defined</a:t>
            </a:r>
            <a:r>
              <a:rPr dirty="0" sz="2700" spc="-7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exceptions.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solidFill>
                  <a:srgbClr val="FF0000"/>
                </a:solidFill>
                <a:latin typeface="Calibri"/>
                <a:cs typeface="Calibri"/>
              </a:rPr>
              <a:t>DECLARE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5">
                <a:solidFill>
                  <a:srgbClr val="FF0000"/>
                </a:solidFill>
                <a:latin typeface="Calibri"/>
                <a:cs typeface="Calibri"/>
              </a:rPr>
              <a:t>my-exception</a:t>
            </a:r>
            <a:r>
              <a:rPr dirty="0" sz="27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 spc="-15">
                <a:solidFill>
                  <a:srgbClr val="FF0000"/>
                </a:solidFill>
                <a:latin typeface="Calibri"/>
                <a:cs typeface="Calibri"/>
              </a:rPr>
              <a:t>EXCEPTION;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----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----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Raise</a:t>
            </a:r>
            <a:r>
              <a:rPr dirty="0" sz="27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FF0000"/>
                </a:solidFill>
                <a:latin typeface="Calibri"/>
                <a:cs typeface="Calibri"/>
              </a:rPr>
              <a:t>name_of_exception;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959" y="254906"/>
            <a:ext cx="8308080" cy="122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ln w="12700">
            <a:solidFill>
              <a:srgbClr val="BD4A47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 spc="-10">
                <a:solidFill>
                  <a:srgbClr val="000000"/>
                </a:solidFill>
              </a:rPr>
              <a:t>FOR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E.G.</a:t>
            </a:r>
          </a:p>
        </p:txBody>
      </p:sp>
      <p:sp>
        <p:nvSpPr>
          <p:cNvPr id="5" name="object 5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25399">
            <a:solidFill>
              <a:srgbClr val="7088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537461"/>
            <a:ext cx="4697095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solidFill>
                  <a:srgbClr val="FFFFFF"/>
                </a:solidFill>
                <a:latin typeface="Calibri"/>
                <a:cs typeface="Calibri"/>
              </a:rPr>
              <a:t>DECLARE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----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solidFill>
                  <a:srgbClr val="FFFFFF"/>
                </a:solidFill>
                <a:latin typeface="Calibri"/>
                <a:cs typeface="Calibri"/>
              </a:rPr>
              <a:t>Zero_commission</a:t>
            </a:r>
            <a:r>
              <a:rPr dirty="0" sz="2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alibri"/>
                <a:cs typeface="Calibri"/>
              </a:rPr>
              <a:t>Exception;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solidFill>
                  <a:srgbClr val="FFFFFF"/>
                </a:solidFill>
                <a:latin typeface="Calibri"/>
                <a:cs typeface="Calibri"/>
              </a:rPr>
              <a:t>BEGIN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commission=0</a:t>
            </a:r>
            <a:r>
              <a:rPr dirty="0" sz="27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RAISE</a:t>
            </a:r>
            <a:r>
              <a:rPr dirty="0" sz="2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15">
                <a:solidFill>
                  <a:srgbClr val="FFFFFF"/>
                </a:solidFill>
                <a:latin typeface="Calibri"/>
                <a:cs typeface="Calibri"/>
              </a:rPr>
              <a:t>zero_commission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5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1416050" algn="l"/>
              </a:tabLst>
            </a:pP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WHEN	</a:t>
            </a:r>
            <a:r>
              <a:rPr dirty="0" sz="2700" spc="-10">
                <a:solidFill>
                  <a:srgbClr val="FFFFFF"/>
                </a:solidFill>
                <a:latin typeface="Calibri"/>
                <a:cs typeface="Calibri"/>
              </a:rPr>
              <a:t>zero_commission</a:t>
            </a:r>
            <a:r>
              <a:rPr dirty="0" sz="27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5">
                <a:solidFill>
                  <a:srgbClr val="FFFFFF"/>
                </a:solidFill>
                <a:latin typeface="Calibri"/>
                <a:cs typeface="Calibri"/>
              </a:rPr>
              <a:t>Process </a:t>
            </a: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15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END;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7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3000"/>
                </a:move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7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3000"/>
                </a:move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400">
            <a:solidFill>
              <a:srgbClr val="8B38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5850" y="146050"/>
            <a:ext cx="7379334" cy="1352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900" spc="-15"/>
              <a:t>For</a:t>
            </a:r>
            <a:r>
              <a:rPr dirty="0" sz="2900" spc="-25"/>
              <a:t> </a:t>
            </a:r>
            <a:r>
              <a:rPr dirty="0" sz="2900" spc="-15"/>
              <a:t>example</a:t>
            </a:r>
            <a:endParaRPr sz="2900"/>
          </a:p>
          <a:p>
            <a:pPr algn="ctr" marL="12065" marR="5080">
              <a:lnSpc>
                <a:spcPct val="100000"/>
              </a:lnSpc>
              <a:spcBef>
                <a:spcPts val="5"/>
              </a:spcBef>
            </a:pPr>
            <a:r>
              <a:rPr dirty="0" sz="2900"/>
              <a:t>When the </a:t>
            </a:r>
            <a:r>
              <a:rPr dirty="0" sz="2900" spc="-5"/>
              <a:t>user </a:t>
            </a:r>
            <a:r>
              <a:rPr dirty="0" sz="2900" spc="-20"/>
              <a:t>enters </a:t>
            </a:r>
            <a:r>
              <a:rPr dirty="0" sz="2900"/>
              <a:t>an </a:t>
            </a:r>
            <a:r>
              <a:rPr dirty="0" sz="2900" spc="-15"/>
              <a:t>invalid </a:t>
            </a:r>
            <a:r>
              <a:rPr dirty="0" sz="2900" spc="-25"/>
              <a:t>ID, </a:t>
            </a:r>
            <a:r>
              <a:rPr dirty="0" sz="2900"/>
              <a:t>the</a:t>
            </a:r>
            <a:r>
              <a:rPr dirty="0" sz="2900" spc="-45"/>
              <a:t> </a:t>
            </a:r>
            <a:r>
              <a:rPr dirty="0" sz="2900" spc="-15"/>
              <a:t>exception  </a:t>
            </a:r>
            <a:r>
              <a:rPr dirty="0" sz="2900" spc="-10"/>
              <a:t>invalid_id </a:t>
            </a:r>
            <a:r>
              <a:rPr dirty="0" sz="2900"/>
              <a:t>is</a:t>
            </a:r>
            <a:r>
              <a:rPr dirty="0" sz="2900" spc="-50"/>
              <a:t> </a:t>
            </a:r>
            <a:r>
              <a:rPr dirty="0" sz="2900" spc="-10"/>
              <a:t>raised</a:t>
            </a:r>
            <a:endParaRPr sz="29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1843785"/>
            <a:ext cx="8008620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solidFill>
                  <a:srgbClr val="205868"/>
                </a:solidFill>
                <a:latin typeface="Calibri"/>
                <a:cs typeface="Calibri"/>
              </a:rPr>
              <a:t>DECLARE</a:t>
            </a:r>
            <a:endParaRPr sz="1800">
              <a:latin typeface="Calibri"/>
              <a:cs typeface="Calibri"/>
            </a:endParaRPr>
          </a:p>
          <a:p>
            <a:pPr marL="510540" indent="-498475">
              <a:lnSpc>
                <a:spcPct val="100000"/>
              </a:lnSpc>
              <a:buFont typeface="Arial"/>
              <a:buChar char="•"/>
              <a:tabLst>
                <a:tab pos="510540" algn="l"/>
                <a:tab pos="511175" algn="l"/>
              </a:tabLst>
            </a:pPr>
            <a:r>
              <a:rPr dirty="0" sz="1800" spc="-5">
                <a:solidFill>
                  <a:srgbClr val="205868"/>
                </a:solidFill>
                <a:latin typeface="Calibri"/>
                <a:cs typeface="Calibri"/>
              </a:rPr>
              <a:t>c_id </a:t>
            </a:r>
            <a:r>
              <a:rPr dirty="0" sz="1800" spc="-10">
                <a:solidFill>
                  <a:srgbClr val="205868"/>
                </a:solidFill>
                <a:latin typeface="Calibri"/>
                <a:cs typeface="Calibri"/>
              </a:rPr>
              <a:t>customers.id%type </a:t>
            </a:r>
            <a:r>
              <a:rPr dirty="0" sz="1800">
                <a:solidFill>
                  <a:srgbClr val="205868"/>
                </a:solidFill>
                <a:latin typeface="Calibri"/>
                <a:cs typeface="Calibri"/>
              </a:rPr>
              <a:t>:= </a:t>
            </a:r>
            <a:r>
              <a:rPr dirty="0" sz="1800" spc="-5">
                <a:solidFill>
                  <a:srgbClr val="205868"/>
                </a:solidFill>
                <a:latin typeface="Calibri"/>
                <a:cs typeface="Calibri"/>
              </a:rPr>
              <a:t>&amp;cc_id;-------------</a:t>
            </a:r>
            <a:r>
              <a:rPr dirty="0" sz="1800" spc="-5">
                <a:solidFill>
                  <a:srgbClr val="205868"/>
                </a:solidFill>
                <a:latin typeface="Wingdings"/>
                <a:cs typeface="Wingdings"/>
              </a:rPr>
              <a:t></a:t>
            </a:r>
            <a:r>
              <a:rPr dirty="0" sz="1800" spc="-5">
                <a:solidFill>
                  <a:srgbClr val="C00000"/>
                </a:solidFill>
                <a:latin typeface="Calibri"/>
                <a:cs typeface="Calibri"/>
              </a:rPr>
              <a:t>input id </a:t>
            </a:r>
            <a:r>
              <a:rPr dirty="0" sz="1800" spc="-10">
                <a:solidFill>
                  <a:srgbClr val="C00000"/>
                </a:solidFill>
                <a:latin typeface="Calibri"/>
                <a:cs typeface="Calibri"/>
              </a:rPr>
              <a:t>at </a:t>
            </a:r>
            <a:r>
              <a:rPr dirty="0" sz="1800" spc="-5">
                <a:solidFill>
                  <a:srgbClr val="C00000"/>
                </a:solidFill>
                <a:latin typeface="Calibri"/>
                <a:cs typeface="Calibri"/>
              </a:rPr>
              <a:t>run</a:t>
            </a:r>
            <a:r>
              <a:rPr dirty="0" sz="1800" spc="1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00000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  <a:p>
            <a:pPr marL="510540" indent="-498475">
              <a:lnSpc>
                <a:spcPct val="100000"/>
              </a:lnSpc>
              <a:buFont typeface="Arial"/>
              <a:buChar char="•"/>
              <a:tabLst>
                <a:tab pos="510540" algn="l"/>
                <a:tab pos="511175" algn="l"/>
              </a:tabLst>
            </a:pPr>
            <a:r>
              <a:rPr dirty="0" sz="1800" spc="-5">
                <a:solidFill>
                  <a:srgbClr val="205868"/>
                </a:solidFill>
                <a:latin typeface="Calibri"/>
                <a:cs typeface="Calibri"/>
              </a:rPr>
              <a:t>c_name </a:t>
            </a:r>
            <a:r>
              <a:rPr dirty="0" sz="1800" spc="-10">
                <a:solidFill>
                  <a:srgbClr val="205868"/>
                </a:solidFill>
                <a:latin typeface="Calibri"/>
                <a:cs typeface="Calibri"/>
              </a:rPr>
              <a:t>customers.name%type; </a:t>
            </a:r>
            <a:r>
              <a:rPr dirty="0" sz="1800" spc="-5">
                <a:solidFill>
                  <a:srgbClr val="C00000"/>
                </a:solidFill>
                <a:latin typeface="Calibri"/>
                <a:cs typeface="Calibri"/>
              </a:rPr>
              <a:t>--------------</a:t>
            </a:r>
            <a:r>
              <a:rPr dirty="0" sz="1800" spc="-5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dirty="0" sz="1800" spc="-5">
                <a:solidFill>
                  <a:srgbClr val="C00000"/>
                </a:solidFill>
                <a:latin typeface="Calibri"/>
                <a:cs typeface="Calibri"/>
              </a:rPr>
              <a:t>c_name variable </a:t>
            </a: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as </a:t>
            </a:r>
            <a:r>
              <a:rPr dirty="0" sz="1800" spc="-5">
                <a:solidFill>
                  <a:srgbClr val="C00000"/>
                </a:solidFill>
                <a:latin typeface="Calibri"/>
                <a:cs typeface="Calibri"/>
              </a:rPr>
              <a:t>same</a:t>
            </a:r>
            <a:r>
              <a:rPr dirty="0" sz="1800" spc="18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00000"/>
                </a:solidFill>
                <a:latin typeface="Calibri"/>
                <a:cs typeface="Calibri"/>
              </a:rPr>
              <a:t>datatype</a:t>
            </a:r>
            <a:endParaRPr sz="1800">
              <a:latin typeface="Calibri"/>
              <a:cs typeface="Calibri"/>
            </a:endParaRPr>
          </a:p>
          <a:p>
            <a:pPr marL="510540" indent="-498475">
              <a:lnSpc>
                <a:spcPct val="100000"/>
              </a:lnSpc>
              <a:buFont typeface="Arial"/>
              <a:buChar char="•"/>
              <a:tabLst>
                <a:tab pos="510540" algn="l"/>
                <a:tab pos="511175" algn="l"/>
                <a:tab pos="4891405" algn="l"/>
              </a:tabLst>
            </a:pPr>
            <a:r>
              <a:rPr dirty="0" sz="1800" spc="-5">
                <a:solidFill>
                  <a:srgbClr val="205868"/>
                </a:solidFill>
                <a:latin typeface="Calibri"/>
                <a:cs typeface="Calibri"/>
              </a:rPr>
              <a:t>c_addr</a:t>
            </a:r>
            <a:r>
              <a:rPr dirty="0" sz="1800" spc="4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5868"/>
                </a:solidFill>
                <a:latin typeface="Calibri"/>
                <a:cs typeface="Calibri"/>
              </a:rPr>
              <a:t>customers.address%type;	</a:t>
            </a: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as </a:t>
            </a:r>
            <a:r>
              <a:rPr dirty="0" sz="1800" spc="-10">
                <a:solidFill>
                  <a:srgbClr val="C00000"/>
                </a:solidFill>
                <a:latin typeface="Calibri"/>
                <a:cs typeface="Calibri"/>
              </a:rPr>
              <a:t>customer </a:t>
            </a:r>
            <a:r>
              <a:rPr dirty="0" sz="1800" spc="-5">
                <a:solidFill>
                  <a:srgbClr val="C00000"/>
                </a:solidFill>
                <a:latin typeface="Calibri"/>
                <a:cs typeface="Calibri"/>
              </a:rPr>
              <a:t>name</a:t>
            </a:r>
            <a:r>
              <a:rPr dirty="0" sz="1800" spc="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00000"/>
                </a:solidFill>
                <a:latin typeface="Calibri"/>
                <a:cs typeface="Calibri"/>
              </a:rPr>
              <a:t>datatype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05868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510540" indent="-498475">
              <a:lnSpc>
                <a:spcPct val="100000"/>
              </a:lnSpc>
              <a:buFont typeface="Arial"/>
              <a:buChar char="•"/>
              <a:tabLst>
                <a:tab pos="510540" algn="l"/>
                <a:tab pos="511175" algn="l"/>
              </a:tabLst>
            </a:pPr>
            <a:r>
              <a:rPr dirty="0" sz="1800">
                <a:solidFill>
                  <a:srgbClr val="205868"/>
                </a:solidFill>
                <a:latin typeface="Calibri"/>
                <a:cs typeface="Calibri"/>
              </a:rPr>
              <a:t>-- </a:t>
            </a:r>
            <a:r>
              <a:rPr dirty="0" sz="1800" spc="-5">
                <a:solidFill>
                  <a:srgbClr val="205868"/>
                </a:solidFill>
                <a:latin typeface="Calibri"/>
                <a:cs typeface="Calibri"/>
              </a:rPr>
              <a:t>user defined</a:t>
            </a:r>
            <a:r>
              <a:rPr dirty="0" sz="1800" spc="1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05868"/>
                </a:solidFill>
                <a:latin typeface="Calibri"/>
                <a:cs typeface="Calibri"/>
              </a:rPr>
              <a:t>exception</a:t>
            </a:r>
            <a:endParaRPr sz="1800">
              <a:latin typeface="Calibri"/>
              <a:cs typeface="Calibri"/>
            </a:endParaRPr>
          </a:p>
          <a:p>
            <a:pPr marL="510540" indent="-498475">
              <a:lnSpc>
                <a:spcPct val="100000"/>
              </a:lnSpc>
              <a:buFont typeface="Arial"/>
              <a:buChar char="•"/>
              <a:tabLst>
                <a:tab pos="510540" algn="l"/>
                <a:tab pos="511175" algn="l"/>
              </a:tabLst>
            </a:pPr>
            <a:r>
              <a:rPr dirty="0" sz="1800" spc="-10">
                <a:solidFill>
                  <a:srgbClr val="205868"/>
                </a:solidFill>
                <a:latin typeface="Calibri"/>
                <a:cs typeface="Calibri"/>
              </a:rPr>
              <a:t>ex_invalid_id EXCEPTION;------------</a:t>
            </a:r>
            <a:r>
              <a:rPr dirty="0" sz="1800" spc="-10">
                <a:solidFill>
                  <a:srgbClr val="205868"/>
                </a:solidFill>
                <a:latin typeface="Wingdings"/>
                <a:cs typeface="Wingdings"/>
              </a:rPr>
              <a:t></a:t>
            </a:r>
            <a:r>
              <a:rPr dirty="0" sz="1800" spc="-1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dirty="0" sz="1800" spc="-10">
                <a:solidFill>
                  <a:srgbClr val="C00000"/>
                </a:solidFill>
                <a:latin typeface="Calibri"/>
                <a:cs typeface="Calibri"/>
              </a:rPr>
              <a:t>xception</a:t>
            </a:r>
            <a:r>
              <a:rPr dirty="0" sz="1800" spc="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C00000"/>
                </a:solidFill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205868"/>
                </a:solidFill>
                <a:latin typeface="Calibri"/>
                <a:cs typeface="Calibri"/>
              </a:rPr>
              <a:t>BEGIN</a:t>
            </a:r>
            <a:endParaRPr sz="1800">
              <a:latin typeface="Calibri"/>
              <a:cs typeface="Calibri"/>
            </a:endParaRPr>
          </a:p>
          <a:p>
            <a:pPr marL="510540" indent="-498475">
              <a:lnSpc>
                <a:spcPct val="100000"/>
              </a:lnSpc>
              <a:buFont typeface="Arial"/>
              <a:buChar char="•"/>
              <a:tabLst>
                <a:tab pos="510540" algn="l"/>
                <a:tab pos="511175" algn="l"/>
              </a:tabLst>
            </a:pPr>
            <a:r>
              <a:rPr dirty="0" sz="1800">
                <a:solidFill>
                  <a:srgbClr val="205868"/>
                </a:solidFill>
                <a:latin typeface="Calibri"/>
                <a:cs typeface="Calibri"/>
              </a:rPr>
              <a:t>IF </a:t>
            </a:r>
            <a:r>
              <a:rPr dirty="0" sz="1800" spc="-5">
                <a:solidFill>
                  <a:srgbClr val="205868"/>
                </a:solidFill>
                <a:latin typeface="Calibri"/>
                <a:cs typeface="Calibri"/>
              </a:rPr>
              <a:t>c_id &lt;= </a:t>
            </a:r>
            <a:r>
              <a:rPr dirty="0" sz="1800">
                <a:solidFill>
                  <a:srgbClr val="205868"/>
                </a:solidFill>
                <a:latin typeface="Calibri"/>
                <a:cs typeface="Calibri"/>
              </a:rPr>
              <a:t>0</a:t>
            </a:r>
            <a:r>
              <a:rPr dirty="0" sz="1800" spc="3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5868"/>
                </a:solidFill>
                <a:latin typeface="Calibri"/>
                <a:cs typeface="Calibri"/>
              </a:rPr>
              <a:t>THEN</a:t>
            </a:r>
            <a:endParaRPr sz="1800">
              <a:latin typeface="Calibri"/>
              <a:cs typeface="Calibri"/>
            </a:endParaRPr>
          </a:p>
          <a:p>
            <a:pPr marL="668020" indent="-655955">
              <a:lnSpc>
                <a:spcPct val="100000"/>
              </a:lnSpc>
              <a:buFont typeface="Arial"/>
              <a:buChar char="•"/>
              <a:tabLst>
                <a:tab pos="668020" algn="l"/>
                <a:tab pos="668655" algn="l"/>
              </a:tabLst>
            </a:pPr>
            <a:r>
              <a:rPr dirty="0" sz="1800">
                <a:solidFill>
                  <a:srgbClr val="205868"/>
                </a:solidFill>
                <a:latin typeface="Calibri"/>
                <a:cs typeface="Calibri"/>
              </a:rPr>
              <a:t>RAISE </a:t>
            </a:r>
            <a:r>
              <a:rPr dirty="0" sz="1800" spc="-5">
                <a:solidFill>
                  <a:srgbClr val="205868"/>
                </a:solidFill>
                <a:latin typeface="Calibri"/>
                <a:cs typeface="Calibri"/>
              </a:rPr>
              <a:t>ex_invalid_id;----------------</a:t>
            </a:r>
            <a:r>
              <a:rPr dirty="0" sz="1800" spc="-5">
                <a:solidFill>
                  <a:srgbClr val="205868"/>
                </a:solidFill>
                <a:latin typeface="Wingdings"/>
                <a:cs typeface="Wingdings"/>
              </a:rPr>
              <a:t></a:t>
            </a:r>
            <a:r>
              <a:rPr dirty="0" sz="1800" spc="-5">
                <a:solidFill>
                  <a:srgbClr val="205868"/>
                </a:solidFill>
                <a:latin typeface="Calibri"/>
                <a:cs typeface="Calibri"/>
              </a:rPr>
              <a:t>raise user</a:t>
            </a:r>
            <a:r>
              <a:rPr dirty="0" sz="1800" spc="-35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5868"/>
                </a:solidFill>
                <a:latin typeface="Calibri"/>
                <a:cs typeface="Calibri"/>
              </a:rPr>
              <a:t>condition</a:t>
            </a:r>
            <a:endParaRPr sz="1800">
              <a:latin typeface="Calibri"/>
              <a:cs typeface="Calibri"/>
            </a:endParaRPr>
          </a:p>
          <a:p>
            <a:pPr marL="510540" indent="-498475">
              <a:lnSpc>
                <a:spcPct val="100000"/>
              </a:lnSpc>
              <a:buFont typeface="Arial"/>
              <a:buChar char="•"/>
              <a:tabLst>
                <a:tab pos="510540" algn="l"/>
                <a:tab pos="511175" algn="l"/>
              </a:tabLst>
            </a:pPr>
            <a:r>
              <a:rPr dirty="0" sz="1800" spc="-5">
                <a:solidFill>
                  <a:srgbClr val="205868"/>
                </a:solidFill>
                <a:latin typeface="Calibri"/>
                <a:cs typeface="Calibri"/>
              </a:rPr>
              <a:t>ELSE</a:t>
            </a:r>
            <a:endParaRPr sz="1800">
              <a:latin typeface="Calibri"/>
              <a:cs typeface="Calibri"/>
            </a:endParaRPr>
          </a:p>
          <a:p>
            <a:pPr marL="668020" indent="-655955">
              <a:lnSpc>
                <a:spcPct val="100000"/>
              </a:lnSpc>
              <a:buFont typeface="Arial"/>
              <a:buChar char="•"/>
              <a:tabLst>
                <a:tab pos="668020" algn="l"/>
                <a:tab pos="668655" algn="l"/>
              </a:tabLst>
            </a:pPr>
            <a:r>
              <a:rPr dirty="0" sz="1800" spc="-10">
                <a:solidFill>
                  <a:srgbClr val="205868"/>
                </a:solidFill>
                <a:latin typeface="Calibri"/>
                <a:cs typeface="Calibri"/>
              </a:rPr>
              <a:t>SELECT </a:t>
            </a:r>
            <a:r>
              <a:rPr dirty="0" sz="1800" spc="-5">
                <a:solidFill>
                  <a:srgbClr val="205868"/>
                </a:solidFill>
                <a:latin typeface="Calibri"/>
                <a:cs typeface="Calibri"/>
              </a:rPr>
              <a:t>name, address </a:t>
            </a:r>
            <a:r>
              <a:rPr dirty="0" sz="1800" spc="-15">
                <a:solidFill>
                  <a:srgbClr val="205868"/>
                </a:solidFill>
                <a:latin typeface="Calibri"/>
                <a:cs typeface="Calibri"/>
              </a:rPr>
              <a:t>INTO </a:t>
            </a:r>
            <a:r>
              <a:rPr dirty="0" sz="1800" spc="-5">
                <a:solidFill>
                  <a:srgbClr val="205868"/>
                </a:solidFill>
                <a:latin typeface="Calibri"/>
                <a:cs typeface="Calibri"/>
              </a:rPr>
              <a:t>c_name,</a:t>
            </a:r>
            <a:r>
              <a:rPr dirty="0" sz="1800" spc="8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5868"/>
                </a:solidFill>
                <a:latin typeface="Calibri"/>
                <a:cs typeface="Calibri"/>
              </a:rPr>
              <a:t>c_addr</a:t>
            </a:r>
            <a:endParaRPr sz="1800">
              <a:latin typeface="Calibri"/>
              <a:cs typeface="Calibri"/>
            </a:endParaRPr>
          </a:p>
          <a:p>
            <a:pPr marL="668020" indent="-655955">
              <a:lnSpc>
                <a:spcPct val="100000"/>
              </a:lnSpc>
              <a:buFont typeface="Arial"/>
              <a:buChar char="•"/>
              <a:tabLst>
                <a:tab pos="668020" algn="l"/>
                <a:tab pos="668655" algn="l"/>
              </a:tabLst>
            </a:pPr>
            <a:r>
              <a:rPr dirty="0" sz="1800" spc="-10">
                <a:solidFill>
                  <a:srgbClr val="205868"/>
                </a:solidFill>
                <a:latin typeface="Calibri"/>
                <a:cs typeface="Calibri"/>
              </a:rPr>
              <a:t>FROM</a:t>
            </a:r>
            <a:r>
              <a:rPr dirty="0" sz="1800" spc="-6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05868"/>
                </a:solidFill>
                <a:latin typeface="Calibri"/>
                <a:cs typeface="Calibri"/>
              </a:rPr>
              <a:t>customers</a:t>
            </a:r>
            <a:endParaRPr sz="1800">
              <a:latin typeface="Calibri"/>
              <a:cs typeface="Calibri"/>
            </a:endParaRPr>
          </a:p>
          <a:p>
            <a:pPr marL="668020" indent="-6559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668020" algn="l"/>
                <a:tab pos="668655" algn="l"/>
              </a:tabLst>
            </a:pPr>
            <a:r>
              <a:rPr dirty="0" sz="1800" spc="-10">
                <a:solidFill>
                  <a:srgbClr val="205868"/>
                </a:solidFill>
                <a:latin typeface="Calibri"/>
                <a:cs typeface="Calibri"/>
              </a:rPr>
              <a:t>WHERE </a:t>
            </a:r>
            <a:r>
              <a:rPr dirty="0" sz="1800" spc="-5">
                <a:solidFill>
                  <a:srgbClr val="205868"/>
                </a:solidFill>
                <a:latin typeface="Calibri"/>
                <a:cs typeface="Calibri"/>
              </a:rPr>
              <a:t>id </a:t>
            </a:r>
            <a:r>
              <a:rPr dirty="0" sz="1800">
                <a:solidFill>
                  <a:srgbClr val="205868"/>
                </a:solidFill>
                <a:latin typeface="Calibri"/>
                <a:cs typeface="Calibri"/>
              </a:rPr>
              <a:t>=</a:t>
            </a:r>
            <a:r>
              <a:rPr dirty="0" sz="1800" spc="-2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5868"/>
                </a:solidFill>
                <a:latin typeface="Calibri"/>
                <a:cs typeface="Calibri"/>
              </a:rPr>
              <a:t>c_id</a:t>
            </a:r>
            <a:r>
              <a:rPr dirty="0" sz="1800" spc="-5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1555749"/>
            <a:ext cx="7517765" cy="4049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4765040" algn="l"/>
              </a:tabLst>
            </a:pPr>
            <a:r>
              <a:rPr dirty="0" sz="2200" spc="-20">
                <a:latin typeface="Calibri"/>
                <a:cs typeface="Calibri"/>
              </a:rPr>
              <a:t>DBMS_OUTPUT.PUT_LINE</a:t>
            </a:r>
            <a:r>
              <a:rPr dirty="0" sz="2200" spc="5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('Name:</a:t>
            </a:r>
            <a:r>
              <a:rPr dirty="0" sz="2200" spc="5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'||	</a:t>
            </a:r>
            <a:r>
              <a:rPr dirty="0" sz="2200" spc="-10">
                <a:latin typeface="Calibri"/>
                <a:cs typeface="Calibri"/>
              </a:rPr>
              <a:t>c_name);</a:t>
            </a:r>
            <a:endParaRPr sz="2200">
              <a:latin typeface="Calibri"/>
              <a:cs typeface="Calibri"/>
            </a:endParaRPr>
          </a:p>
          <a:p>
            <a:pPr marL="735330" indent="-722630">
              <a:lnSpc>
                <a:spcPct val="100000"/>
              </a:lnSpc>
              <a:buFont typeface="Arial"/>
              <a:buChar char="•"/>
              <a:tabLst>
                <a:tab pos="734695" algn="l"/>
                <a:tab pos="735330" algn="l"/>
              </a:tabLst>
            </a:pPr>
            <a:r>
              <a:rPr dirty="0" sz="2200" spc="-20">
                <a:latin typeface="Calibri"/>
                <a:cs typeface="Calibri"/>
              </a:rPr>
              <a:t>DBMS_OUTPUT.PUT_LINE </a:t>
            </a:r>
            <a:r>
              <a:rPr dirty="0" sz="2200" spc="-10">
                <a:latin typeface="Calibri"/>
                <a:cs typeface="Calibri"/>
              </a:rPr>
              <a:t>('Address: </a:t>
            </a:r>
            <a:r>
              <a:rPr dirty="0" sz="2200" spc="-5">
                <a:latin typeface="Calibri"/>
                <a:cs typeface="Calibri"/>
              </a:rPr>
              <a:t>' ||</a:t>
            </a:r>
            <a:r>
              <a:rPr dirty="0" sz="2200" spc="1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c_addr);</a:t>
            </a:r>
            <a:endParaRPr sz="2200">
              <a:latin typeface="Calibri"/>
              <a:cs typeface="Calibri"/>
            </a:endParaRPr>
          </a:p>
          <a:p>
            <a:pPr marL="544830" indent="-5327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44195" algn="l"/>
                <a:tab pos="545465" algn="l"/>
              </a:tabLst>
            </a:pPr>
            <a:r>
              <a:rPr dirty="0" sz="2200" spc="-10">
                <a:latin typeface="Calibri"/>
                <a:cs typeface="Calibri"/>
              </a:rPr>
              <a:t>END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IF;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5">
                <a:latin typeface="Calibri"/>
                <a:cs typeface="Calibri"/>
              </a:rPr>
              <a:t>EXCEPTION</a:t>
            </a:r>
            <a:endParaRPr sz="2200">
              <a:latin typeface="Calibri"/>
              <a:cs typeface="Calibri"/>
            </a:endParaRPr>
          </a:p>
          <a:p>
            <a:pPr marL="544830" indent="-532765">
              <a:lnSpc>
                <a:spcPct val="100000"/>
              </a:lnSpc>
              <a:buFont typeface="Arial"/>
              <a:buChar char="•"/>
              <a:tabLst>
                <a:tab pos="544195" algn="l"/>
                <a:tab pos="545465" algn="l"/>
              </a:tabLst>
            </a:pPr>
            <a:r>
              <a:rPr dirty="0" sz="2200" spc="-5">
                <a:latin typeface="Calibri"/>
                <a:cs typeface="Calibri"/>
              </a:rPr>
              <a:t>WHEN </a:t>
            </a:r>
            <a:r>
              <a:rPr dirty="0" sz="2200" spc="-15">
                <a:latin typeface="Calibri"/>
                <a:cs typeface="Calibri"/>
              </a:rPr>
              <a:t>ex_invalid_id </a:t>
            </a:r>
            <a:r>
              <a:rPr dirty="0" sz="2200" spc="-10">
                <a:latin typeface="Calibri"/>
                <a:cs typeface="Calibri"/>
              </a:rPr>
              <a:t>THEN </a:t>
            </a:r>
            <a:r>
              <a:rPr dirty="0" sz="2200" spc="-10">
                <a:solidFill>
                  <a:srgbClr val="C00000"/>
                </a:solidFill>
                <a:latin typeface="Calibri"/>
                <a:cs typeface="Calibri"/>
              </a:rPr>
              <a:t>-------</a:t>
            </a:r>
            <a:r>
              <a:rPr dirty="0" sz="2200" spc="-1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dirty="0" sz="2200" spc="-10">
                <a:solidFill>
                  <a:srgbClr val="C00000"/>
                </a:solidFill>
                <a:latin typeface="Calibri"/>
                <a:cs typeface="Calibri"/>
              </a:rPr>
              <a:t>user</a:t>
            </a:r>
            <a:r>
              <a:rPr dirty="0" sz="2200" spc="9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C00000"/>
                </a:solidFill>
                <a:latin typeface="Calibri"/>
                <a:cs typeface="Calibri"/>
              </a:rPr>
              <a:t>exception</a:t>
            </a:r>
            <a:endParaRPr sz="2200">
              <a:latin typeface="Calibri"/>
              <a:cs typeface="Calibri"/>
            </a:endParaRPr>
          </a:p>
          <a:p>
            <a:pPr marL="735330" indent="-722630">
              <a:lnSpc>
                <a:spcPct val="100000"/>
              </a:lnSpc>
              <a:buFont typeface="Arial"/>
              <a:buChar char="•"/>
              <a:tabLst>
                <a:tab pos="734695" algn="l"/>
                <a:tab pos="735330" algn="l"/>
              </a:tabLst>
            </a:pPr>
            <a:r>
              <a:rPr dirty="0" sz="2200" spc="-10">
                <a:latin typeface="Calibri"/>
                <a:cs typeface="Calibri"/>
              </a:rPr>
              <a:t>dbms_output.put_line('ID must </a:t>
            </a:r>
            <a:r>
              <a:rPr dirty="0" sz="2200" spc="-5">
                <a:latin typeface="Calibri"/>
                <a:cs typeface="Calibri"/>
              </a:rPr>
              <a:t>be </a:t>
            </a:r>
            <a:r>
              <a:rPr dirty="0" sz="2200" spc="-15">
                <a:latin typeface="Calibri"/>
                <a:cs typeface="Calibri"/>
              </a:rPr>
              <a:t>greater </a:t>
            </a:r>
            <a:r>
              <a:rPr dirty="0" sz="2200" spc="-5">
                <a:latin typeface="Calibri"/>
                <a:cs typeface="Calibri"/>
              </a:rPr>
              <a:t>than</a:t>
            </a:r>
            <a:r>
              <a:rPr dirty="0" sz="2200" spc="9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zero!');</a:t>
            </a:r>
            <a:endParaRPr sz="2200">
              <a:latin typeface="Calibri"/>
              <a:cs typeface="Calibri"/>
            </a:endParaRPr>
          </a:p>
          <a:p>
            <a:pPr marL="544830" indent="-532765">
              <a:lnSpc>
                <a:spcPct val="100000"/>
              </a:lnSpc>
              <a:buFont typeface="Arial"/>
              <a:buChar char="•"/>
              <a:tabLst>
                <a:tab pos="544195" algn="l"/>
                <a:tab pos="545465" algn="l"/>
                <a:tab pos="4225290" algn="l"/>
              </a:tabLst>
            </a:pPr>
            <a:r>
              <a:rPr dirty="0" sz="2200" spc="-5">
                <a:latin typeface="Calibri"/>
                <a:cs typeface="Calibri"/>
              </a:rPr>
              <a:t>WHEN</a:t>
            </a:r>
            <a:r>
              <a:rPr dirty="0" sz="2200" spc="5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no_data_found</a:t>
            </a:r>
            <a:r>
              <a:rPr dirty="0" sz="2200" spc="40"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C00000"/>
                </a:solidFill>
                <a:latin typeface="Calibri"/>
                <a:cs typeface="Calibri"/>
              </a:rPr>
              <a:t>THEN	-------</a:t>
            </a:r>
            <a:r>
              <a:rPr dirty="0" sz="2200" spc="-10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dirty="0" sz="2200" spc="-10">
                <a:solidFill>
                  <a:srgbClr val="C00000"/>
                </a:solidFill>
                <a:latin typeface="Calibri"/>
                <a:cs typeface="Calibri"/>
              </a:rPr>
              <a:t>predefined</a:t>
            </a:r>
            <a:r>
              <a:rPr dirty="0" sz="2200" spc="-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C00000"/>
                </a:solidFill>
                <a:latin typeface="Calibri"/>
                <a:cs typeface="Calibri"/>
              </a:rPr>
              <a:t>exception</a:t>
            </a:r>
            <a:endParaRPr sz="2200">
              <a:latin typeface="Calibri"/>
              <a:cs typeface="Calibri"/>
            </a:endParaRPr>
          </a:p>
          <a:p>
            <a:pPr marL="735330" indent="-722630">
              <a:lnSpc>
                <a:spcPct val="100000"/>
              </a:lnSpc>
              <a:buFont typeface="Arial"/>
              <a:buChar char="•"/>
              <a:tabLst>
                <a:tab pos="734695" algn="l"/>
                <a:tab pos="735330" algn="l"/>
              </a:tabLst>
            </a:pPr>
            <a:r>
              <a:rPr dirty="0" sz="2200" spc="-10">
                <a:latin typeface="Calibri"/>
                <a:cs typeface="Calibri"/>
              </a:rPr>
              <a:t>dbms_output.put_line('No such</a:t>
            </a:r>
            <a:r>
              <a:rPr dirty="0" sz="2200" spc="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customer!');</a:t>
            </a:r>
            <a:endParaRPr sz="2200">
              <a:latin typeface="Calibri"/>
              <a:cs typeface="Calibri"/>
            </a:endParaRPr>
          </a:p>
          <a:p>
            <a:pPr marL="544830" indent="-532765">
              <a:lnSpc>
                <a:spcPct val="100000"/>
              </a:lnSpc>
              <a:buFont typeface="Arial"/>
              <a:buChar char="•"/>
              <a:tabLst>
                <a:tab pos="544195" algn="l"/>
                <a:tab pos="545465" algn="l"/>
              </a:tabLst>
            </a:pPr>
            <a:r>
              <a:rPr dirty="0" sz="2200" spc="-5">
                <a:latin typeface="Calibri"/>
                <a:cs typeface="Calibri"/>
              </a:rPr>
              <a:t>WHEN </a:t>
            </a:r>
            <a:r>
              <a:rPr dirty="0" sz="2200" spc="-10">
                <a:latin typeface="Calibri"/>
                <a:cs typeface="Calibri"/>
              </a:rPr>
              <a:t>others </a:t>
            </a:r>
            <a:r>
              <a:rPr dirty="0" sz="2200" spc="-5">
                <a:latin typeface="Calibri"/>
                <a:cs typeface="Calibri"/>
              </a:rPr>
              <a:t>THEN-</a:t>
            </a:r>
            <a:r>
              <a:rPr dirty="0" sz="2200" spc="-5">
                <a:solidFill>
                  <a:srgbClr val="C00000"/>
                </a:solidFill>
                <a:latin typeface="Calibri"/>
                <a:cs typeface="Calibri"/>
              </a:rPr>
              <a:t>-------------------</a:t>
            </a:r>
            <a:r>
              <a:rPr dirty="0" sz="2200" spc="-5">
                <a:solidFill>
                  <a:srgbClr val="C00000"/>
                </a:solidFill>
                <a:latin typeface="Wingdings"/>
                <a:cs typeface="Wingdings"/>
              </a:rPr>
              <a:t></a:t>
            </a:r>
            <a:r>
              <a:rPr dirty="0" sz="2200" spc="-5">
                <a:solidFill>
                  <a:srgbClr val="C00000"/>
                </a:solidFill>
                <a:latin typeface="Calibri"/>
                <a:cs typeface="Calibri"/>
              </a:rPr>
              <a:t>predefined</a:t>
            </a:r>
            <a:r>
              <a:rPr dirty="0" sz="2200" spc="5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C00000"/>
                </a:solidFill>
                <a:latin typeface="Calibri"/>
                <a:cs typeface="Calibri"/>
              </a:rPr>
              <a:t>exception</a:t>
            </a:r>
            <a:endParaRPr sz="2200">
              <a:latin typeface="Calibri"/>
              <a:cs typeface="Calibri"/>
            </a:endParaRPr>
          </a:p>
          <a:p>
            <a:pPr marL="735330" indent="-722630">
              <a:lnSpc>
                <a:spcPct val="100000"/>
              </a:lnSpc>
              <a:buFont typeface="Arial"/>
              <a:buChar char="•"/>
              <a:tabLst>
                <a:tab pos="734695" algn="l"/>
                <a:tab pos="735330" algn="l"/>
              </a:tabLst>
            </a:pPr>
            <a:r>
              <a:rPr dirty="0" sz="2200" spc="-10">
                <a:latin typeface="Calibri"/>
                <a:cs typeface="Calibri"/>
              </a:rPr>
              <a:t>dbms_output.put_line('Error!');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END;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/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00" y="257175"/>
            <a:ext cx="8296275" cy="1209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1892" y="461594"/>
            <a:ext cx="47631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STORED</a:t>
            </a:r>
            <a:r>
              <a:rPr dirty="0" spc="-65"/>
              <a:t> </a:t>
            </a:r>
            <a:r>
              <a:rPr dirty="0" spc="-10"/>
              <a:t>PROCEDURE</a:t>
            </a:r>
          </a:p>
        </p:txBody>
      </p:sp>
      <p:sp>
        <p:nvSpPr>
          <p:cNvPr id="4" name="object 4"/>
          <p:cNvSpPr/>
          <p:nvPr/>
        </p:nvSpPr>
        <p:spPr>
          <a:xfrm>
            <a:off x="417959" y="1580777"/>
            <a:ext cx="8308080" cy="4604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2795" y="1446275"/>
            <a:ext cx="8676132" cy="4422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1537461"/>
            <a:ext cx="8040370" cy="426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229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libri"/>
                <a:cs typeface="Calibri"/>
              </a:rPr>
              <a:t>SOMETHING </a:t>
            </a:r>
            <a:r>
              <a:rPr dirty="0" sz="2700">
                <a:latin typeface="Calibri"/>
                <a:cs typeface="Calibri"/>
              </a:rPr>
              <a:t>LIKE </a:t>
            </a:r>
            <a:r>
              <a:rPr dirty="0" sz="2700" spc="-5">
                <a:latin typeface="Calibri"/>
                <a:cs typeface="Calibri"/>
              </a:rPr>
              <a:t>FUNCIONS </a:t>
            </a:r>
            <a:r>
              <a:rPr dirty="0" sz="2700">
                <a:latin typeface="Calibri"/>
                <a:cs typeface="Calibri"/>
              </a:rPr>
              <a:t>IN</a:t>
            </a:r>
            <a:r>
              <a:rPr dirty="0" sz="2700" spc="-7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C/C++.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libri"/>
                <a:cs typeface="Calibri"/>
              </a:rPr>
              <a:t>A </a:t>
            </a:r>
            <a:r>
              <a:rPr dirty="0" sz="2700" spc="-20" b="1">
                <a:latin typeface="Calibri"/>
                <a:cs typeface="Calibri"/>
              </a:rPr>
              <a:t>stored </a:t>
            </a:r>
            <a:r>
              <a:rPr dirty="0" sz="2700" spc="-10" b="1">
                <a:latin typeface="Calibri"/>
                <a:cs typeface="Calibri"/>
              </a:rPr>
              <a:t>procedure </a:t>
            </a:r>
            <a:r>
              <a:rPr dirty="0" sz="2700">
                <a:latin typeface="Calibri"/>
                <a:cs typeface="Calibri"/>
              </a:rPr>
              <a:t>is </a:t>
            </a:r>
            <a:r>
              <a:rPr dirty="0" sz="3300">
                <a:latin typeface="Calibri"/>
                <a:cs typeface="Calibri"/>
              </a:rPr>
              <a:t>a</a:t>
            </a:r>
            <a:r>
              <a:rPr dirty="0" sz="33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heavy" sz="33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subroutine</a:t>
            </a:r>
            <a:r>
              <a:rPr dirty="0" sz="3300" spc="-1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z="3300" spc="-15">
                <a:latin typeface="Calibri"/>
                <a:cs typeface="Calibri"/>
              </a:rPr>
              <a:t>available </a:t>
            </a:r>
            <a:r>
              <a:rPr dirty="0" sz="3300" spc="-20">
                <a:latin typeface="Calibri"/>
                <a:cs typeface="Calibri"/>
              </a:rPr>
              <a:t>to  </a:t>
            </a:r>
            <a:r>
              <a:rPr dirty="0" sz="3300" spc="-10">
                <a:latin typeface="Calibri"/>
                <a:cs typeface="Calibri"/>
              </a:rPr>
              <a:t>applications that </a:t>
            </a:r>
            <a:r>
              <a:rPr dirty="0" sz="3300">
                <a:latin typeface="Calibri"/>
                <a:cs typeface="Calibri"/>
              </a:rPr>
              <a:t>access a</a:t>
            </a:r>
            <a:r>
              <a:rPr dirty="0" sz="330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 </a:t>
            </a:r>
            <a:r>
              <a:rPr dirty="0" u="heavy" sz="33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relational</a:t>
            </a:r>
            <a:r>
              <a:rPr dirty="0" sz="3300" spc="-1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 </a:t>
            </a:r>
            <a:r>
              <a:rPr dirty="0" u="heavy" sz="33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database </a:t>
            </a:r>
            <a:r>
              <a:rPr dirty="0" u="heavy" sz="33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dirty="0" u="heavy" sz="33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system</a:t>
            </a:r>
            <a:r>
              <a:rPr dirty="0" sz="3300" spc="-25">
                <a:latin typeface="Calibri"/>
                <a:cs typeface="Calibri"/>
              </a:rPr>
              <a:t>. </a:t>
            </a:r>
            <a:r>
              <a:rPr dirty="0" sz="3300">
                <a:latin typeface="Calibri"/>
                <a:cs typeface="Calibri"/>
              </a:rPr>
              <a:t>A </a:t>
            </a:r>
            <a:r>
              <a:rPr dirty="0" sz="3300" spc="-20">
                <a:latin typeface="Calibri"/>
                <a:cs typeface="Calibri"/>
              </a:rPr>
              <a:t>stored procedure </a:t>
            </a:r>
            <a:r>
              <a:rPr dirty="0" sz="3300" spc="-5">
                <a:latin typeface="Calibri"/>
                <a:cs typeface="Calibri"/>
              </a:rPr>
              <a:t>(sometimes  called </a:t>
            </a:r>
            <a:r>
              <a:rPr dirty="0" sz="3300">
                <a:latin typeface="Calibri"/>
                <a:cs typeface="Calibri"/>
              </a:rPr>
              <a:t>a </a:t>
            </a:r>
            <a:r>
              <a:rPr dirty="0" sz="3300" spc="-10" b="1">
                <a:latin typeface="Calibri"/>
                <a:cs typeface="Calibri"/>
              </a:rPr>
              <a:t>proc</a:t>
            </a:r>
            <a:r>
              <a:rPr dirty="0" sz="3300" spc="-10">
                <a:latin typeface="Calibri"/>
                <a:cs typeface="Calibri"/>
              </a:rPr>
              <a:t>, </a:t>
            </a:r>
            <a:r>
              <a:rPr dirty="0" sz="3300" spc="-5" b="1">
                <a:latin typeface="Calibri"/>
                <a:cs typeface="Calibri"/>
              </a:rPr>
              <a:t>sproc</a:t>
            </a:r>
            <a:r>
              <a:rPr dirty="0" sz="3300" spc="-5">
                <a:latin typeface="Calibri"/>
                <a:cs typeface="Calibri"/>
              </a:rPr>
              <a:t>, </a:t>
            </a:r>
            <a:r>
              <a:rPr dirty="0" sz="3300" spc="-15" b="1">
                <a:latin typeface="Calibri"/>
                <a:cs typeface="Calibri"/>
              </a:rPr>
              <a:t>StoPro</a:t>
            </a:r>
            <a:r>
              <a:rPr dirty="0" sz="3300" spc="-15">
                <a:latin typeface="Calibri"/>
                <a:cs typeface="Calibri"/>
              </a:rPr>
              <a:t>, </a:t>
            </a:r>
            <a:r>
              <a:rPr dirty="0" sz="3300" spc="-15" b="1">
                <a:latin typeface="Calibri"/>
                <a:cs typeface="Calibri"/>
              </a:rPr>
              <a:t>StoredProc</a:t>
            </a:r>
            <a:r>
              <a:rPr dirty="0" sz="3300" spc="-15">
                <a:latin typeface="Calibri"/>
                <a:cs typeface="Calibri"/>
              </a:rPr>
              <a:t>, </a:t>
            </a:r>
            <a:r>
              <a:rPr dirty="0" sz="3300" b="1">
                <a:latin typeface="Calibri"/>
                <a:cs typeface="Calibri"/>
              </a:rPr>
              <a:t>sp  </a:t>
            </a:r>
            <a:r>
              <a:rPr dirty="0" sz="3300" spc="-5">
                <a:latin typeface="Calibri"/>
                <a:cs typeface="Calibri"/>
              </a:rPr>
              <a:t>or </a:t>
            </a:r>
            <a:r>
              <a:rPr dirty="0" sz="3300" spc="-5" b="1">
                <a:latin typeface="Calibri"/>
                <a:cs typeface="Calibri"/>
              </a:rPr>
              <a:t>SP</a:t>
            </a:r>
            <a:r>
              <a:rPr dirty="0" sz="3300" spc="-5">
                <a:latin typeface="Calibri"/>
                <a:cs typeface="Calibri"/>
              </a:rPr>
              <a:t>) </a:t>
            </a:r>
            <a:r>
              <a:rPr dirty="0" sz="3300">
                <a:latin typeface="Calibri"/>
                <a:cs typeface="Calibri"/>
              </a:rPr>
              <a:t>is </a:t>
            </a:r>
            <a:r>
              <a:rPr dirty="0" sz="3300" spc="-5">
                <a:latin typeface="Calibri"/>
                <a:cs typeface="Calibri"/>
              </a:rPr>
              <a:t>actually </a:t>
            </a:r>
            <a:r>
              <a:rPr dirty="0" sz="3300" spc="-25">
                <a:latin typeface="Calibri"/>
                <a:cs typeface="Calibri"/>
              </a:rPr>
              <a:t>stored </a:t>
            </a:r>
            <a:r>
              <a:rPr dirty="0" sz="3300" spc="-10">
                <a:latin typeface="Calibri"/>
                <a:cs typeface="Calibri"/>
              </a:rPr>
              <a:t>in </a:t>
            </a:r>
            <a:r>
              <a:rPr dirty="0" sz="3300">
                <a:latin typeface="Calibri"/>
                <a:cs typeface="Calibri"/>
              </a:rPr>
              <a:t>the </a:t>
            </a:r>
            <a:r>
              <a:rPr dirty="0" sz="3300" spc="-10">
                <a:latin typeface="Calibri"/>
                <a:cs typeface="Calibri"/>
              </a:rPr>
              <a:t>database</a:t>
            </a:r>
            <a:r>
              <a:rPr dirty="0" sz="3300" spc="-1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 </a:t>
            </a:r>
            <a:r>
              <a:rPr dirty="0" u="heavy" sz="33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data </a:t>
            </a:r>
            <a:r>
              <a:rPr dirty="0" u="heavy" sz="33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 dictionary</a:t>
            </a:r>
            <a:r>
              <a:rPr dirty="0" sz="3300" spc="-25">
                <a:latin typeface="Calibri"/>
                <a:cs typeface="Calibri"/>
              </a:rPr>
              <a:t>.</a:t>
            </a:r>
            <a:endParaRPr sz="3300">
              <a:latin typeface="Calibri"/>
              <a:cs typeface="Calibri"/>
            </a:endParaRPr>
          </a:p>
          <a:p>
            <a:pPr marL="355600" marR="694055" indent="-342900">
              <a:lnSpc>
                <a:spcPct val="8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300">
                <a:latin typeface="Calibri"/>
                <a:cs typeface="Calibri"/>
              </a:rPr>
              <a:t>A </a:t>
            </a:r>
            <a:r>
              <a:rPr dirty="0" sz="3300" spc="-20">
                <a:latin typeface="Calibri"/>
                <a:cs typeface="Calibri"/>
              </a:rPr>
              <a:t>procedure </a:t>
            </a:r>
            <a:r>
              <a:rPr dirty="0" sz="3300">
                <a:latin typeface="Calibri"/>
                <a:cs typeface="Calibri"/>
              </a:rPr>
              <a:t>is </a:t>
            </a:r>
            <a:r>
              <a:rPr dirty="0" sz="3300" spc="-5">
                <a:latin typeface="Calibri"/>
                <a:cs typeface="Calibri"/>
              </a:rPr>
              <a:t>similar </a:t>
            </a:r>
            <a:r>
              <a:rPr dirty="0" sz="3300" spc="-20">
                <a:latin typeface="Calibri"/>
                <a:cs typeface="Calibri"/>
              </a:rPr>
              <a:t>to </a:t>
            </a:r>
            <a:r>
              <a:rPr dirty="0" sz="3300">
                <a:latin typeface="Calibri"/>
                <a:cs typeface="Calibri"/>
              </a:rPr>
              <a:t>an </a:t>
            </a:r>
            <a:r>
              <a:rPr dirty="0" sz="3300" spc="-10">
                <a:latin typeface="Calibri"/>
                <a:cs typeface="Calibri"/>
              </a:rPr>
              <a:t>anonymous  </a:t>
            </a:r>
            <a:r>
              <a:rPr dirty="0" sz="3300">
                <a:latin typeface="Calibri"/>
                <a:cs typeface="Calibri"/>
              </a:rPr>
              <a:t>PL/SQL </a:t>
            </a:r>
            <a:r>
              <a:rPr dirty="0" sz="2700">
                <a:latin typeface="Calibri"/>
                <a:cs typeface="Calibri"/>
              </a:rPr>
              <a:t>Block </a:t>
            </a:r>
            <a:r>
              <a:rPr dirty="0" sz="2700" spc="-5">
                <a:latin typeface="Calibri"/>
                <a:cs typeface="Calibri"/>
              </a:rPr>
              <a:t>but </a:t>
            </a:r>
            <a:r>
              <a:rPr dirty="0" sz="2700">
                <a:latin typeface="Calibri"/>
                <a:cs typeface="Calibri"/>
              </a:rPr>
              <a:t>it is </a:t>
            </a:r>
            <a:r>
              <a:rPr dirty="0" sz="2700" spc="-5">
                <a:latin typeface="Calibri"/>
                <a:cs typeface="Calibri"/>
              </a:rPr>
              <a:t>named </a:t>
            </a:r>
            <a:r>
              <a:rPr dirty="0" sz="2700" spc="-25">
                <a:latin typeface="Calibri"/>
                <a:cs typeface="Calibri"/>
              </a:rPr>
              <a:t>for </a:t>
            </a:r>
            <a:r>
              <a:rPr dirty="0" sz="2700" spc="-15">
                <a:latin typeface="Calibri"/>
                <a:cs typeface="Calibri"/>
              </a:rPr>
              <a:t>repeated</a:t>
            </a:r>
            <a:r>
              <a:rPr dirty="0" sz="2700" spc="-10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usage.</a:t>
            </a:r>
            <a:endParaRPr sz="2700">
              <a:latin typeface="Calibri"/>
              <a:cs typeface="Calibri"/>
            </a:endParaRPr>
          </a:p>
          <a:p>
            <a:pPr marL="321945">
              <a:lnSpc>
                <a:spcPct val="100000"/>
              </a:lnSpc>
              <a:spcBef>
                <a:spcPts val="30"/>
              </a:spcBef>
            </a:pP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dirty="0" sz="2700" spc="-15">
                <a:solidFill>
                  <a:srgbClr val="FF0000"/>
                </a:solidFill>
                <a:latin typeface="Calibri"/>
                <a:cs typeface="Calibri"/>
              </a:rPr>
              <a:t>procedure may </a:t>
            </a:r>
            <a:r>
              <a:rPr dirty="0" sz="2700" spc="-5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dirty="0" sz="2700" spc="-15">
                <a:solidFill>
                  <a:srgbClr val="FF0000"/>
                </a:solidFill>
                <a:latin typeface="Calibri"/>
                <a:cs typeface="Calibri"/>
              </a:rPr>
              <a:t>may </a:t>
            </a:r>
            <a:r>
              <a:rPr dirty="0" sz="2700" spc="-5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dirty="0" sz="2700" spc="-15">
                <a:solidFill>
                  <a:srgbClr val="FF0000"/>
                </a:solidFill>
                <a:latin typeface="Calibri"/>
                <a:cs typeface="Calibri"/>
              </a:rPr>
              <a:t>return </a:t>
            </a:r>
            <a:r>
              <a:rPr dirty="0" sz="2700" spc="-20">
                <a:solidFill>
                  <a:srgbClr val="FF0000"/>
                </a:solidFill>
                <a:latin typeface="Calibri"/>
                <a:cs typeface="Calibri"/>
              </a:rPr>
              <a:t>any</a:t>
            </a:r>
            <a:r>
              <a:rPr dirty="0" sz="27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9008" y="461594"/>
            <a:ext cx="36683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Common</a:t>
            </a:r>
            <a:r>
              <a:rPr dirty="0" spc="-60">
                <a:solidFill>
                  <a:srgbClr val="000000"/>
                </a:solidFill>
              </a:rPr>
              <a:t> </a:t>
            </a:r>
            <a:r>
              <a:rPr dirty="0" spc="-35">
                <a:solidFill>
                  <a:srgbClr val="000000"/>
                </a:solidFill>
              </a:rPr>
              <a:t>syntax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563370"/>
            <a:ext cx="5740400" cy="441579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0">
                <a:latin typeface="Calibri"/>
                <a:cs typeface="Calibri"/>
              </a:rPr>
              <a:t>CREATE </a:t>
            </a:r>
            <a:r>
              <a:rPr dirty="0" sz="3000">
                <a:latin typeface="Calibri"/>
                <a:cs typeface="Calibri"/>
              </a:rPr>
              <a:t>[OR </a:t>
            </a:r>
            <a:r>
              <a:rPr dirty="0" sz="3000" spc="-5">
                <a:latin typeface="Calibri"/>
                <a:cs typeface="Calibri"/>
              </a:rPr>
              <a:t>REPLACE] </a:t>
            </a:r>
            <a:r>
              <a:rPr dirty="0" sz="3000" spc="-10">
                <a:latin typeface="Calibri"/>
                <a:cs typeface="Calibri"/>
              </a:rPr>
              <a:t>PROCEDURE  procedure_name</a:t>
            </a:r>
            <a:endParaRPr sz="3000">
              <a:latin typeface="Calibri"/>
              <a:cs typeface="Calibri"/>
            </a:endParaRPr>
          </a:p>
          <a:p>
            <a:pPr marL="439420" indent="-42672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438784" algn="l"/>
                <a:tab pos="439420" algn="l"/>
              </a:tabLst>
            </a:pPr>
            <a:r>
              <a:rPr dirty="0" sz="3000">
                <a:latin typeface="Calibri"/>
                <a:cs typeface="Calibri"/>
              </a:rPr>
              <a:t>[ </a:t>
            </a:r>
            <a:r>
              <a:rPr dirty="0" sz="3000" spc="-15">
                <a:latin typeface="Calibri"/>
                <a:cs typeface="Calibri"/>
              </a:rPr>
              <a:t>(parameter [,parameter])</a:t>
            </a:r>
            <a:r>
              <a:rPr dirty="0" sz="3000" spc="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]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IS</a:t>
            </a:r>
            <a:endParaRPr sz="3000">
              <a:latin typeface="Calibri"/>
              <a:cs typeface="Calibri"/>
            </a:endParaRPr>
          </a:p>
          <a:p>
            <a:pPr marL="439420" indent="-42672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438784" algn="l"/>
                <a:tab pos="439420" algn="l"/>
              </a:tabLst>
            </a:pPr>
            <a:r>
              <a:rPr dirty="0" sz="3000" spc="-5">
                <a:latin typeface="Calibri"/>
                <a:cs typeface="Calibri"/>
              </a:rPr>
              <a:t>[declaration_section]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0">
                <a:latin typeface="Calibri"/>
                <a:cs typeface="Calibri"/>
              </a:rPr>
              <a:t>BEGIN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5">
                <a:latin typeface="Calibri"/>
                <a:cs typeface="Calibri"/>
              </a:rPr>
              <a:t>executable_section</a:t>
            </a:r>
            <a:endParaRPr sz="3000">
              <a:latin typeface="Calibri"/>
              <a:cs typeface="Calibri"/>
            </a:endParaRPr>
          </a:p>
          <a:p>
            <a:pPr marL="439420" indent="-42672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438784" algn="l"/>
                <a:tab pos="439420" algn="l"/>
              </a:tabLst>
            </a:pPr>
            <a:r>
              <a:rPr dirty="0" sz="3000" spc="-15">
                <a:latin typeface="Calibri"/>
                <a:cs typeface="Calibri"/>
              </a:rPr>
              <a:t>[EXCEPTION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exception_section]</a:t>
            </a:r>
            <a:endParaRPr sz="3000">
              <a:latin typeface="Calibri"/>
              <a:cs typeface="Calibri"/>
            </a:endParaRPr>
          </a:p>
          <a:p>
            <a:pPr marL="439420" indent="-42672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438784" algn="l"/>
                <a:tab pos="439420" algn="l"/>
              </a:tabLst>
            </a:pPr>
            <a:r>
              <a:rPr dirty="0" sz="3000" spc="-5">
                <a:latin typeface="Calibri"/>
                <a:cs typeface="Calibri"/>
              </a:rPr>
              <a:t>END</a:t>
            </a:r>
            <a:r>
              <a:rPr dirty="0" sz="3000" spc="-10">
                <a:latin typeface="Calibri"/>
                <a:cs typeface="Calibri"/>
              </a:rPr>
              <a:t> [procedure_name];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3464" rIns="0" bIns="0" rtlCol="0" vert="horz">
            <a:spAutoFit/>
          </a:bodyPr>
          <a:lstStyle/>
          <a:p>
            <a:pPr marL="37719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solidFill>
                  <a:srgbClr val="000000"/>
                </a:solidFill>
              </a:rPr>
              <a:t>EXAMPLE </a:t>
            </a:r>
            <a:r>
              <a:rPr dirty="0">
                <a:solidFill>
                  <a:srgbClr val="000000"/>
                </a:solidFill>
              </a:rPr>
              <a:t>WITHOUT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 spc="-35">
                <a:solidFill>
                  <a:srgbClr val="000000"/>
                </a:solidFill>
              </a:rPr>
              <a:t>PARAMETER</a:t>
            </a:r>
          </a:p>
        </p:txBody>
      </p:sp>
      <p:sp>
        <p:nvSpPr>
          <p:cNvPr id="4" name="object 4"/>
          <p:cNvSpPr/>
          <p:nvPr/>
        </p:nvSpPr>
        <p:spPr>
          <a:xfrm>
            <a:off x="405762" y="1568577"/>
            <a:ext cx="8332474" cy="4629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8891" y="1502663"/>
            <a:ext cx="8500872" cy="4585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1607565"/>
            <a:ext cx="7876540" cy="3343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5" b="1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dirty="0" sz="3200" spc="5" b="1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REPLACE PROCEDURE</a:t>
            </a:r>
            <a:r>
              <a:rPr dirty="0" sz="3200" spc="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MYSTPROC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 b="1">
                <a:solidFill>
                  <a:srgbClr val="FFFFFF"/>
                </a:solidFill>
                <a:latin typeface="Calibri"/>
                <a:cs typeface="Calibri"/>
              </a:rPr>
              <a:t>BEGIN</a:t>
            </a:r>
            <a:endParaRPr sz="3200">
              <a:latin typeface="Calibri"/>
              <a:cs typeface="Calibri"/>
            </a:endParaRPr>
          </a:p>
          <a:p>
            <a:pPr marL="538480" indent="-52641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DBMS_OUTPUT.PUT_LINE('Hello</a:t>
            </a:r>
            <a:r>
              <a:rPr dirty="0" sz="32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World!');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3200">
              <a:latin typeface="Calibri"/>
              <a:cs typeface="Calibri"/>
            </a:endParaRPr>
          </a:p>
          <a:p>
            <a:pPr marL="445134" indent="-4330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00" y="4086225"/>
            <a:ext cx="8296275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9580" y="266700"/>
            <a:ext cx="8244840" cy="3703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9221" y="728218"/>
            <a:ext cx="7990840" cy="270954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190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When </a:t>
            </a:r>
            <a:r>
              <a:rPr dirty="0" spc="-20">
                <a:solidFill>
                  <a:srgbClr val="000000"/>
                </a:solidFill>
              </a:rPr>
              <a:t>you </a:t>
            </a:r>
            <a:r>
              <a:rPr dirty="0" spc="-25">
                <a:solidFill>
                  <a:srgbClr val="000000"/>
                </a:solidFill>
              </a:rPr>
              <a:t>create </a:t>
            </a:r>
            <a:r>
              <a:rPr dirty="0">
                <a:solidFill>
                  <a:srgbClr val="000000"/>
                </a:solidFill>
              </a:rPr>
              <a:t>a </a:t>
            </a:r>
            <a:r>
              <a:rPr dirty="0" spc="-15">
                <a:solidFill>
                  <a:srgbClr val="000000"/>
                </a:solidFill>
              </a:rPr>
              <a:t>procedure </a:t>
            </a:r>
            <a:r>
              <a:rPr dirty="0" spc="-5">
                <a:solidFill>
                  <a:srgbClr val="000000"/>
                </a:solidFill>
              </a:rPr>
              <a:t>or  </a:t>
            </a:r>
            <a:r>
              <a:rPr dirty="0">
                <a:solidFill>
                  <a:srgbClr val="000000"/>
                </a:solidFill>
              </a:rPr>
              <a:t>function, </a:t>
            </a:r>
            <a:r>
              <a:rPr dirty="0" spc="-25">
                <a:solidFill>
                  <a:srgbClr val="000000"/>
                </a:solidFill>
              </a:rPr>
              <a:t>you </a:t>
            </a:r>
            <a:r>
              <a:rPr dirty="0" spc="-30">
                <a:solidFill>
                  <a:srgbClr val="000000"/>
                </a:solidFill>
              </a:rPr>
              <a:t>may </a:t>
            </a:r>
            <a:r>
              <a:rPr dirty="0" spc="-10">
                <a:solidFill>
                  <a:srgbClr val="000000"/>
                </a:solidFill>
              </a:rPr>
              <a:t>define  </a:t>
            </a:r>
            <a:r>
              <a:rPr dirty="0" spc="-20">
                <a:solidFill>
                  <a:srgbClr val="000000"/>
                </a:solidFill>
              </a:rPr>
              <a:t>parameters. </a:t>
            </a:r>
            <a:r>
              <a:rPr dirty="0" spc="-15">
                <a:solidFill>
                  <a:srgbClr val="000000"/>
                </a:solidFill>
              </a:rPr>
              <a:t>There </a:t>
            </a:r>
            <a:r>
              <a:rPr dirty="0" spc="-20">
                <a:solidFill>
                  <a:srgbClr val="000000"/>
                </a:solidFill>
              </a:rPr>
              <a:t>are </a:t>
            </a:r>
            <a:r>
              <a:rPr dirty="0" spc="-10">
                <a:solidFill>
                  <a:srgbClr val="000000"/>
                </a:solidFill>
              </a:rPr>
              <a:t>three </a:t>
            </a:r>
            <a:r>
              <a:rPr dirty="0">
                <a:solidFill>
                  <a:srgbClr val="000000"/>
                </a:solidFill>
              </a:rPr>
              <a:t>types  of </a:t>
            </a:r>
            <a:r>
              <a:rPr dirty="0" spc="-20">
                <a:solidFill>
                  <a:srgbClr val="000000"/>
                </a:solidFill>
              </a:rPr>
              <a:t>parameters </a:t>
            </a:r>
            <a:r>
              <a:rPr dirty="0" spc="-5">
                <a:solidFill>
                  <a:srgbClr val="000000"/>
                </a:solidFill>
              </a:rPr>
              <a:t>that </a:t>
            </a:r>
            <a:r>
              <a:rPr dirty="0" spc="-10">
                <a:solidFill>
                  <a:srgbClr val="000000"/>
                </a:solidFill>
              </a:rPr>
              <a:t>can </a:t>
            </a:r>
            <a:r>
              <a:rPr dirty="0" spc="5">
                <a:solidFill>
                  <a:srgbClr val="000000"/>
                </a:solidFill>
              </a:rPr>
              <a:t>be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declared</a:t>
            </a:r>
          </a:p>
        </p:txBody>
      </p:sp>
      <p:sp>
        <p:nvSpPr>
          <p:cNvPr id="5" name="object 5"/>
          <p:cNvSpPr/>
          <p:nvPr/>
        </p:nvSpPr>
        <p:spPr>
          <a:xfrm>
            <a:off x="3495675" y="4010025"/>
            <a:ext cx="2143125" cy="1685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7381" y="6477609"/>
            <a:ext cx="7747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C0504D"/>
          </a:solidFill>
          <a:ln w="25400">
            <a:solidFill>
              <a:srgbClr val="8B3836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1575"/>
              </a:spcBef>
            </a:pPr>
            <a:r>
              <a:rPr dirty="0" spc="-35"/>
              <a:t>PARAMETER</a:t>
            </a:r>
            <a:r>
              <a:rPr dirty="0" spc="-5"/>
              <a:t> </a:t>
            </a:r>
            <a:r>
              <a:rPr dirty="0" spc="-1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797"/>
            <a:ext cx="7983855" cy="446532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marR="188595" indent="-342900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latin typeface="Calibri"/>
                <a:cs typeface="Calibri"/>
              </a:rPr>
              <a:t>1) IN </a:t>
            </a:r>
            <a:r>
              <a:rPr dirty="0" sz="3200" spc="-5" b="1">
                <a:latin typeface="Calibri"/>
                <a:cs typeface="Calibri"/>
              </a:rPr>
              <a:t>type </a:t>
            </a:r>
            <a:r>
              <a:rPr dirty="0" sz="3200" spc="-15" b="1">
                <a:latin typeface="Calibri"/>
                <a:cs typeface="Calibri"/>
              </a:rPr>
              <a:t>parameter: </a:t>
            </a:r>
            <a:r>
              <a:rPr dirty="0" sz="3200" spc="-5">
                <a:latin typeface="Calibri"/>
                <a:cs typeface="Calibri"/>
              </a:rPr>
              <a:t>These </a:t>
            </a:r>
            <a:r>
              <a:rPr dirty="0" sz="3200">
                <a:latin typeface="Calibri"/>
                <a:cs typeface="Calibri"/>
              </a:rPr>
              <a:t>types of  </a:t>
            </a:r>
            <a:r>
              <a:rPr dirty="0" sz="3200" spc="-20">
                <a:latin typeface="Calibri"/>
                <a:cs typeface="Calibri"/>
              </a:rPr>
              <a:t>parameters </a:t>
            </a:r>
            <a:r>
              <a:rPr dirty="0" sz="3200" spc="-15">
                <a:latin typeface="Calibri"/>
                <a:cs typeface="Calibri"/>
              </a:rPr>
              <a:t>are </a:t>
            </a:r>
            <a:r>
              <a:rPr dirty="0" sz="3200" spc="-5">
                <a:latin typeface="Calibri"/>
                <a:cs typeface="Calibri"/>
              </a:rPr>
              <a:t>used </a:t>
            </a:r>
            <a:r>
              <a:rPr dirty="0" sz="3200" spc="-20">
                <a:latin typeface="Calibri"/>
                <a:cs typeface="Calibri"/>
              </a:rPr>
              <a:t>to </a:t>
            </a:r>
            <a:r>
              <a:rPr dirty="0" sz="3200" spc="-5">
                <a:latin typeface="Calibri"/>
                <a:cs typeface="Calibri"/>
              </a:rPr>
              <a:t>send values </a:t>
            </a:r>
            <a:r>
              <a:rPr dirty="0" sz="3200" spc="-20">
                <a:latin typeface="Calibri"/>
                <a:cs typeface="Calibri"/>
              </a:rPr>
              <a:t>to stored  </a:t>
            </a:r>
            <a:r>
              <a:rPr dirty="0" sz="3200" spc="-10">
                <a:latin typeface="Calibri"/>
                <a:cs typeface="Calibri"/>
              </a:rPr>
              <a:t>procedures.</a:t>
            </a:r>
            <a:endParaRPr sz="3200">
              <a:latin typeface="Calibri"/>
              <a:cs typeface="Calibri"/>
            </a:endParaRPr>
          </a:p>
          <a:p>
            <a:pPr lvl="1" marL="355600" marR="5080">
              <a:lnSpc>
                <a:spcPct val="90000"/>
              </a:lnSpc>
              <a:buAutoNum type="arabicParenR" startAt="2"/>
              <a:tabLst>
                <a:tab pos="779780" algn="l"/>
              </a:tabLst>
            </a:pPr>
            <a:r>
              <a:rPr dirty="0" sz="3200" spc="-5" b="1">
                <a:latin typeface="Calibri"/>
                <a:cs typeface="Calibri"/>
              </a:rPr>
              <a:t>OUT type </a:t>
            </a:r>
            <a:r>
              <a:rPr dirty="0" sz="3200" spc="-15" b="1">
                <a:latin typeface="Calibri"/>
                <a:cs typeface="Calibri"/>
              </a:rPr>
              <a:t>parameter: </a:t>
            </a:r>
            <a:r>
              <a:rPr dirty="0" sz="3200" spc="-5">
                <a:latin typeface="Calibri"/>
                <a:cs typeface="Calibri"/>
              </a:rPr>
              <a:t>These </a:t>
            </a:r>
            <a:r>
              <a:rPr dirty="0" sz="3200">
                <a:latin typeface="Calibri"/>
                <a:cs typeface="Calibri"/>
              </a:rPr>
              <a:t>types of  </a:t>
            </a:r>
            <a:r>
              <a:rPr dirty="0" sz="3200" spc="-20">
                <a:latin typeface="Calibri"/>
                <a:cs typeface="Calibri"/>
              </a:rPr>
              <a:t>parameters </a:t>
            </a:r>
            <a:r>
              <a:rPr dirty="0" sz="3200" spc="-15">
                <a:latin typeface="Calibri"/>
                <a:cs typeface="Calibri"/>
              </a:rPr>
              <a:t>are </a:t>
            </a:r>
            <a:r>
              <a:rPr dirty="0" sz="3200" spc="-5">
                <a:latin typeface="Calibri"/>
                <a:cs typeface="Calibri"/>
              </a:rPr>
              <a:t>used </a:t>
            </a:r>
            <a:r>
              <a:rPr dirty="0" sz="3200" spc="-25">
                <a:latin typeface="Calibri"/>
                <a:cs typeface="Calibri"/>
              </a:rPr>
              <a:t>to </a:t>
            </a:r>
            <a:r>
              <a:rPr dirty="0" sz="3200" spc="-15">
                <a:latin typeface="Calibri"/>
                <a:cs typeface="Calibri"/>
              </a:rPr>
              <a:t>get </a:t>
            </a:r>
            <a:r>
              <a:rPr dirty="0" sz="3200" spc="-10">
                <a:latin typeface="Calibri"/>
                <a:cs typeface="Calibri"/>
              </a:rPr>
              <a:t>values </a:t>
            </a:r>
            <a:r>
              <a:rPr dirty="0" sz="3200" spc="-15">
                <a:latin typeface="Calibri"/>
                <a:cs typeface="Calibri"/>
              </a:rPr>
              <a:t>from </a:t>
            </a:r>
            <a:r>
              <a:rPr dirty="0" sz="3200" spc="-25">
                <a:latin typeface="Calibri"/>
                <a:cs typeface="Calibri"/>
              </a:rPr>
              <a:t>stored  </a:t>
            </a:r>
            <a:r>
              <a:rPr dirty="0" sz="3200" spc="-10">
                <a:latin typeface="Calibri"/>
                <a:cs typeface="Calibri"/>
              </a:rPr>
              <a:t>procedures. </a:t>
            </a:r>
            <a:r>
              <a:rPr dirty="0" sz="3200" spc="-5">
                <a:latin typeface="Calibri"/>
                <a:cs typeface="Calibri"/>
              </a:rPr>
              <a:t>This </a:t>
            </a:r>
            <a:r>
              <a:rPr dirty="0" sz="3200">
                <a:latin typeface="Calibri"/>
                <a:cs typeface="Calibri"/>
              </a:rPr>
              <a:t>is </a:t>
            </a:r>
            <a:r>
              <a:rPr dirty="0" sz="3200" spc="-5">
                <a:latin typeface="Calibri"/>
                <a:cs typeface="Calibri"/>
              </a:rPr>
              <a:t>similar </a:t>
            </a:r>
            <a:r>
              <a:rPr dirty="0" sz="3200" spc="-25">
                <a:latin typeface="Calibri"/>
                <a:cs typeface="Calibri"/>
              </a:rPr>
              <a:t>to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0">
                <a:latin typeface="Calibri"/>
                <a:cs typeface="Calibri"/>
              </a:rPr>
              <a:t>return </a:t>
            </a:r>
            <a:r>
              <a:rPr dirty="0" sz="3200" spc="-5">
                <a:latin typeface="Calibri"/>
                <a:cs typeface="Calibri"/>
              </a:rPr>
              <a:t>type </a:t>
            </a:r>
            <a:r>
              <a:rPr dirty="0" sz="3200">
                <a:latin typeface="Calibri"/>
                <a:cs typeface="Calibri"/>
              </a:rPr>
              <a:t>in  </a:t>
            </a:r>
            <a:r>
              <a:rPr dirty="0" sz="3200" spc="-5">
                <a:latin typeface="Calibri"/>
                <a:cs typeface="Calibri"/>
              </a:rPr>
              <a:t>functions.</a:t>
            </a:r>
            <a:endParaRPr sz="3200">
              <a:latin typeface="Calibri"/>
              <a:cs typeface="Calibri"/>
            </a:endParaRPr>
          </a:p>
          <a:p>
            <a:pPr lvl="1" marL="355600" marR="440055">
              <a:lnSpc>
                <a:spcPct val="90000"/>
              </a:lnSpc>
              <a:buAutoNum type="arabicParenR" startAt="2"/>
              <a:tabLst>
                <a:tab pos="779780" algn="l"/>
              </a:tabLst>
            </a:pPr>
            <a:r>
              <a:rPr dirty="0" sz="3200" b="1">
                <a:latin typeface="Calibri"/>
                <a:cs typeface="Calibri"/>
              </a:rPr>
              <a:t>IN </a:t>
            </a:r>
            <a:r>
              <a:rPr dirty="0" sz="3200" spc="-5" b="1">
                <a:latin typeface="Calibri"/>
                <a:cs typeface="Calibri"/>
              </a:rPr>
              <a:t>OUT </a:t>
            </a:r>
            <a:r>
              <a:rPr dirty="0" sz="3200" spc="-15" b="1">
                <a:latin typeface="Calibri"/>
                <a:cs typeface="Calibri"/>
              </a:rPr>
              <a:t>parameter: </a:t>
            </a:r>
            <a:r>
              <a:rPr dirty="0" sz="3200" spc="-5">
                <a:latin typeface="Calibri"/>
                <a:cs typeface="Calibri"/>
              </a:rPr>
              <a:t>These </a:t>
            </a:r>
            <a:r>
              <a:rPr dirty="0" sz="3200">
                <a:latin typeface="Calibri"/>
                <a:cs typeface="Calibri"/>
              </a:rPr>
              <a:t>types of  </a:t>
            </a:r>
            <a:r>
              <a:rPr dirty="0" sz="3200" spc="-20">
                <a:latin typeface="Calibri"/>
                <a:cs typeface="Calibri"/>
              </a:rPr>
              <a:t>parameters </a:t>
            </a:r>
            <a:r>
              <a:rPr dirty="0" sz="3200" spc="-15">
                <a:latin typeface="Calibri"/>
                <a:cs typeface="Calibri"/>
              </a:rPr>
              <a:t>are </a:t>
            </a:r>
            <a:r>
              <a:rPr dirty="0" sz="3200" spc="-5">
                <a:latin typeface="Calibri"/>
                <a:cs typeface="Calibri"/>
              </a:rPr>
              <a:t>used </a:t>
            </a:r>
            <a:r>
              <a:rPr dirty="0" sz="3200" spc="-20">
                <a:latin typeface="Calibri"/>
                <a:cs typeface="Calibri"/>
              </a:rPr>
              <a:t>to </a:t>
            </a:r>
            <a:r>
              <a:rPr dirty="0" sz="3200" spc="-5">
                <a:latin typeface="Calibri"/>
                <a:cs typeface="Calibri"/>
              </a:rPr>
              <a:t>send values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10">
                <a:latin typeface="Calibri"/>
                <a:cs typeface="Calibri"/>
              </a:rPr>
              <a:t>get  values </a:t>
            </a:r>
            <a:r>
              <a:rPr dirty="0" sz="3200" spc="-20">
                <a:latin typeface="Calibri"/>
                <a:cs typeface="Calibri"/>
              </a:rPr>
              <a:t>from </a:t>
            </a:r>
            <a:r>
              <a:rPr dirty="0" sz="3200" spc="-25">
                <a:latin typeface="Calibri"/>
                <a:cs typeface="Calibri"/>
              </a:rPr>
              <a:t>stored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procedures.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836" y="461594"/>
            <a:ext cx="41338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1) IN</a:t>
            </a:r>
            <a:r>
              <a:rPr dirty="0" u="heavy" spc="-6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pc="-3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PARAMETER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25399">
            <a:solidFill>
              <a:srgbClr val="7088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537461"/>
            <a:ext cx="7973059" cy="422402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55600" marR="5080" indent="-111760">
              <a:lnSpc>
                <a:spcPct val="80000"/>
              </a:lnSpc>
              <a:spcBef>
                <a:spcPts val="745"/>
              </a:spcBef>
            </a:pP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similar </a:t>
            </a:r>
            <a:r>
              <a:rPr dirty="0" sz="2700" spc="-1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passing </a:t>
            </a:r>
            <a:r>
              <a:rPr dirty="0" sz="2700" spc="-20">
                <a:solidFill>
                  <a:srgbClr val="FFFFFF"/>
                </a:solidFill>
                <a:latin typeface="Calibri"/>
                <a:cs typeface="Calibri"/>
              </a:rPr>
              <a:t>parameters </a:t>
            </a: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700" spc="-15">
                <a:solidFill>
                  <a:srgbClr val="FFFFFF"/>
                </a:solidFill>
                <a:latin typeface="Calibri"/>
                <a:cs typeface="Calibri"/>
              </a:rPr>
              <a:t>programming 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languages. </a:t>
            </a:r>
            <a:r>
              <a:rPr dirty="0" sz="2700" spc="-5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dirty="0" sz="2700" spc="-1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pass </a:t>
            </a:r>
            <a:r>
              <a:rPr dirty="0" sz="2700" spc="-10">
                <a:solidFill>
                  <a:srgbClr val="FFFFFF"/>
                </a:solidFill>
                <a:latin typeface="Calibri"/>
                <a:cs typeface="Calibri"/>
              </a:rPr>
              <a:t>values </a:t>
            </a:r>
            <a:r>
              <a:rPr dirty="0" sz="2700" spc="-1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700" spc="-20">
                <a:solidFill>
                  <a:srgbClr val="FFFFFF"/>
                </a:solidFill>
                <a:latin typeface="Calibri"/>
                <a:cs typeface="Calibri"/>
              </a:rPr>
              <a:t>stored </a:t>
            </a:r>
            <a:r>
              <a:rPr dirty="0" sz="2700" spc="-15">
                <a:solidFill>
                  <a:srgbClr val="FFFFFF"/>
                </a:solidFill>
                <a:latin typeface="Calibri"/>
                <a:cs typeface="Calibri"/>
              </a:rPr>
              <a:t>procedure  through </a:t>
            </a:r>
            <a:r>
              <a:rPr dirty="0" sz="2700" spc="-1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dirty="0" sz="2700" spc="-20">
                <a:solidFill>
                  <a:srgbClr val="FFFFFF"/>
                </a:solidFill>
                <a:latin typeface="Calibri"/>
                <a:cs typeface="Calibri"/>
              </a:rPr>
              <a:t>parameters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alibri"/>
                <a:cs typeface="Calibri"/>
              </a:rPr>
              <a:t>variables.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2915"/>
              </a:lnSpc>
            </a:pPr>
            <a:r>
              <a:rPr dirty="0" sz="2700" spc="-50" b="1">
                <a:solidFill>
                  <a:srgbClr val="FF0000"/>
                </a:solidFill>
                <a:latin typeface="Calibri"/>
                <a:cs typeface="Calibri"/>
              </a:rPr>
              <a:t>CREATE </a:t>
            </a:r>
            <a:r>
              <a:rPr dirty="0" sz="2700" spc="-5" b="1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dirty="0" sz="2700" spc="-10" b="1">
                <a:solidFill>
                  <a:srgbClr val="FF0000"/>
                </a:solidFill>
                <a:latin typeface="Calibri"/>
                <a:cs typeface="Calibri"/>
              </a:rPr>
              <a:t>REPLACE PROCEDURE </a:t>
            </a:r>
            <a:r>
              <a:rPr dirty="0" sz="2700" spc="-10">
                <a:solidFill>
                  <a:srgbClr val="FF0000"/>
                </a:solidFill>
                <a:latin typeface="Calibri"/>
                <a:cs typeface="Calibri"/>
              </a:rPr>
              <a:t>MYPROC(param1</a:t>
            </a:r>
            <a:r>
              <a:rPr dirty="0" sz="2700" spc="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ts val="2915"/>
              </a:lnSpc>
            </a:pPr>
            <a:r>
              <a:rPr dirty="0" sz="2700" spc="-25">
                <a:solidFill>
                  <a:srgbClr val="FF0000"/>
                </a:solidFill>
                <a:latin typeface="Calibri"/>
                <a:cs typeface="Calibri"/>
              </a:rPr>
              <a:t>VARCHAR2)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70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endParaRPr sz="27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dirty="0" sz="2700" spc="-10" b="1">
                <a:solidFill>
                  <a:srgbClr val="FF0000"/>
                </a:solidFill>
                <a:latin typeface="Calibri"/>
                <a:cs typeface="Calibri"/>
              </a:rPr>
              <a:t>BEGIN</a:t>
            </a:r>
            <a:endParaRPr sz="2700">
              <a:latin typeface="Calibri"/>
              <a:cs typeface="Calibri"/>
            </a:endParaRPr>
          </a:p>
          <a:p>
            <a:pPr marL="166370">
              <a:lnSpc>
                <a:spcPts val="2915"/>
              </a:lnSpc>
            </a:pPr>
            <a:r>
              <a:rPr dirty="0" sz="2700" spc="-15">
                <a:solidFill>
                  <a:srgbClr val="FF0000"/>
                </a:solidFill>
                <a:latin typeface="Calibri"/>
                <a:cs typeface="Calibri"/>
              </a:rPr>
              <a:t>DBMS_OUTPUT.PUT_LINE('Hello </a:t>
            </a:r>
            <a:r>
              <a:rPr dirty="0" sz="2700" spc="-25">
                <a:solidFill>
                  <a:srgbClr val="FF0000"/>
                </a:solidFill>
                <a:latin typeface="Calibri"/>
                <a:cs typeface="Calibri"/>
              </a:rPr>
              <a:t>World 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dirty="0" sz="2700" spc="-15">
                <a:solidFill>
                  <a:srgbClr val="FF0000"/>
                </a:solidFill>
                <a:latin typeface="Calibri"/>
                <a:cs typeface="Calibri"/>
              </a:rPr>
              <a:t>parameter</a:t>
            </a:r>
            <a:r>
              <a:rPr dirty="0" sz="27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ts val="2915"/>
              </a:lnSpc>
            </a:pPr>
            <a:r>
              <a:rPr dirty="0" sz="2700" spc="-5">
                <a:solidFill>
                  <a:srgbClr val="FF0000"/>
                </a:solidFill>
                <a:latin typeface="Calibri"/>
                <a:cs typeface="Calibri"/>
              </a:rPr>
              <a:t>||</a:t>
            </a:r>
            <a:r>
              <a:rPr dirty="0" sz="27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FF0000"/>
                </a:solidFill>
                <a:latin typeface="Calibri"/>
                <a:cs typeface="Calibri"/>
              </a:rPr>
              <a:t>param1);</a:t>
            </a:r>
            <a:endParaRPr sz="2700">
              <a:latin typeface="Calibri"/>
              <a:cs typeface="Calibri"/>
            </a:endParaRPr>
          </a:p>
          <a:p>
            <a:pPr marL="166370">
              <a:lnSpc>
                <a:spcPct val="100000"/>
              </a:lnSpc>
            </a:pPr>
            <a:r>
              <a:rPr dirty="0" sz="2700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27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dirty="0" sz="270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001" y="0"/>
            <a:ext cx="37985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000000"/>
                </a:solidFill>
                <a:latin typeface="Calibri"/>
                <a:cs typeface="Calibri"/>
              </a:rPr>
              <a:t>2) </a:t>
            </a:r>
            <a:r>
              <a:rPr dirty="0" sz="4000" spc="-10" b="1">
                <a:solidFill>
                  <a:srgbClr val="000000"/>
                </a:solidFill>
                <a:latin typeface="Calibri"/>
                <a:cs typeface="Calibri"/>
              </a:rPr>
              <a:t>OUT</a:t>
            </a:r>
            <a:r>
              <a:rPr dirty="0" sz="4000" spc="-4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000" spc="-35" b="1">
                <a:solidFill>
                  <a:srgbClr val="000000"/>
                </a:solidFill>
                <a:latin typeface="Calibri"/>
                <a:cs typeface="Calibri"/>
              </a:rPr>
              <a:t>Parameter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62" y="577976"/>
            <a:ext cx="8332474" cy="561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20" y="822960"/>
            <a:ext cx="7766304" cy="5728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609536"/>
            <a:ext cx="8229600" cy="5516880"/>
          </a:xfrm>
          <a:custGeom>
            <a:avLst/>
            <a:gdLst/>
            <a:ahLst/>
            <a:cxnLst/>
            <a:rect l="l" t="t" r="r" b="b"/>
            <a:pathLst>
              <a:path w="8229600" h="5516880">
                <a:moveTo>
                  <a:pt x="0" y="5516626"/>
                </a:moveTo>
                <a:lnTo>
                  <a:pt x="8229600" y="5516626"/>
                </a:lnTo>
                <a:lnTo>
                  <a:pt x="8229600" y="0"/>
                </a:lnTo>
                <a:lnTo>
                  <a:pt x="0" y="0"/>
                </a:lnTo>
                <a:lnTo>
                  <a:pt x="0" y="5516626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609536"/>
            <a:ext cx="8229600" cy="5516880"/>
          </a:xfrm>
          <a:custGeom>
            <a:avLst/>
            <a:gdLst/>
            <a:ahLst/>
            <a:cxnLst/>
            <a:rect l="l" t="t" r="r" b="b"/>
            <a:pathLst>
              <a:path w="8229600" h="5516880">
                <a:moveTo>
                  <a:pt x="0" y="5516626"/>
                </a:moveTo>
                <a:lnTo>
                  <a:pt x="8229600" y="5516626"/>
                </a:lnTo>
                <a:lnTo>
                  <a:pt x="8229600" y="0"/>
                </a:lnTo>
                <a:lnTo>
                  <a:pt x="0" y="0"/>
                </a:lnTo>
                <a:lnTo>
                  <a:pt x="0" y="551662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900429"/>
            <a:ext cx="7384415" cy="4653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40" b="1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2200" spc="-10" b="1">
                <a:solidFill>
                  <a:srgbClr val="FFFFFF"/>
                </a:solidFill>
                <a:latin typeface="Calibri"/>
                <a:cs typeface="Calibri"/>
              </a:rPr>
              <a:t>REPLACE PROCEDURE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procname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(outParam1</a:t>
            </a:r>
            <a:r>
              <a:rPr dirty="0" sz="2200" spc="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VARCHAR2)</a:t>
            </a:r>
            <a:endParaRPr sz="22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buFont typeface="Arial"/>
              <a:buChar char="•"/>
              <a:tabLst>
                <a:tab pos="417830" algn="l"/>
                <a:tab pos="418465" algn="l"/>
              </a:tabLst>
            </a:pP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22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buFont typeface="Arial"/>
              <a:buChar char="•"/>
              <a:tabLst>
                <a:tab pos="417830" algn="l"/>
                <a:tab pos="418465" algn="l"/>
              </a:tabLst>
            </a:pPr>
            <a:r>
              <a:rPr dirty="0" sz="2200" spc="-15" b="1">
                <a:solidFill>
                  <a:srgbClr val="FFFFFF"/>
                </a:solidFill>
                <a:latin typeface="Calibri"/>
                <a:cs typeface="Calibri"/>
              </a:rPr>
              <a:t>BEGIN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outParam1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:= 'Hello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World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dirty="0" sz="22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parameter';</a:t>
            </a:r>
            <a:endParaRPr sz="2200">
              <a:latin typeface="Calibri"/>
              <a:cs typeface="Calibri"/>
            </a:endParaRPr>
          </a:p>
          <a:p>
            <a:pPr marL="480059" indent="-467995">
              <a:lnSpc>
                <a:spcPct val="100000"/>
              </a:lnSpc>
              <a:buFont typeface="Arial"/>
              <a:buChar char="•"/>
              <a:tabLst>
                <a:tab pos="480059" algn="l"/>
                <a:tab pos="480695" algn="l"/>
              </a:tabLst>
            </a:pP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17830" algn="l"/>
                <a:tab pos="418465" algn="l"/>
              </a:tabLst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heavy" sz="22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Run</a:t>
            </a:r>
            <a:r>
              <a:rPr dirty="0" u="heavy" sz="22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5" b="1">
                <a:solidFill>
                  <a:srgbClr val="FFFFFF"/>
                </a:solidFill>
                <a:latin typeface="Calibri"/>
                <a:cs typeface="Calibri"/>
              </a:rPr>
              <a:t>DECLARE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outParam1</a:t>
            </a:r>
            <a:r>
              <a:rPr dirty="0" sz="22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VARCHAR2(100);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5" b="1">
                <a:solidFill>
                  <a:srgbClr val="FFFFFF"/>
                </a:solidFill>
                <a:latin typeface="Calibri"/>
                <a:cs typeface="Calibri"/>
              </a:rPr>
              <a:t>BEGIN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Procname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 (outParam1);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DBMS_OUTPUT.PUT_LINE(outParam1);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buFont typeface="Arial"/>
              <a:buChar char="•"/>
              <a:tabLst>
                <a:tab pos="417830" algn="l"/>
                <a:tab pos="418465" algn="l"/>
              </a:tabLst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601" y="496646"/>
            <a:ext cx="800798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000000"/>
                </a:solidFill>
              </a:rPr>
              <a:t>DIFF </a:t>
            </a:r>
            <a:r>
              <a:rPr dirty="0" sz="4000">
                <a:solidFill>
                  <a:srgbClr val="000000"/>
                </a:solidFill>
              </a:rPr>
              <a:t>B/W </a:t>
            </a:r>
            <a:r>
              <a:rPr dirty="0" sz="4000" spc="-10">
                <a:solidFill>
                  <a:srgbClr val="000000"/>
                </a:solidFill>
              </a:rPr>
              <a:t>PROCEDURE </a:t>
            </a:r>
            <a:r>
              <a:rPr dirty="0" sz="4000" spc="-5">
                <a:solidFill>
                  <a:srgbClr val="000000"/>
                </a:solidFill>
              </a:rPr>
              <a:t>AND</a:t>
            </a:r>
            <a:r>
              <a:rPr dirty="0" sz="4000" spc="-15">
                <a:solidFill>
                  <a:srgbClr val="000000"/>
                </a:solidFill>
              </a:rPr>
              <a:t> </a:t>
            </a:r>
            <a:r>
              <a:rPr dirty="0" sz="4000">
                <a:solidFill>
                  <a:srgbClr val="000000"/>
                </a:solidFill>
              </a:rPr>
              <a:t>FUNCTION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25399">
            <a:solidFill>
              <a:srgbClr val="8B38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607565"/>
            <a:ext cx="8002905" cy="2952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The functions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can return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only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procedures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not. Functions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call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from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SQL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Statements, procedures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there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are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some things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3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endParaRPr sz="3200">
              <a:latin typeface="Calibri"/>
              <a:cs typeface="Calibri"/>
            </a:endParaRPr>
          </a:p>
          <a:p>
            <a:pPr marL="355600" marR="267970">
              <a:lnSpc>
                <a:spcPct val="100000"/>
              </a:lnSpc>
              <a:spcBef>
                <a:spcPts val="5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do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stored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procedure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not do 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 a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function.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959" y="254906"/>
            <a:ext cx="8308080" cy="122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ln w="12700">
            <a:solidFill>
              <a:srgbClr val="97B853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 spc="-10">
                <a:solidFill>
                  <a:srgbClr val="000000"/>
                </a:solidFill>
              </a:rPr>
              <a:t>FOR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E.G.</a:t>
            </a:r>
          </a:p>
        </p:txBody>
      </p:sp>
      <p:sp>
        <p:nvSpPr>
          <p:cNvPr id="5" name="object 5"/>
          <p:cNvSpPr/>
          <p:nvPr/>
        </p:nvSpPr>
        <p:spPr>
          <a:xfrm>
            <a:off x="441959" y="1546860"/>
            <a:ext cx="8336280" cy="463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324" y="1472182"/>
            <a:ext cx="8321040" cy="5385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607565"/>
            <a:ext cx="7675245" cy="4416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Calibri"/>
                <a:cs typeface="Calibri"/>
              </a:rPr>
              <a:t>Create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20">
                <a:latin typeface="Calibri"/>
                <a:cs typeface="Calibri"/>
              </a:rPr>
              <a:t>stored </a:t>
            </a:r>
            <a:r>
              <a:rPr dirty="0" sz="3200" spc="-15">
                <a:latin typeface="Calibri"/>
                <a:cs typeface="Calibri"/>
              </a:rPr>
              <a:t>procedure </a:t>
            </a:r>
            <a:r>
              <a:rPr dirty="0" sz="3200" spc="-10">
                <a:latin typeface="Calibri"/>
                <a:cs typeface="Calibri"/>
              </a:rPr>
              <a:t>that </a:t>
            </a:r>
            <a:r>
              <a:rPr dirty="0" sz="3200">
                <a:latin typeface="Calibri"/>
                <a:cs typeface="Calibri"/>
              </a:rPr>
              <a:t>adds </a:t>
            </a:r>
            <a:r>
              <a:rPr dirty="0" sz="3200" spc="-5">
                <a:latin typeface="Calibri"/>
                <a:cs typeface="Calibri"/>
              </a:rPr>
              <a:t>1000 </a:t>
            </a:r>
            <a:r>
              <a:rPr dirty="0" sz="3200" spc="-25">
                <a:latin typeface="Calibri"/>
                <a:cs typeface="Calibri"/>
              </a:rPr>
              <a:t>to  </a:t>
            </a:r>
            <a:r>
              <a:rPr dirty="0" sz="3200">
                <a:latin typeface="Calibri"/>
                <a:cs typeface="Calibri"/>
              </a:rPr>
              <a:t>each </a:t>
            </a:r>
            <a:r>
              <a:rPr dirty="0" sz="3200" spc="-5">
                <a:latin typeface="Calibri"/>
                <a:cs typeface="Calibri"/>
              </a:rPr>
              <a:t>employees </a:t>
            </a:r>
            <a:r>
              <a:rPr dirty="0" sz="3200" spc="-10">
                <a:latin typeface="Calibri"/>
                <a:cs typeface="Calibri"/>
              </a:rPr>
              <a:t>commission </a:t>
            </a:r>
            <a:r>
              <a:rPr dirty="0" sz="3200" spc="-20">
                <a:latin typeface="Calibri"/>
                <a:cs typeface="Calibri"/>
              </a:rPr>
              <a:t>watch </a:t>
            </a:r>
            <a:r>
              <a:rPr dirty="0" sz="3200" spc="-30">
                <a:latin typeface="Calibri"/>
                <a:cs typeface="Calibri"/>
              </a:rPr>
              <a:t>for </a:t>
            </a:r>
            <a:r>
              <a:rPr dirty="0" sz="3200" spc="-5">
                <a:latin typeface="Calibri"/>
                <a:cs typeface="Calibri"/>
              </a:rPr>
              <a:t>Null  </a:t>
            </a:r>
            <a:r>
              <a:rPr dirty="0" sz="3200" spc="-10">
                <a:latin typeface="Calibri"/>
                <a:cs typeface="Calibri"/>
              </a:rPr>
              <a:t>values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solidFill>
                  <a:srgbClr val="FF0000"/>
                </a:solidFill>
                <a:latin typeface="Calibri"/>
                <a:cs typeface="Calibri"/>
              </a:rPr>
              <a:t>Create </a:t>
            </a:r>
            <a:r>
              <a:rPr dirty="0" sz="3200" spc="-15">
                <a:solidFill>
                  <a:srgbClr val="FF0000"/>
                </a:solidFill>
                <a:latin typeface="Calibri"/>
                <a:cs typeface="Calibri"/>
              </a:rPr>
              <a:t>procedure st_proc</a:t>
            </a:r>
            <a:r>
              <a:rPr dirty="0" sz="32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Begin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solidFill>
                  <a:srgbClr val="FF0000"/>
                </a:solidFill>
                <a:latin typeface="Calibri"/>
                <a:cs typeface="Calibri"/>
              </a:rPr>
              <a:t>Update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emp 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dirty="0" sz="32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comm=nvl(comm,0)+1000;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End;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959" y="254906"/>
            <a:ext cx="8308080" cy="122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ln w="12700">
            <a:solidFill>
              <a:srgbClr val="7C5F9F"/>
            </a:solidFill>
          </a:ln>
        </p:spPr>
        <p:txBody>
          <a:bodyPr wrap="square" lIns="0" tIns="234315" rIns="0" bIns="0" rtlCol="0" vert="horz">
            <a:spAutoFit/>
          </a:bodyPr>
          <a:lstStyle/>
          <a:p>
            <a:pPr marL="422909">
              <a:lnSpc>
                <a:spcPct val="100000"/>
              </a:lnSpc>
              <a:spcBef>
                <a:spcPts val="1845"/>
              </a:spcBef>
            </a:pPr>
            <a:r>
              <a:rPr dirty="0" sz="4000" spc="-15">
                <a:solidFill>
                  <a:srgbClr val="000000"/>
                </a:solidFill>
              </a:rPr>
              <a:t>Procedure can </a:t>
            </a:r>
            <a:r>
              <a:rPr dirty="0" sz="4000" spc="-10">
                <a:solidFill>
                  <a:srgbClr val="000000"/>
                </a:solidFill>
              </a:rPr>
              <a:t>call </a:t>
            </a:r>
            <a:r>
              <a:rPr dirty="0" sz="4000" spc="-20">
                <a:solidFill>
                  <a:srgbClr val="000000"/>
                </a:solidFill>
              </a:rPr>
              <a:t>at </a:t>
            </a:r>
            <a:r>
              <a:rPr dirty="0" sz="4000" spc="-30">
                <a:solidFill>
                  <a:srgbClr val="000000"/>
                </a:solidFill>
              </a:rPr>
              <a:t>any </a:t>
            </a:r>
            <a:r>
              <a:rPr dirty="0" sz="4000" spc="-5">
                <a:solidFill>
                  <a:srgbClr val="000000"/>
                </a:solidFill>
              </a:rPr>
              <a:t>time</a:t>
            </a:r>
            <a:r>
              <a:rPr dirty="0" sz="4000">
                <a:solidFill>
                  <a:srgbClr val="000000"/>
                </a:solidFill>
              </a:rPr>
              <a:t> </a:t>
            </a:r>
            <a:r>
              <a:rPr dirty="0" sz="4000" spc="-10">
                <a:solidFill>
                  <a:srgbClr val="000000"/>
                </a:solidFill>
              </a:rPr>
              <a:t>using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417959" y="1580777"/>
            <a:ext cx="8308080" cy="4604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8891" y="1490472"/>
            <a:ext cx="8051292" cy="2461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5940" y="1516729"/>
            <a:ext cx="7520940" cy="236410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Calibri"/>
                <a:cs typeface="Calibri"/>
              </a:rPr>
              <a:t>Execute </a:t>
            </a:r>
            <a:r>
              <a:rPr dirty="0" sz="3200" spc="-15">
                <a:latin typeface="Calibri"/>
                <a:cs typeface="Calibri"/>
              </a:rPr>
              <a:t>st_proc; </a:t>
            </a:r>
            <a:r>
              <a:rPr dirty="0" sz="3200">
                <a:latin typeface="Calibri"/>
                <a:cs typeface="Calibri"/>
              </a:rPr>
              <a:t>-------</a:t>
            </a:r>
            <a:r>
              <a:rPr dirty="0" sz="3200">
                <a:latin typeface="Wingdings"/>
                <a:cs typeface="Wingdings"/>
              </a:rPr>
              <a:t>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Calibri"/>
                <a:cs typeface="Calibri"/>
              </a:rPr>
              <a:t>procedure</a:t>
            </a:r>
            <a:r>
              <a:rPr dirty="0" sz="3200" spc="-1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name</a:t>
            </a:r>
            <a:endParaRPr sz="3200">
              <a:latin typeface="Calibri"/>
              <a:cs typeface="Calibri"/>
            </a:endParaRPr>
          </a:p>
          <a:p>
            <a:pPr marL="2840355" indent="-282765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839720" algn="l"/>
                <a:tab pos="2840355" algn="l"/>
              </a:tabLst>
            </a:pPr>
            <a:r>
              <a:rPr dirty="0" sz="320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5">
                <a:latin typeface="Calibri"/>
                <a:cs typeface="Calibri"/>
              </a:rPr>
              <a:t>Exec </a:t>
            </a:r>
            <a:r>
              <a:rPr dirty="0" sz="3200" spc="-10">
                <a:latin typeface="Calibri"/>
                <a:cs typeface="Calibri"/>
              </a:rPr>
              <a:t>st_proc;---------------</a:t>
            </a:r>
            <a:r>
              <a:rPr dirty="0" sz="3200" spc="-10">
                <a:latin typeface="Wingdings"/>
                <a:cs typeface="Wingdings"/>
              </a:rPr>
              <a:t></a:t>
            </a:r>
            <a:r>
              <a:rPr dirty="0" sz="3200" spc="-10">
                <a:latin typeface="Calibri"/>
                <a:cs typeface="Calibri"/>
              </a:rPr>
              <a:t>procedure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name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C0504D"/>
          </a:solidFill>
          <a:ln w="25400">
            <a:solidFill>
              <a:srgbClr val="8B3836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2192858"/>
            <a:ext cx="762571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function </a:t>
            </a:r>
            <a:r>
              <a:rPr dirty="0" sz="3200">
                <a:latin typeface="Calibri"/>
                <a:cs typeface="Calibri"/>
              </a:rPr>
              <a:t>is a </a:t>
            </a:r>
            <a:r>
              <a:rPr dirty="0" sz="3200" spc="-5">
                <a:latin typeface="Calibri"/>
                <a:cs typeface="Calibri"/>
              </a:rPr>
              <a:t>named </a:t>
            </a:r>
            <a:r>
              <a:rPr dirty="0" sz="3200">
                <a:latin typeface="Calibri"/>
                <a:cs typeface="Calibri"/>
              </a:rPr>
              <a:t>PL/SQL </a:t>
            </a:r>
            <a:r>
              <a:rPr dirty="0" sz="3200" spc="-5">
                <a:latin typeface="Calibri"/>
                <a:cs typeface="Calibri"/>
              </a:rPr>
              <a:t>Block </a:t>
            </a:r>
            <a:r>
              <a:rPr dirty="0" sz="3200">
                <a:latin typeface="Calibri"/>
                <a:cs typeface="Calibri"/>
              </a:rPr>
              <a:t>which is  </a:t>
            </a:r>
            <a:r>
              <a:rPr dirty="0" sz="3200" spc="-5">
                <a:latin typeface="Calibri"/>
                <a:cs typeface="Calibri"/>
              </a:rPr>
              <a:t>similar </a:t>
            </a:r>
            <a:r>
              <a:rPr dirty="0" sz="3200" spc="-20">
                <a:latin typeface="Calibri"/>
                <a:cs typeface="Calibri"/>
              </a:rPr>
              <a:t>to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0">
                <a:latin typeface="Calibri"/>
                <a:cs typeface="Calibri"/>
              </a:rPr>
              <a:t>procedure. </a:t>
            </a: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>
                <a:latin typeface="Calibri"/>
                <a:cs typeface="Calibri"/>
              </a:rPr>
              <a:t>major </a:t>
            </a:r>
            <a:r>
              <a:rPr dirty="0" sz="3200" spc="-20">
                <a:latin typeface="Calibri"/>
                <a:cs typeface="Calibri"/>
              </a:rPr>
              <a:t>difference  </a:t>
            </a:r>
            <a:r>
              <a:rPr dirty="0" sz="3200" spc="-10">
                <a:latin typeface="Calibri"/>
                <a:cs typeface="Calibri"/>
              </a:rPr>
              <a:t>between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5">
                <a:latin typeface="Calibri"/>
                <a:cs typeface="Calibri"/>
              </a:rPr>
              <a:t>procedure </a:t>
            </a:r>
            <a:r>
              <a:rPr dirty="0" sz="3200">
                <a:latin typeface="Calibri"/>
                <a:cs typeface="Calibri"/>
              </a:rPr>
              <a:t>and a </a:t>
            </a:r>
            <a:r>
              <a:rPr dirty="0" sz="3200" spc="-5">
                <a:latin typeface="Calibri"/>
                <a:cs typeface="Calibri"/>
              </a:rPr>
              <a:t>function is, </a:t>
            </a:r>
            <a:r>
              <a:rPr dirty="0" sz="3200">
                <a:latin typeface="Calibri"/>
                <a:cs typeface="Calibri"/>
              </a:rPr>
              <a:t>a  </a:t>
            </a:r>
            <a:r>
              <a:rPr dirty="0" sz="3200" spc="-5">
                <a:latin typeface="Calibri"/>
                <a:cs typeface="Calibri"/>
              </a:rPr>
              <a:t>function </a:t>
            </a:r>
            <a:r>
              <a:rPr dirty="0" sz="3200" spc="-15">
                <a:solidFill>
                  <a:srgbClr val="30859C"/>
                </a:solidFill>
                <a:latin typeface="Calibri"/>
                <a:cs typeface="Calibri"/>
              </a:rPr>
              <a:t>must </a:t>
            </a:r>
            <a:r>
              <a:rPr dirty="0" sz="3200" spc="-20">
                <a:solidFill>
                  <a:srgbClr val="30859C"/>
                </a:solidFill>
                <a:latin typeface="Calibri"/>
                <a:cs typeface="Calibri"/>
              </a:rPr>
              <a:t>always </a:t>
            </a:r>
            <a:r>
              <a:rPr dirty="0" sz="3200" spc="-10">
                <a:solidFill>
                  <a:srgbClr val="30859C"/>
                </a:solidFill>
                <a:latin typeface="Calibri"/>
                <a:cs typeface="Calibri"/>
              </a:rPr>
              <a:t>return </a:t>
            </a:r>
            <a:r>
              <a:rPr dirty="0" sz="3200">
                <a:solidFill>
                  <a:srgbClr val="30859C"/>
                </a:solidFill>
                <a:latin typeface="Calibri"/>
                <a:cs typeface="Calibri"/>
              </a:rPr>
              <a:t>a </a:t>
            </a:r>
            <a:r>
              <a:rPr dirty="0" sz="3200" spc="-5">
                <a:solidFill>
                  <a:srgbClr val="30859C"/>
                </a:solidFill>
                <a:latin typeface="Calibri"/>
                <a:cs typeface="Calibri"/>
              </a:rPr>
              <a:t>value</a:t>
            </a:r>
            <a:r>
              <a:rPr dirty="0" sz="3200" spc="-5">
                <a:latin typeface="Calibri"/>
                <a:cs typeface="Calibri"/>
              </a:rPr>
              <a:t>, but </a:t>
            </a:r>
            <a:r>
              <a:rPr dirty="0" sz="3200">
                <a:latin typeface="Calibri"/>
                <a:cs typeface="Calibri"/>
              </a:rPr>
              <a:t>a  </a:t>
            </a:r>
            <a:r>
              <a:rPr dirty="0" sz="3200" spc="-15">
                <a:latin typeface="Calibri"/>
                <a:cs typeface="Calibri"/>
              </a:rPr>
              <a:t>procedure </a:t>
            </a:r>
            <a:r>
              <a:rPr dirty="0" sz="3200" spc="-20">
                <a:latin typeface="Calibri"/>
                <a:cs typeface="Calibri"/>
              </a:rPr>
              <a:t>may </a:t>
            </a:r>
            <a:r>
              <a:rPr dirty="0" sz="3200">
                <a:latin typeface="Calibri"/>
                <a:cs typeface="Calibri"/>
              </a:rPr>
              <a:t>or </a:t>
            </a:r>
            <a:r>
              <a:rPr dirty="0" sz="3200" spc="-20">
                <a:latin typeface="Calibri"/>
                <a:cs typeface="Calibri"/>
              </a:rPr>
              <a:t>may </a:t>
            </a:r>
            <a:r>
              <a:rPr dirty="0" sz="3200">
                <a:latin typeface="Calibri"/>
                <a:cs typeface="Calibri"/>
              </a:rPr>
              <a:t>not </a:t>
            </a:r>
            <a:r>
              <a:rPr dirty="0" sz="3200" spc="-10">
                <a:latin typeface="Calibri"/>
                <a:cs typeface="Calibri"/>
              </a:rPr>
              <a:t>return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value.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959" y="254906"/>
            <a:ext cx="8308080" cy="122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ln w="12700">
            <a:solidFill>
              <a:srgbClr val="000000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575"/>
              </a:spcBef>
            </a:pPr>
            <a:r>
              <a:rPr dirty="0">
                <a:solidFill>
                  <a:srgbClr val="000000"/>
                </a:solidFill>
              </a:rPr>
              <a:t>FUNCTION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510599"/>
            <a:ext cx="5568315" cy="43186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dirty="0" sz="3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funname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Return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3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 number(10);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Begin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Select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avg(sal)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32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emp;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End;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9BBA58"/>
          </a:solidFill>
          <a:ln w="25400">
            <a:solidFill>
              <a:srgbClr val="70883E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marL="586105">
              <a:lnSpc>
                <a:spcPct val="100000"/>
              </a:lnSpc>
              <a:spcBef>
                <a:spcPts val="1575"/>
              </a:spcBef>
            </a:pPr>
            <a:r>
              <a:rPr dirty="0" spc="-15"/>
              <a:t>HOW </a:t>
            </a:r>
            <a:r>
              <a:rPr dirty="0" spc="-60"/>
              <a:t>TO </a:t>
            </a:r>
            <a:r>
              <a:rPr dirty="0" spc="-10"/>
              <a:t>EXECUTE </a:t>
            </a:r>
            <a:r>
              <a:rPr dirty="0"/>
              <a:t>FUNCTION</a:t>
            </a:r>
            <a:r>
              <a:rPr dirty="0" spc="45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25399">
            <a:solidFill>
              <a:srgbClr val="9BBA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2192858"/>
            <a:ext cx="7783830" cy="16846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33070" indent="-421005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433705" algn="l"/>
              </a:tabLst>
            </a:pPr>
            <a:r>
              <a:rPr dirty="0" u="heavy" sz="3200" spc="-1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SELECT </a:t>
            </a:r>
            <a:r>
              <a:rPr dirty="0" u="heavy" sz="3200" spc="-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FUNCTIONNAME </a:t>
            </a:r>
            <a:r>
              <a:rPr dirty="0" u="heavy" sz="3200" spc="-1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FROM</a:t>
            </a:r>
            <a:r>
              <a:rPr dirty="0" u="heavy" sz="3200" spc="4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200" spc="-2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DUAL;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AF50"/>
              </a:buClr>
              <a:buFont typeface="Calibri"/>
              <a:buAutoNum type="arabicParenR"/>
            </a:pPr>
            <a:endParaRPr sz="465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buAutoNum type="arabicParenR"/>
              <a:tabLst>
                <a:tab pos="343535" algn="l"/>
              </a:tabLst>
            </a:pPr>
            <a:r>
              <a:rPr dirty="0" u="heavy" sz="3200" spc="-1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DBMS_OUTPUT.PUT_LINE(FUNCTIONNAME);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62000"/>
            <a:ext cx="8255000" cy="1168400"/>
          </a:xfrm>
          <a:prstGeom prst="rect"/>
          <a:solidFill>
            <a:srgbClr val="000000"/>
          </a:solidFill>
        </p:spPr>
        <p:txBody>
          <a:bodyPr wrap="square" lIns="0" tIns="2127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75"/>
              </a:spcBef>
            </a:pPr>
            <a:r>
              <a:rPr dirty="0" spc="-20">
                <a:solidFill>
                  <a:srgbClr val="FF0000"/>
                </a:solidFill>
              </a:rPr>
              <a:t>CURSORS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8051800" cy="450723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55600" marR="238125" indent="-342900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15">
                <a:latin typeface="Calibri"/>
                <a:cs typeface="Calibri"/>
              </a:rPr>
              <a:t>cursor </a:t>
            </a:r>
            <a:r>
              <a:rPr dirty="0" sz="3000">
                <a:latin typeface="Calibri"/>
                <a:cs typeface="Calibri"/>
              </a:rPr>
              <a:t>is a </a:t>
            </a:r>
            <a:r>
              <a:rPr dirty="0" sz="3000" spc="-15">
                <a:latin typeface="Calibri"/>
                <a:cs typeface="Calibri"/>
              </a:rPr>
              <a:t>temporary </a:t>
            </a:r>
            <a:r>
              <a:rPr dirty="0" sz="3000" spc="-10">
                <a:latin typeface="Calibri"/>
                <a:cs typeface="Calibri"/>
              </a:rPr>
              <a:t>work area </a:t>
            </a:r>
            <a:r>
              <a:rPr dirty="0" sz="3000" spc="-15">
                <a:latin typeface="Calibri"/>
                <a:cs typeface="Calibri"/>
              </a:rPr>
              <a:t>created </a:t>
            </a:r>
            <a:r>
              <a:rPr dirty="0" sz="3000">
                <a:latin typeface="Calibri"/>
                <a:cs typeface="Calibri"/>
              </a:rPr>
              <a:t>in the  </a:t>
            </a:r>
            <a:r>
              <a:rPr dirty="0" sz="3000" spc="-25">
                <a:latin typeface="Calibri"/>
                <a:cs typeface="Calibri"/>
              </a:rPr>
              <a:t>system </a:t>
            </a:r>
            <a:r>
              <a:rPr dirty="0" sz="3000">
                <a:latin typeface="Calibri"/>
                <a:cs typeface="Calibri"/>
              </a:rPr>
              <a:t>memory when a </a:t>
            </a:r>
            <a:r>
              <a:rPr dirty="0" sz="3000" spc="-10">
                <a:latin typeface="Calibri"/>
                <a:cs typeface="Calibri"/>
              </a:rPr>
              <a:t>SQL </a:t>
            </a:r>
            <a:r>
              <a:rPr dirty="0" sz="3000" spc="-20">
                <a:latin typeface="Calibri"/>
                <a:cs typeface="Calibri"/>
              </a:rPr>
              <a:t>statement </a:t>
            </a:r>
            <a:r>
              <a:rPr dirty="0" sz="3000">
                <a:latin typeface="Calibri"/>
                <a:cs typeface="Calibri"/>
              </a:rPr>
              <a:t>is  </a:t>
            </a:r>
            <a:r>
              <a:rPr dirty="0" sz="3000" spc="-25">
                <a:latin typeface="Calibri"/>
                <a:cs typeface="Calibri"/>
              </a:rPr>
              <a:t>executed.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15">
                <a:latin typeface="Calibri"/>
                <a:cs typeface="Calibri"/>
              </a:rPr>
              <a:t>cursor contains information </a:t>
            </a:r>
            <a:r>
              <a:rPr dirty="0" sz="3000" spc="-5">
                <a:latin typeface="Calibri"/>
                <a:cs typeface="Calibri"/>
              </a:rPr>
              <a:t>on </a:t>
            </a:r>
            <a:r>
              <a:rPr dirty="0" sz="3000">
                <a:latin typeface="Calibri"/>
                <a:cs typeface="Calibri"/>
              </a:rPr>
              <a:t>a  </a:t>
            </a:r>
            <a:r>
              <a:rPr dirty="0" sz="3000" spc="-10">
                <a:latin typeface="Calibri"/>
                <a:cs typeface="Calibri"/>
              </a:rPr>
              <a:t>select </a:t>
            </a:r>
            <a:r>
              <a:rPr dirty="0" sz="3000" spc="-20">
                <a:latin typeface="Calibri"/>
                <a:cs typeface="Calibri"/>
              </a:rPr>
              <a:t>statement </a:t>
            </a:r>
            <a:r>
              <a:rPr dirty="0" sz="3000">
                <a:latin typeface="Calibri"/>
                <a:cs typeface="Calibri"/>
              </a:rPr>
              <a:t>and the </a:t>
            </a:r>
            <a:r>
              <a:rPr dirty="0" sz="3000" spc="-25">
                <a:latin typeface="Calibri"/>
                <a:cs typeface="Calibri"/>
              </a:rPr>
              <a:t>rows </a:t>
            </a:r>
            <a:r>
              <a:rPr dirty="0" sz="3000" spc="-5">
                <a:latin typeface="Calibri"/>
                <a:cs typeface="Calibri"/>
              </a:rPr>
              <a:t>of </a:t>
            </a:r>
            <a:r>
              <a:rPr dirty="0" sz="3000" spc="-15">
                <a:latin typeface="Calibri"/>
                <a:cs typeface="Calibri"/>
              </a:rPr>
              <a:t>data </a:t>
            </a:r>
            <a:r>
              <a:rPr dirty="0" sz="3000">
                <a:latin typeface="Calibri"/>
                <a:cs typeface="Calibri"/>
              </a:rPr>
              <a:t>accessed  </a:t>
            </a:r>
            <a:r>
              <a:rPr dirty="0" sz="3000" spc="-10">
                <a:latin typeface="Calibri"/>
                <a:cs typeface="Calibri"/>
              </a:rPr>
              <a:t>by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it.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  <a:tab pos="2110740" algn="l"/>
              </a:tabLst>
            </a:pPr>
            <a:r>
              <a:rPr dirty="0" sz="3000" spc="-20">
                <a:latin typeface="Calibri"/>
                <a:cs typeface="Calibri"/>
              </a:rPr>
              <a:t>Cursors </a:t>
            </a:r>
            <a:r>
              <a:rPr dirty="0" sz="3000" spc="-15">
                <a:latin typeface="Calibri"/>
                <a:cs typeface="Calibri"/>
              </a:rPr>
              <a:t>provide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35">
                <a:latin typeface="Calibri"/>
                <a:cs typeface="Calibri"/>
              </a:rPr>
              <a:t>way </a:t>
            </a:r>
            <a:r>
              <a:rPr dirty="0" sz="3000" spc="-25">
                <a:latin typeface="Calibri"/>
                <a:cs typeface="Calibri"/>
              </a:rPr>
              <a:t>for </a:t>
            </a:r>
            <a:r>
              <a:rPr dirty="0" sz="3000" spc="-15">
                <a:latin typeface="Calibri"/>
                <a:cs typeface="Calibri"/>
              </a:rPr>
              <a:t>your </a:t>
            </a:r>
            <a:r>
              <a:rPr dirty="0" sz="3000" spc="-20">
                <a:latin typeface="Calibri"/>
                <a:cs typeface="Calibri"/>
              </a:rPr>
              <a:t>program </a:t>
            </a:r>
            <a:r>
              <a:rPr dirty="0" sz="3000" spc="-15">
                <a:latin typeface="Calibri"/>
                <a:cs typeface="Calibri"/>
              </a:rPr>
              <a:t>to </a:t>
            </a:r>
            <a:r>
              <a:rPr dirty="0" sz="3000" spc="-10">
                <a:latin typeface="Calibri"/>
                <a:cs typeface="Calibri"/>
              </a:rPr>
              <a:t>select  </a:t>
            </a:r>
            <a:r>
              <a:rPr dirty="0" sz="3000" spc="-5">
                <a:latin typeface="Calibri"/>
                <a:cs typeface="Calibri"/>
              </a:rPr>
              <a:t>multiple </a:t>
            </a:r>
            <a:r>
              <a:rPr dirty="0" sz="3000" spc="-25">
                <a:latin typeface="Calibri"/>
                <a:cs typeface="Calibri"/>
              </a:rPr>
              <a:t>rows </a:t>
            </a:r>
            <a:r>
              <a:rPr dirty="0" sz="3000" spc="-5">
                <a:latin typeface="Calibri"/>
                <a:cs typeface="Calibri"/>
              </a:rPr>
              <a:t>of </a:t>
            </a:r>
            <a:r>
              <a:rPr dirty="0" sz="3000" spc="-20">
                <a:latin typeface="Calibri"/>
                <a:cs typeface="Calibri"/>
              </a:rPr>
              <a:t>data from </a:t>
            </a:r>
            <a:r>
              <a:rPr dirty="0" sz="3000">
                <a:latin typeface="Calibri"/>
                <a:cs typeface="Calibri"/>
              </a:rPr>
              <a:t>the </a:t>
            </a:r>
            <a:r>
              <a:rPr dirty="0" sz="3000" spc="-10">
                <a:latin typeface="Calibri"/>
                <a:cs typeface="Calibri"/>
              </a:rPr>
              <a:t>database </a:t>
            </a:r>
            <a:r>
              <a:rPr dirty="0" sz="3000">
                <a:latin typeface="Calibri"/>
                <a:cs typeface="Calibri"/>
              </a:rPr>
              <a:t>and then  </a:t>
            </a:r>
            <a:r>
              <a:rPr dirty="0" sz="3000" spc="-15">
                <a:latin typeface="Calibri"/>
                <a:cs typeface="Calibri"/>
              </a:rPr>
              <a:t>to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process	</a:t>
            </a:r>
            <a:r>
              <a:rPr dirty="0" sz="3000" spc="-5">
                <a:latin typeface="Calibri"/>
                <a:cs typeface="Calibri"/>
              </a:rPr>
              <a:t>each </a:t>
            </a:r>
            <a:r>
              <a:rPr dirty="0" sz="3000" spc="-20">
                <a:latin typeface="Calibri"/>
                <a:cs typeface="Calibri"/>
              </a:rPr>
              <a:t>row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25">
                <a:latin typeface="Calibri"/>
                <a:cs typeface="Calibri"/>
              </a:rPr>
              <a:t>individually.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5">
                <a:latin typeface="Calibri"/>
                <a:cs typeface="Calibri"/>
              </a:rPr>
              <a:t>There are </a:t>
            </a:r>
            <a:r>
              <a:rPr dirty="0" sz="3000" spc="-10">
                <a:latin typeface="Calibri"/>
                <a:cs typeface="Calibri"/>
              </a:rPr>
              <a:t>two </a:t>
            </a:r>
            <a:r>
              <a:rPr dirty="0" sz="3000">
                <a:latin typeface="Calibri"/>
                <a:cs typeface="Calibri"/>
              </a:rPr>
              <a:t>types </a:t>
            </a:r>
            <a:r>
              <a:rPr dirty="0" sz="3000" spc="-5">
                <a:latin typeface="Calibri"/>
                <a:cs typeface="Calibri"/>
              </a:rPr>
              <a:t>of </a:t>
            </a:r>
            <a:r>
              <a:rPr dirty="0" sz="3000" spc="-20">
                <a:latin typeface="Calibri"/>
                <a:cs typeface="Calibri"/>
              </a:rPr>
              <a:t>cursors </a:t>
            </a:r>
            <a:r>
              <a:rPr dirty="0" sz="3000">
                <a:latin typeface="Calibri"/>
                <a:cs typeface="Calibri"/>
              </a:rPr>
              <a:t>in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PL/SQL: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latin typeface="Calibri"/>
                <a:cs typeface="Calibri"/>
              </a:rPr>
              <a:t>1)IMPLICIT</a:t>
            </a:r>
            <a:r>
              <a:rPr dirty="0" sz="3000" spc="-40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CURSORS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latin typeface="Calibri"/>
                <a:cs typeface="Calibri"/>
              </a:rPr>
              <a:t>2) </a:t>
            </a:r>
            <a:r>
              <a:rPr dirty="0" sz="3000" spc="-5" b="1" i="1">
                <a:latin typeface="Calibri"/>
                <a:cs typeface="Calibri"/>
              </a:rPr>
              <a:t>Explicit</a:t>
            </a:r>
            <a:r>
              <a:rPr dirty="0" sz="3000" spc="-20" b="1" i="1">
                <a:latin typeface="Calibri"/>
                <a:cs typeface="Calibri"/>
              </a:rPr>
              <a:t> </a:t>
            </a:r>
            <a:r>
              <a:rPr dirty="0" sz="3000" spc="-5" b="1" i="1">
                <a:latin typeface="Calibri"/>
                <a:cs typeface="Calibri"/>
              </a:rPr>
              <a:t>cursors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7381" y="6477609"/>
            <a:ext cx="7747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676400"/>
            <a:ext cx="7772400" cy="3124200"/>
          </a:xfrm>
          <a:custGeom>
            <a:avLst/>
            <a:gdLst/>
            <a:ahLst/>
            <a:cxnLst/>
            <a:rect l="l" t="t" r="r" b="b"/>
            <a:pathLst>
              <a:path w="7772400" h="3124200">
                <a:moveTo>
                  <a:pt x="0" y="3124200"/>
                </a:moveTo>
                <a:lnTo>
                  <a:pt x="7772400" y="3124200"/>
                </a:lnTo>
                <a:lnTo>
                  <a:pt x="77724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" y="1676400"/>
            <a:ext cx="7772400" cy="3124200"/>
          </a:xfrm>
          <a:custGeom>
            <a:avLst/>
            <a:gdLst/>
            <a:ahLst/>
            <a:cxnLst/>
            <a:rect l="l" t="t" r="r" b="b"/>
            <a:pathLst>
              <a:path w="7772400" h="3124200">
                <a:moveTo>
                  <a:pt x="0" y="3124200"/>
                </a:moveTo>
                <a:lnTo>
                  <a:pt x="7772400" y="3124200"/>
                </a:lnTo>
                <a:lnTo>
                  <a:pt x="77724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ln w="25400">
            <a:solidFill>
              <a:srgbClr val="8B38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8354" y="1848434"/>
            <a:ext cx="6931659" cy="27089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dirty="0"/>
              <a:t>A </a:t>
            </a:r>
            <a:r>
              <a:rPr dirty="0" spc="-15"/>
              <a:t>CURSOR </a:t>
            </a:r>
            <a:r>
              <a:rPr dirty="0"/>
              <a:t>CAN HOLD MORE  </a:t>
            </a:r>
            <a:r>
              <a:rPr dirty="0" spc="-5"/>
              <a:t>THAN ONE </a:t>
            </a:r>
            <a:r>
              <a:rPr dirty="0" spc="-145"/>
              <a:t>ROW, </a:t>
            </a:r>
            <a:r>
              <a:rPr dirty="0"/>
              <a:t>BUT </a:t>
            </a:r>
            <a:r>
              <a:rPr dirty="0" spc="-5"/>
              <a:t>CAN  </a:t>
            </a:r>
            <a:r>
              <a:rPr dirty="0" spc="-15"/>
              <a:t>PROCESS </a:t>
            </a:r>
            <a:r>
              <a:rPr dirty="0" spc="-95"/>
              <a:t>ONLY </a:t>
            </a:r>
            <a:r>
              <a:rPr dirty="0" spc="-5"/>
              <a:t>ONE </a:t>
            </a:r>
            <a:r>
              <a:rPr dirty="0" spc="-30"/>
              <a:t>ROW </a:t>
            </a:r>
            <a:r>
              <a:rPr dirty="0" spc="-180"/>
              <a:t>AT </a:t>
            </a:r>
            <a:r>
              <a:rPr dirty="0"/>
              <a:t>A  </a:t>
            </a:r>
            <a:r>
              <a:rPr dirty="0" spc="-5"/>
              <a:t>TIME.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959" y="254906"/>
            <a:ext cx="8308080" cy="122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ln w="12700">
            <a:solidFill>
              <a:srgbClr val="7C5F9F"/>
            </a:solidFill>
          </a:ln>
        </p:spPr>
        <p:txBody>
          <a:bodyPr wrap="square" lIns="0" tIns="234315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845"/>
              </a:spcBef>
            </a:pPr>
            <a:r>
              <a:rPr dirty="0" sz="4000" spc="-5" b="1">
                <a:solidFill>
                  <a:srgbClr val="000000"/>
                </a:solidFill>
                <a:latin typeface="Calibri"/>
                <a:cs typeface="Calibri"/>
              </a:rPr>
              <a:t>Implicit </a:t>
            </a:r>
            <a:r>
              <a:rPr dirty="0" sz="4000" spc="-20" b="1">
                <a:solidFill>
                  <a:srgbClr val="000000"/>
                </a:solidFill>
                <a:latin typeface="Calibri"/>
                <a:cs typeface="Calibri"/>
              </a:rPr>
              <a:t>Cursors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7959" y="1580777"/>
            <a:ext cx="8308080" cy="4604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3943" y="1479803"/>
            <a:ext cx="8407908" cy="4460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5940" y="1570990"/>
            <a:ext cx="7874634" cy="430403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361950" indent="-342900">
              <a:lnSpc>
                <a:spcPct val="9000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libri"/>
                <a:cs typeface="Calibri"/>
              </a:rPr>
              <a:t>These </a:t>
            </a:r>
            <a:r>
              <a:rPr dirty="0" sz="2700" spc="-15">
                <a:latin typeface="Calibri"/>
                <a:cs typeface="Calibri"/>
              </a:rPr>
              <a:t>are created </a:t>
            </a:r>
            <a:r>
              <a:rPr dirty="0" sz="2700" spc="-10">
                <a:latin typeface="Calibri"/>
                <a:cs typeface="Calibri"/>
              </a:rPr>
              <a:t>by </a:t>
            </a:r>
            <a:r>
              <a:rPr dirty="0" sz="2700" spc="-15">
                <a:latin typeface="Calibri"/>
                <a:cs typeface="Calibri"/>
              </a:rPr>
              <a:t>default </a:t>
            </a:r>
            <a:r>
              <a:rPr dirty="0" sz="2700">
                <a:latin typeface="Calibri"/>
                <a:cs typeface="Calibri"/>
              </a:rPr>
              <a:t>when </a:t>
            </a:r>
            <a:r>
              <a:rPr dirty="0" sz="2700" spc="-5">
                <a:latin typeface="Calibri"/>
                <a:cs typeface="Calibri"/>
              </a:rPr>
              <a:t>DML </a:t>
            </a:r>
            <a:r>
              <a:rPr dirty="0" sz="2700" spc="-20">
                <a:latin typeface="Calibri"/>
                <a:cs typeface="Calibri"/>
              </a:rPr>
              <a:t>statements  like, </a:t>
            </a:r>
            <a:r>
              <a:rPr dirty="0" sz="2700" spc="-45">
                <a:latin typeface="Calibri"/>
                <a:cs typeface="Calibri"/>
              </a:rPr>
              <a:t>INSERT, UPDATE, </a:t>
            </a:r>
            <a:r>
              <a:rPr dirty="0" sz="2700">
                <a:latin typeface="Calibri"/>
                <a:cs typeface="Calibri"/>
              </a:rPr>
              <a:t>and </a:t>
            </a:r>
            <a:r>
              <a:rPr dirty="0" sz="2700" spc="-5">
                <a:latin typeface="Calibri"/>
                <a:cs typeface="Calibri"/>
              </a:rPr>
              <a:t>DELETE </a:t>
            </a:r>
            <a:r>
              <a:rPr dirty="0" sz="2700" spc="-20">
                <a:latin typeface="Calibri"/>
                <a:cs typeface="Calibri"/>
              </a:rPr>
              <a:t>statements </a:t>
            </a:r>
            <a:r>
              <a:rPr dirty="0" sz="2700" spc="-15">
                <a:latin typeface="Calibri"/>
                <a:cs typeface="Calibri"/>
              </a:rPr>
              <a:t>are  </a:t>
            </a:r>
            <a:r>
              <a:rPr dirty="0" sz="2700" spc="-20">
                <a:latin typeface="Calibri"/>
                <a:cs typeface="Calibri"/>
              </a:rPr>
              <a:t>executed.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libri"/>
                <a:cs typeface="Calibri"/>
              </a:rPr>
              <a:t>The </a:t>
            </a:r>
            <a:r>
              <a:rPr dirty="0" sz="2700" spc="-10">
                <a:latin typeface="Calibri"/>
                <a:cs typeface="Calibri"/>
              </a:rPr>
              <a:t>set </a:t>
            </a:r>
            <a:r>
              <a:rPr dirty="0" sz="2700" spc="-5">
                <a:latin typeface="Calibri"/>
                <a:cs typeface="Calibri"/>
              </a:rPr>
              <a:t>of </a:t>
            </a:r>
            <a:r>
              <a:rPr dirty="0" sz="2700" spc="-25">
                <a:latin typeface="Calibri"/>
                <a:cs typeface="Calibri"/>
              </a:rPr>
              <a:t>rows </a:t>
            </a:r>
            <a:r>
              <a:rPr dirty="0" sz="2700" spc="-15">
                <a:latin typeface="Calibri"/>
                <a:cs typeface="Calibri"/>
              </a:rPr>
              <a:t>returned </a:t>
            </a:r>
            <a:r>
              <a:rPr dirty="0" sz="2700" spc="-10">
                <a:latin typeface="Calibri"/>
                <a:cs typeface="Calibri"/>
              </a:rPr>
              <a:t>by </a:t>
            </a:r>
            <a:r>
              <a:rPr dirty="0" sz="2700" spc="-5">
                <a:latin typeface="Calibri"/>
                <a:cs typeface="Calibri"/>
              </a:rPr>
              <a:t>query </a:t>
            </a:r>
            <a:r>
              <a:rPr dirty="0" sz="2700">
                <a:latin typeface="Calibri"/>
                <a:cs typeface="Calibri"/>
              </a:rPr>
              <a:t>is </a:t>
            </a:r>
            <a:r>
              <a:rPr dirty="0" sz="2700" spc="-5">
                <a:latin typeface="Calibri"/>
                <a:cs typeface="Calibri"/>
              </a:rPr>
              <a:t>called active</a:t>
            </a:r>
            <a:r>
              <a:rPr dirty="0" sz="2700" spc="-7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set.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5">
                <a:latin typeface="Calibri"/>
                <a:cs typeface="Calibri"/>
              </a:rPr>
              <a:t>Oracle provides </a:t>
            </a:r>
            <a:r>
              <a:rPr dirty="0" sz="2700" spc="-30">
                <a:latin typeface="Calibri"/>
                <a:cs typeface="Calibri"/>
              </a:rPr>
              <a:t>few </a:t>
            </a:r>
            <a:r>
              <a:rPr dirty="0" sz="2700" spc="-15">
                <a:latin typeface="Calibri"/>
                <a:cs typeface="Calibri"/>
              </a:rPr>
              <a:t>attributes </a:t>
            </a:r>
            <a:r>
              <a:rPr dirty="0" sz="2700" spc="-5">
                <a:latin typeface="Calibri"/>
                <a:cs typeface="Calibri"/>
              </a:rPr>
              <a:t>called </a:t>
            </a:r>
            <a:r>
              <a:rPr dirty="0" sz="2700">
                <a:latin typeface="Calibri"/>
                <a:cs typeface="Calibri"/>
              </a:rPr>
              <a:t>as implicit </a:t>
            </a:r>
            <a:r>
              <a:rPr dirty="0" sz="2700" spc="-15">
                <a:latin typeface="Calibri"/>
                <a:cs typeface="Calibri"/>
              </a:rPr>
              <a:t>cursor  attributes to </a:t>
            </a:r>
            <a:r>
              <a:rPr dirty="0" sz="2700">
                <a:latin typeface="Calibri"/>
                <a:cs typeface="Calibri"/>
              </a:rPr>
              <a:t>check the </a:t>
            </a:r>
            <a:r>
              <a:rPr dirty="0" sz="2700" spc="-20">
                <a:latin typeface="Calibri"/>
                <a:cs typeface="Calibri"/>
              </a:rPr>
              <a:t>status </a:t>
            </a:r>
            <a:r>
              <a:rPr dirty="0" sz="2700" spc="-5">
                <a:latin typeface="Calibri"/>
                <a:cs typeface="Calibri"/>
              </a:rPr>
              <a:t>of DML </a:t>
            </a:r>
            <a:r>
              <a:rPr dirty="0" sz="2700" spc="-10">
                <a:latin typeface="Calibri"/>
                <a:cs typeface="Calibri"/>
              </a:rPr>
              <a:t>operations. </a:t>
            </a:r>
            <a:r>
              <a:rPr dirty="0" sz="2700" spc="-5">
                <a:latin typeface="Calibri"/>
                <a:cs typeface="Calibri"/>
              </a:rPr>
              <a:t>The  </a:t>
            </a:r>
            <a:r>
              <a:rPr dirty="0" sz="2700" spc="-15">
                <a:latin typeface="Calibri"/>
                <a:cs typeface="Calibri"/>
              </a:rPr>
              <a:t>are </a:t>
            </a:r>
            <a:r>
              <a:rPr dirty="0" sz="2700">
                <a:latin typeface="Calibri"/>
                <a:cs typeface="Calibri"/>
              </a:rPr>
              <a:t>as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follows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heavy" sz="22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1)</a:t>
            </a:r>
            <a:r>
              <a:rPr dirty="0" u="heavy" sz="22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1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%FOUND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heavy" sz="22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2)</a:t>
            </a:r>
            <a:r>
              <a:rPr dirty="0" u="heavy" sz="22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1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%NOTFOUND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heavy" sz="22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3)</a:t>
            </a:r>
            <a:r>
              <a:rPr dirty="0" u="heavy" sz="22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200" spc="-2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%ROWCOUNT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heavy" sz="22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4)</a:t>
            </a:r>
            <a:r>
              <a:rPr dirty="0" u="heavy" sz="22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%ISOPEN</a:t>
            </a:r>
            <a:r>
              <a:rPr dirty="0" sz="2200" spc="-1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274637"/>
            <a:ext cx="4419600" cy="792480"/>
          </a:xfrm>
          <a:prstGeom prst="rect"/>
          <a:solidFill>
            <a:srgbClr val="C0504D"/>
          </a:solidFill>
          <a:ln w="25400">
            <a:solidFill>
              <a:srgbClr val="8B3836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1233805">
              <a:lnSpc>
                <a:spcPct val="100000"/>
              </a:lnSpc>
              <a:spcBef>
                <a:spcPts val="195"/>
              </a:spcBef>
            </a:pPr>
            <a:r>
              <a:rPr dirty="0" spc="-15"/>
              <a:t>FOR</a:t>
            </a:r>
            <a:r>
              <a:rPr dirty="0" spc="-25"/>
              <a:t> E.G.</a:t>
            </a:r>
          </a:p>
        </p:txBody>
      </p:sp>
      <p:sp>
        <p:nvSpPr>
          <p:cNvPr id="3" name="object 3"/>
          <p:cNvSpPr/>
          <p:nvPr/>
        </p:nvSpPr>
        <p:spPr>
          <a:xfrm>
            <a:off x="417959" y="1199773"/>
            <a:ext cx="8308080" cy="5336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9184" y="1078991"/>
            <a:ext cx="7879080" cy="5049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219200"/>
            <a:ext cx="8229600" cy="5257800"/>
          </a:xfrm>
          <a:custGeom>
            <a:avLst/>
            <a:gdLst/>
            <a:ahLst/>
            <a:cxnLst/>
            <a:rect l="l" t="t" r="r" b="b"/>
            <a:pathLst>
              <a:path w="8229600" h="5257800">
                <a:moveTo>
                  <a:pt x="0" y="5257800"/>
                </a:moveTo>
                <a:lnTo>
                  <a:pt x="8229600" y="5257800"/>
                </a:lnTo>
                <a:lnTo>
                  <a:pt x="8229600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ln w="12700">
            <a:solidFill>
              <a:srgbClr val="46A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164081"/>
            <a:ext cx="7376159" cy="4902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7665">
              <a:lnSpc>
                <a:spcPct val="100000"/>
              </a:lnSpc>
              <a:spcBef>
                <a:spcPts val="95"/>
              </a:spcBef>
            </a:pPr>
            <a:r>
              <a:rPr dirty="0" sz="2500" spc="-10">
                <a:latin typeface="Calibri"/>
                <a:cs typeface="Calibri"/>
              </a:rPr>
              <a:t>DECLARE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n</a:t>
            </a:r>
            <a:r>
              <a:rPr dirty="0" sz="2500" spc="-2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number(5);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libri"/>
                <a:cs typeface="Calibri"/>
              </a:rPr>
              <a:t>BEGIN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0">
                <a:latin typeface="Calibri"/>
                <a:cs typeface="Calibri"/>
              </a:rPr>
              <a:t>UPDATE </a:t>
            </a:r>
            <a:r>
              <a:rPr dirty="0" sz="2500" spc="-5">
                <a:latin typeface="Calibri"/>
                <a:cs typeface="Calibri"/>
              </a:rPr>
              <a:t>emp SET </a:t>
            </a:r>
            <a:r>
              <a:rPr dirty="0" sz="2500">
                <a:latin typeface="Calibri"/>
                <a:cs typeface="Calibri"/>
              </a:rPr>
              <a:t>salary </a:t>
            </a:r>
            <a:r>
              <a:rPr dirty="0" sz="2500" spc="-5">
                <a:latin typeface="Calibri"/>
                <a:cs typeface="Calibri"/>
              </a:rPr>
              <a:t>= salary +</a:t>
            </a:r>
            <a:r>
              <a:rPr dirty="0" sz="2500" spc="6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1000;</a:t>
            </a:r>
            <a:endParaRPr sz="25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dirty="0" sz="2500" spc="-5">
                <a:latin typeface="Calibri"/>
                <a:cs typeface="Calibri"/>
              </a:rPr>
              <a:t>IF </a:t>
            </a:r>
            <a:r>
              <a:rPr dirty="0" sz="2500" spc="-15">
                <a:latin typeface="Calibri"/>
                <a:cs typeface="Calibri"/>
              </a:rPr>
              <a:t>SQL%NOTFOUND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THEN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libri"/>
                <a:cs typeface="Calibri"/>
              </a:rPr>
              <a:t>dbms_output.put_line('No </a:t>
            </a:r>
            <a:r>
              <a:rPr dirty="0" sz="2500" spc="-5">
                <a:latin typeface="Calibri"/>
                <a:cs typeface="Calibri"/>
              </a:rPr>
              <a:t>sal </a:t>
            </a:r>
            <a:r>
              <a:rPr dirty="0" sz="2500" spc="-15">
                <a:latin typeface="Calibri"/>
                <a:cs typeface="Calibri"/>
              </a:rPr>
              <a:t>are</a:t>
            </a:r>
            <a:r>
              <a:rPr dirty="0" sz="2500" spc="3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updated');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ELSIF </a:t>
            </a:r>
            <a:r>
              <a:rPr dirty="0" sz="2500" spc="-10">
                <a:latin typeface="Calibri"/>
                <a:cs typeface="Calibri"/>
              </a:rPr>
              <a:t>SQL%FOUND</a:t>
            </a:r>
            <a:r>
              <a:rPr dirty="0" sz="2500" spc="-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THEN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n :=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SQL%ROWCOUNT;</a:t>
            </a:r>
            <a:endParaRPr sz="2500">
              <a:latin typeface="Calibri"/>
              <a:cs typeface="Calibri"/>
            </a:endParaRPr>
          </a:p>
          <a:p>
            <a:pPr marL="355600" marR="5080" indent="-342900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dirty="0"/>
              <a:t>	</a:t>
            </a:r>
            <a:r>
              <a:rPr dirty="0" sz="2500" spc="-5">
                <a:latin typeface="Calibri"/>
                <a:cs typeface="Calibri"/>
              </a:rPr>
              <a:t>dbms_output.put_line('Sal </a:t>
            </a:r>
            <a:r>
              <a:rPr dirty="0" sz="2500" spc="-25">
                <a:latin typeface="Calibri"/>
                <a:cs typeface="Calibri"/>
              </a:rPr>
              <a:t>for </a:t>
            </a:r>
            <a:r>
              <a:rPr dirty="0" sz="2500" spc="-5">
                <a:latin typeface="Calibri"/>
                <a:cs typeface="Calibri"/>
              </a:rPr>
              <a:t>' ||n || </a:t>
            </a:r>
            <a:r>
              <a:rPr dirty="0" sz="2500" spc="-10">
                <a:latin typeface="Calibri"/>
                <a:cs typeface="Calibri"/>
              </a:rPr>
              <a:t>'employees </a:t>
            </a:r>
            <a:r>
              <a:rPr dirty="0" sz="2500" spc="-15">
                <a:latin typeface="Calibri"/>
                <a:cs typeface="Calibri"/>
              </a:rPr>
              <a:t>are  </a:t>
            </a:r>
            <a:r>
              <a:rPr dirty="0" sz="2500" spc="-10">
                <a:latin typeface="Calibri"/>
                <a:cs typeface="Calibri"/>
              </a:rPr>
              <a:t>updated');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Calibri"/>
                <a:cs typeface="Calibri"/>
              </a:rPr>
              <a:t>END</a:t>
            </a:r>
            <a:r>
              <a:rPr dirty="0" sz="2500" spc="-2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IF;</a:t>
            </a:r>
            <a:endParaRPr sz="2500">
              <a:latin typeface="Calibri"/>
              <a:cs typeface="Calibri"/>
            </a:endParaRPr>
          </a:p>
          <a:p>
            <a:pPr marL="425450" indent="-413384">
              <a:lnSpc>
                <a:spcPct val="100000"/>
              </a:lnSpc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dirty="0" sz="2500" spc="-10">
                <a:latin typeface="Calibri"/>
                <a:cs typeface="Calibri"/>
              </a:rPr>
              <a:t>END;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Calibri"/>
                <a:cs typeface="Calibri"/>
              </a:rPr>
              <a:t>/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5181600" cy="868680"/>
          </a:xfrm>
          <a:prstGeom prst="rect"/>
          <a:solidFill>
            <a:srgbClr val="9BBA58"/>
          </a:solidFill>
          <a:ln w="25400">
            <a:solidFill>
              <a:srgbClr val="70883E"/>
            </a:solidFill>
          </a:ln>
        </p:spPr>
        <p:txBody>
          <a:bodyPr wrap="square" lIns="0" tIns="628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dirty="0" spc="-40"/>
              <a:t>EXPLANATION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17959" y="1580777"/>
            <a:ext cx="8308080" cy="460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8891" y="1502663"/>
            <a:ext cx="8365235" cy="430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F692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607565"/>
            <a:ext cx="7736840" cy="4123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heavy" sz="32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%FOUND-&gt;</a:t>
            </a: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return value </a:t>
            </a:r>
            <a:r>
              <a:rPr dirty="0" sz="3200">
                <a:latin typeface="Calibri"/>
                <a:cs typeface="Calibri"/>
              </a:rPr>
              <a:t>is </a:t>
            </a:r>
            <a:r>
              <a:rPr dirty="0" sz="3200" spc="-5">
                <a:latin typeface="Calibri"/>
                <a:cs typeface="Calibri"/>
              </a:rPr>
              <a:t>TRUE, </a:t>
            </a:r>
            <a:r>
              <a:rPr dirty="0" sz="3200" spc="-10">
                <a:latin typeface="Calibri"/>
                <a:cs typeface="Calibri"/>
              </a:rPr>
              <a:t>if </a:t>
            </a:r>
            <a:r>
              <a:rPr dirty="0" sz="3200">
                <a:latin typeface="Calibri"/>
                <a:cs typeface="Calibri"/>
              </a:rPr>
              <a:t>the  DML </a:t>
            </a:r>
            <a:r>
              <a:rPr dirty="0" sz="3200" spc="-20">
                <a:latin typeface="Calibri"/>
                <a:cs typeface="Calibri"/>
              </a:rPr>
              <a:t>statements </a:t>
            </a:r>
            <a:r>
              <a:rPr dirty="0" sz="3200" spc="-30">
                <a:latin typeface="Calibri"/>
                <a:cs typeface="Calibri"/>
              </a:rPr>
              <a:t>like </a:t>
            </a:r>
            <a:r>
              <a:rPr dirty="0" sz="3200" spc="-55">
                <a:latin typeface="Calibri"/>
                <a:cs typeface="Calibri"/>
              </a:rPr>
              <a:t>INSERT, </a:t>
            </a:r>
            <a:r>
              <a:rPr dirty="0" sz="3200" spc="-5">
                <a:latin typeface="Calibri"/>
                <a:cs typeface="Calibri"/>
              </a:rPr>
              <a:t>DELETE </a:t>
            </a:r>
            <a:r>
              <a:rPr dirty="0" sz="3200">
                <a:latin typeface="Calibri"/>
                <a:cs typeface="Calibri"/>
              </a:rPr>
              <a:t>and  </a:t>
            </a:r>
            <a:r>
              <a:rPr dirty="0" sz="3200" spc="-55">
                <a:latin typeface="Calibri"/>
                <a:cs typeface="Calibri"/>
              </a:rPr>
              <a:t>UPDATE </a:t>
            </a:r>
            <a:r>
              <a:rPr dirty="0" sz="3200" spc="-30">
                <a:latin typeface="Calibri"/>
                <a:cs typeface="Calibri"/>
              </a:rPr>
              <a:t>affect </a:t>
            </a:r>
            <a:r>
              <a:rPr dirty="0" sz="3200" spc="-15">
                <a:latin typeface="Calibri"/>
                <a:cs typeface="Calibri"/>
              </a:rPr>
              <a:t>at </a:t>
            </a:r>
            <a:r>
              <a:rPr dirty="0" sz="3200" spc="-10">
                <a:latin typeface="Calibri"/>
                <a:cs typeface="Calibri"/>
              </a:rPr>
              <a:t>least </a:t>
            </a:r>
            <a:r>
              <a:rPr dirty="0" sz="3200" spc="-5">
                <a:latin typeface="Calibri"/>
                <a:cs typeface="Calibri"/>
              </a:rPr>
              <a:t>one </a:t>
            </a:r>
            <a:r>
              <a:rPr dirty="0" sz="3200" spc="-20">
                <a:latin typeface="Calibri"/>
                <a:cs typeface="Calibri"/>
              </a:rPr>
              <a:t>row </a:t>
            </a:r>
            <a:r>
              <a:rPr dirty="0" sz="3200">
                <a:latin typeface="Calibri"/>
                <a:cs typeface="Calibri"/>
              </a:rPr>
              <a:t>and if</a:t>
            </a:r>
            <a:r>
              <a:rPr dirty="0" sz="3200" spc="9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SELECT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3200" spc="-25">
                <a:latin typeface="Calibri"/>
                <a:cs typeface="Calibri"/>
              </a:rPr>
              <a:t>….INTO </a:t>
            </a:r>
            <a:r>
              <a:rPr dirty="0" sz="3200" spc="-20">
                <a:latin typeface="Calibri"/>
                <a:cs typeface="Calibri"/>
              </a:rPr>
              <a:t>statement </a:t>
            </a:r>
            <a:r>
              <a:rPr dirty="0" sz="3200" spc="-10">
                <a:latin typeface="Calibri"/>
                <a:cs typeface="Calibri"/>
              </a:rPr>
              <a:t>return </a:t>
            </a:r>
            <a:r>
              <a:rPr dirty="0" sz="3200" spc="-15">
                <a:latin typeface="Calibri"/>
                <a:cs typeface="Calibri"/>
              </a:rPr>
              <a:t>at </a:t>
            </a:r>
            <a:r>
              <a:rPr dirty="0" sz="3200" spc="-10">
                <a:latin typeface="Calibri"/>
                <a:cs typeface="Calibri"/>
              </a:rPr>
              <a:t>least </a:t>
            </a:r>
            <a:r>
              <a:rPr dirty="0" sz="3200" spc="-5">
                <a:latin typeface="Calibri"/>
                <a:cs typeface="Calibri"/>
              </a:rPr>
              <a:t>one</a:t>
            </a:r>
            <a:r>
              <a:rPr dirty="0" sz="3200" spc="75">
                <a:latin typeface="Calibri"/>
                <a:cs typeface="Calibri"/>
              </a:rPr>
              <a:t> </a:t>
            </a:r>
            <a:r>
              <a:rPr dirty="0" sz="3200" spc="-70">
                <a:latin typeface="Calibri"/>
                <a:cs typeface="Calibri"/>
              </a:rPr>
              <a:t>row.</a:t>
            </a:r>
            <a:endParaRPr sz="3200">
              <a:latin typeface="Calibri"/>
              <a:cs typeface="Calibri"/>
            </a:endParaRPr>
          </a:p>
          <a:p>
            <a:pPr marL="355600" marR="73088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heavy" sz="3200" spc="-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%NOTFOUND-</a:t>
            </a:r>
            <a:r>
              <a:rPr dirty="0" sz="3200" spc="-10">
                <a:latin typeface="Calibri"/>
                <a:cs typeface="Calibri"/>
              </a:rPr>
              <a:t>&gt;same </a:t>
            </a:r>
            <a:r>
              <a:rPr dirty="0" sz="3200">
                <a:latin typeface="Calibri"/>
                <a:cs typeface="Calibri"/>
              </a:rPr>
              <a:t>as </a:t>
            </a:r>
            <a:r>
              <a:rPr dirty="0" sz="3200" spc="-10">
                <a:latin typeface="Calibri"/>
                <a:cs typeface="Calibri"/>
              </a:rPr>
              <a:t>above </a:t>
            </a:r>
            <a:r>
              <a:rPr dirty="0" sz="3200" spc="-5">
                <a:latin typeface="Calibri"/>
                <a:cs typeface="Calibri"/>
              </a:rPr>
              <a:t>but </a:t>
            </a:r>
            <a:r>
              <a:rPr dirty="0" sz="3200">
                <a:latin typeface="Calibri"/>
                <a:cs typeface="Calibri"/>
              </a:rPr>
              <a:t>if </a:t>
            </a:r>
            <a:r>
              <a:rPr dirty="0" sz="3200" spc="-5">
                <a:latin typeface="Calibri"/>
                <a:cs typeface="Calibri"/>
              </a:rPr>
              <a:t>not  </a:t>
            </a:r>
            <a:r>
              <a:rPr dirty="0" sz="3200" spc="-20">
                <a:latin typeface="Calibri"/>
                <a:cs typeface="Calibri"/>
              </a:rPr>
              <a:t>found.</a:t>
            </a:r>
            <a:endParaRPr sz="3200">
              <a:latin typeface="Calibri"/>
              <a:cs typeface="Calibri"/>
            </a:endParaRPr>
          </a:p>
          <a:p>
            <a:pPr marL="355600" marR="1066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heavy" sz="3200" spc="-2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%ROWCOUNT</a:t>
            </a:r>
            <a:r>
              <a:rPr dirty="0" sz="3200" spc="-20" b="1" i="1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-&gt;Return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5">
                <a:latin typeface="Calibri"/>
                <a:cs typeface="Calibri"/>
              </a:rPr>
              <a:t>number of </a:t>
            </a:r>
            <a:r>
              <a:rPr dirty="0" sz="3200" spc="-25">
                <a:latin typeface="Calibri"/>
                <a:cs typeface="Calibri"/>
              </a:rPr>
              <a:t>rows  affected </a:t>
            </a:r>
            <a:r>
              <a:rPr dirty="0" sz="3200" spc="-5">
                <a:latin typeface="Calibri"/>
                <a:cs typeface="Calibri"/>
              </a:rPr>
              <a:t>by the </a:t>
            </a:r>
            <a:r>
              <a:rPr dirty="0" sz="3200">
                <a:latin typeface="Calibri"/>
                <a:cs typeface="Calibri"/>
              </a:rPr>
              <a:t>DML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operations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C0504D"/>
          </a:solidFill>
          <a:ln w="25400">
            <a:solidFill>
              <a:srgbClr val="8B3836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575"/>
              </a:spcBef>
            </a:pPr>
            <a:r>
              <a:rPr dirty="0" b="1">
                <a:latin typeface="Calibri"/>
                <a:cs typeface="Calibri"/>
              </a:rPr>
              <a:t>Explicit</a:t>
            </a:r>
            <a:r>
              <a:rPr dirty="0" spc="-45" b="1">
                <a:latin typeface="Calibri"/>
                <a:cs typeface="Calibri"/>
              </a:rPr>
              <a:t> </a:t>
            </a:r>
            <a:r>
              <a:rPr dirty="0" spc="-20" b="1">
                <a:latin typeface="Calibri"/>
                <a:cs typeface="Calibri"/>
              </a:rPr>
              <a:t>Cursors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957820" cy="4026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422909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Explicit </a:t>
            </a:r>
            <a:r>
              <a:rPr dirty="0" sz="3200" spc="-20">
                <a:latin typeface="Calibri"/>
                <a:cs typeface="Calibri"/>
              </a:rPr>
              <a:t>cursors </a:t>
            </a:r>
            <a:r>
              <a:rPr dirty="0" sz="3200" spc="-15">
                <a:latin typeface="Calibri"/>
                <a:cs typeface="Calibri"/>
              </a:rPr>
              <a:t>are </a:t>
            </a:r>
            <a:r>
              <a:rPr dirty="0" sz="3200" spc="-10">
                <a:latin typeface="Calibri"/>
                <a:cs typeface="Calibri"/>
              </a:rPr>
              <a:t>declared </a:t>
            </a:r>
            <a:r>
              <a:rPr dirty="0" sz="3200" spc="-15">
                <a:latin typeface="Calibri"/>
                <a:cs typeface="Calibri"/>
              </a:rPr>
              <a:t>by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5">
                <a:latin typeface="Calibri"/>
                <a:cs typeface="Calibri"/>
              </a:rPr>
              <a:t>used </a:t>
            </a:r>
            <a:r>
              <a:rPr dirty="0" sz="3200" spc="-10">
                <a:latin typeface="Calibri"/>
                <a:cs typeface="Calibri"/>
              </a:rPr>
              <a:t>by  </a:t>
            </a:r>
            <a:r>
              <a:rPr dirty="0" sz="3200" spc="-5">
                <a:latin typeface="Calibri"/>
                <a:cs typeface="Calibri"/>
              </a:rPr>
              <a:t>user </a:t>
            </a:r>
            <a:r>
              <a:rPr dirty="0" sz="3200" spc="-20">
                <a:latin typeface="Calibri"/>
                <a:cs typeface="Calibri"/>
              </a:rPr>
              <a:t>to </a:t>
            </a:r>
            <a:r>
              <a:rPr dirty="0" sz="3200" spc="-10">
                <a:latin typeface="Calibri"/>
                <a:cs typeface="Calibri"/>
              </a:rPr>
              <a:t>process </a:t>
            </a:r>
            <a:r>
              <a:rPr dirty="0" sz="3200" spc="-5">
                <a:latin typeface="Calibri"/>
                <a:cs typeface="Calibri"/>
              </a:rPr>
              <a:t>multiple </a:t>
            </a:r>
            <a:r>
              <a:rPr dirty="0" sz="3200" spc="-25">
                <a:latin typeface="Calibri"/>
                <a:cs typeface="Calibri"/>
              </a:rPr>
              <a:t>rows </a:t>
            </a:r>
            <a:r>
              <a:rPr dirty="0" sz="3200" spc="-10">
                <a:latin typeface="Calibri"/>
                <a:cs typeface="Calibri"/>
              </a:rPr>
              <a:t>,returned by  </a:t>
            </a:r>
            <a:r>
              <a:rPr dirty="0" sz="3200" spc="-5">
                <a:latin typeface="Calibri"/>
                <a:cs typeface="Calibri"/>
              </a:rPr>
              <a:t>select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statement.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An </a:t>
            </a:r>
            <a:r>
              <a:rPr dirty="0" sz="3200" spc="-10" b="1">
                <a:latin typeface="Calibri"/>
                <a:cs typeface="Calibri"/>
              </a:rPr>
              <a:t>explicit cursor </a:t>
            </a:r>
            <a:r>
              <a:rPr dirty="0" sz="3200">
                <a:latin typeface="Calibri"/>
                <a:cs typeface="Calibri"/>
              </a:rPr>
              <a:t>is </a:t>
            </a:r>
            <a:r>
              <a:rPr dirty="0" sz="3200" spc="-10">
                <a:latin typeface="Calibri"/>
                <a:cs typeface="Calibri"/>
              </a:rPr>
              <a:t>defined </a:t>
            </a:r>
            <a:r>
              <a:rPr dirty="0" sz="3200">
                <a:latin typeface="Calibri"/>
                <a:cs typeface="Calibri"/>
              </a:rPr>
              <a:t>in the </a:t>
            </a:r>
            <a:r>
              <a:rPr dirty="0" sz="3200" spc="-15">
                <a:latin typeface="Calibri"/>
                <a:cs typeface="Calibri"/>
              </a:rPr>
              <a:t>declaration  </a:t>
            </a:r>
            <a:r>
              <a:rPr dirty="0" sz="3200" spc="-5">
                <a:latin typeface="Calibri"/>
                <a:cs typeface="Calibri"/>
              </a:rPr>
              <a:t>section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10">
                <a:latin typeface="Calibri"/>
                <a:cs typeface="Calibri"/>
              </a:rPr>
              <a:t>the </a:t>
            </a:r>
            <a:r>
              <a:rPr dirty="0" sz="3200">
                <a:latin typeface="Calibri"/>
                <a:cs typeface="Calibri"/>
              </a:rPr>
              <a:t>PL/SQL </a:t>
            </a:r>
            <a:r>
              <a:rPr dirty="0" sz="3200" spc="-5">
                <a:latin typeface="Calibri"/>
                <a:cs typeface="Calibri"/>
              </a:rPr>
              <a:t>Block. </a:t>
            </a:r>
            <a:r>
              <a:rPr dirty="0" sz="3200">
                <a:latin typeface="Calibri"/>
                <a:cs typeface="Calibri"/>
              </a:rPr>
              <a:t>It is </a:t>
            </a:r>
            <a:r>
              <a:rPr dirty="0" sz="3200" spc="-15">
                <a:latin typeface="Calibri"/>
                <a:cs typeface="Calibri"/>
              </a:rPr>
              <a:t>created </a:t>
            </a:r>
            <a:r>
              <a:rPr dirty="0" sz="3200">
                <a:latin typeface="Calibri"/>
                <a:cs typeface="Calibri"/>
              </a:rPr>
              <a:t>on a  </a:t>
            </a:r>
            <a:r>
              <a:rPr dirty="0" sz="3200" spc="-10">
                <a:latin typeface="Calibri"/>
                <a:cs typeface="Calibri"/>
              </a:rPr>
              <a:t>SELECT </a:t>
            </a:r>
            <a:r>
              <a:rPr dirty="0" sz="3200" spc="-15">
                <a:latin typeface="Calibri"/>
                <a:cs typeface="Calibri"/>
              </a:rPr>
              <a:t>Statement </a:t>
            </a:r>
            <a:r>
              <a:rPr dirty="0" sz="3200">
                <a:latin typeface="Calibri"/>
                <a:cs typeface="Calibri"/>
              </a:rPr>
              <a:t>which </a:t>
            </a:r>
            <a:r>
              <a:rPr dirty="0" sz="3200" spc="-10">
                <a:latin typeface="Calibri"/>
                <a:cs typeface="Calibri"/>
              </a:rPr>
              <a:t>returns more </a:t>
            </a:r>
            <a:r>
              <a:rPr dirty="0" sz="3200">
                <a:latin typeface="Calibri"/>
                <a:cs typeface="Calibri"/>
              </a:rPr>
              <a:t>than  </a:t>
            </a:r>
            <a:r>
              <a:rPr dirty="0" sz="3200" spc="-5">
                <a:latin typeface="Calibri"/>
                <a:cs typeface="Calibri"/>
              </a:rPr>
              <a:t>one </a:t>
            </a:r>
            <a:r>
              <a:rPr dirty="0" sz="3200" spc="-70">
                <a:latin typeface="Calibri"/>
                <a:cs typeface="Calibri"/>
              </a:rPr>
              <a:t>row. </a:t>
            </a:r>
            <a:r>
              <a:rPr dirty="0" sz="3200" spc="-60">
                <a:latin typeface="Calibri"/>
                <a:cs typeface="Calibri"/>
              </a:rPr>
              <a:t>We </a:t>
            </a:r>
            <a:r>
              <a:rPr dirty="0" sz="3200" spc="-10">
                <a:latin typeface="Calibri"/>
                <a:cs typeface="Calibri"/>
              </a:rPr>
              <a:t>can </a:t>
            </a:r>
            <a:r>
              <a:rPr dirty="0" sz="3200" spc="-15">
                <a:latin typeface="Calibri"/>
                <a:cs typeface="Calibri"/>
              </a:rPr>
              <a:t>provide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0">
                <a:latin typeface="Calibri"/>
                <a:cs typeface="Calibri"/>
              </a:rPr>
              <a:t>suitable </a:t>
            </a:r>
            <a:r>
              <a:rPr dirty="0" sz="3200" spc="-5">
                <a:latin typeface="Calibri"/>
                <a:cs typeface="Calibri"/>
              </a:rPr>
              <a:t>name </a:t>
            </a:r>
            <a:r>
              <a:rPr dirty="0" sz="3200" spc="-30">
                <a:latin typeface="Calibri"/>
                <a:cs typeface="Calibri"/>
              </a:rPr>
              <a:t>for 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60">
                <a:latin typeface="Calibri"/>
                <a:cs typeface="Calibri"/>
              </a:rPr>
              <a:t>cursor.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C0504D"/>
          </a:solidFill>
          <a:ln w="25400">
            <a:solidFill>
              <a:srgbClr val="8B3836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575"/>
              </a:spcBef>
            </a:pPr>
            <a:r>
              <a:rPr dirty="0" spc="-5"/>
              <a:t>Explicit </a:t>
            </a:r>
            <a:r>
              <a:rPr dirty="0" spc="-10"/>
              <a:t>cursor </a:t>
            </a:r>
            <a:r>
              <a:rPr dirty="0" spc="-5"/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417959" y="1580777"/>
            <a:ext cx="8308080" cy="460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8891" y="2004060"/>
            <a:ext cx="4968240" cy="3118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2681452"/>
            <a:ext cx="4438015" cy="236664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1)Declare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cursor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2)Open the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cursor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3)Fetch </a:t>
            </a:r>
            <a:r>
              <a:rPr dirty="0" sz="3200" spc="-20">
                <a:latin typeface="Calibri"/>
                <a:cs typeface="Calibri"/>
              </a:rPr>
              <a:t>data </a:t>
            </a:r>
            <a:r>
              <a:rPr dirty="0" sz="3200" spc="-15">
                <a:latin typeface="Calibri"/>
                <a:cs typeface="Calibri"/>
              </a:rPr>
              <a:t>from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cursor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4)Close the</a:t>
            </a:r>
            <a:r>
              <a:rPr dirty="0" sz="3200" spc="-15">
                <a:latin typeface="Calibri"/>
                <a:cs typeface="Calibri"/>
              </a:rPr>
              <a:t> cursor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62000"/>
            <a:ext cx="8255000" cy="1168400"/>
          </a:xfrm>
          <a:prstGeom prst="rect"/>
          <a:solidFill>
            <a:srgbClr val="000000"/>
          </a:solidFill>
        </p:spPr>
        <p:txBody>
          <a:bodyPr wrap="square" lIns="0" tIns="2127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75"/>
              </a:spcBef>
            </a:pPr>
            <a:r>
              <a:rPr dirty="0" spc="-5"/>
              <a:t>Declaring </a:t>
            </a:r>
            <a:r>
              <a:rPr dirty="0"/>
              <a:t>the</a:t>
            </a:r>
            <a:r>
              <a:rPr dirty="0" spc="-10"/>
              <a:t> cursor</a:t>
            </a:r>
          </a:p>
        </p:txBody>
      </p:sp>
      <p:sp>
        <p:nvSpPr>
          <p:cNvPr id="3" name="object 3"/>
          <p:cNvSpPr/>
          <p:nvPr/>
        </p:nvSpPr>
        <p:spPr>
          <a:xfrm>
            <a:off x="417959" y="1580777"/>
            <a:ext cx="8308080" cy="460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8891" y="2004060"/>
            <a:ext cx="8065008" cy="2532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F692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2095920"/>
            <a:ext cx="7534909" cy="2367280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solidFill>
                  <a:srgbClr val="943735"/>
                </a:solidFill>
                <a:latin typeface="Calibri"/>
                <a:cs typeface="Calibri"/>
              </a:rPr>
              <a:t>CURSOR cursor_name </a:t>
            </a:r>
            <a:r>
              <a:rPr dirty="0" sz="3200">
                <a:solidFill>
                  <a:srgbClr val="943735"/>
                </a:solidFill>
                <a:latin typeface="Calibri"/>
                <a:cs typeface="Calibri"/>
              </a:rPr>
              <a:t>IS</a:t>
            </a:r>
            <a:r>
              <a:rPr dirty="0" sz="3200" spc="45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943735"/>
                </a:solidFill>
                <a:latin typeface="Calibri"/>
                <a:cs typeface="Calibri"/>
              </a:rPr>
              <a:t>select_statement;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For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e.g.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solidFill>
                  <a:srgbClr val="FF0000"/>
                </a:solidFill>
                <a:latin typeface="Calibri"/>
                <a:cs typeface="Calibri"/>
              </a:rPr>
              <a:t>Cursor 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cursor_name</a:t>
            </a:r>
            <a:r>
              <a:rPr dirty="0" sz="320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Select name </a:t>
            </a:r>
            <a:r>
              <a:rPr dirty="0" sz="3200" spc="-15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emp 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where</a:t>
            </a:r>
            <a:r>
              <a:rPr dirty="0" sz="32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dept=‘maths’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62000"/>
            <a:ext cx="8255000" cy="1168400"/>
          </a:xfrm>
          <a:prstGeom prst="rect"/>
          <a:solidFill>
            <a:srgbClr val="000000"/>
          </a:solidFill>
        </p:spPr>
        <p:txBody>
          <a:bodyPr wrap="square" lIns="0" tIns="21272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675"/>
              </a:spcBef>
            </a:pPr>
            <a:r>
              <a:rPr dirty="0"/>
              <a:t>Opening the</a:t>
            </a:r>
            <a:r>
              <a:rPr dirty="0" spc="-30"/>
              <a:t> </a:t>
            </a:r>
            <a:r>
              <a:rPr dirty="0" spc="-10"/>
              <a:t>cursor</a:t>
            </a:r>
          </a:p>
        </p:txBody>
      </p:sp>
      <p:sp>
        <p:nvSpPr>
          <p:cNvPr id="3" name="object 3"/>
          <p:cNvSpPr/>
          <p:nvPr/>
        </p:nvSpPr>
        <p:spPr>
          <a:xfrm>
            <a:off x="417959" y="1580777"/>
            <a:ext cx="8308080" cy="460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8891" y="1502663"/>
            <a:ext cx="8488680" cy="4585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7C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510635"/>
            <a:ext cx="7959090" cy="343979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Open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 cursor_name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Calibri"/>
                <a:cs typeface="Calibri"/>
              </a:rPr>
              <a:t>For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e.g.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Open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c_name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Where </a:t>
            </a:r>
            <a:r>
              <a:rPr dirty="0" sz="3200">
                <a:latin typeface="Calibri"/>
                <a:cs typeface="Calibri"/>
              </a:rPr>
              <a:t>c_name is the </a:t>
            </a:r>
            <a:r>
              <a:rPr dirty="0" sz="3200" spc="-5">
                <a:latin typeface="Calibri"/>
                <a:cs typeface="Calibri"/>
              </a:rPr>
              <a:t>name of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60">
                <a:latin typeface="Calibri"/>
                <a:cs typeface="Calibri"/>
              </a:rPr>
              <a:t>cursor.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Open </a:t>
            </a:r>
            <a:r>
              <a:rPr dirty="0" sz="3200" spc="-20">
                <a:latin typeface="Calibri"/>
                <a:cs typeface="Calibri"/>
              </a:rPr>
              <a:t>statement </a:t>
            </a:r>
            <a:r>
              <a:rPr dirty="0" sz="3200" spc="-15">
                <a:latin typeface="Calibri"/>
                <a:cs typeface="Calibri"/>
              </a:rPr>
              <a:t>retrieves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20">
                <a:latin typeface="Calibri"/>
                <a:cs typeface="Calibri"/>
              </a:rPr>
              <a:t>records </a:t>
            </a:r>
            <a:r>
              <a:rPr dirty="0" sz="3200" spc="-15">
                <a:latin typeface="Calibri"/>
                <a:cs typeface="Calibri"/>
              </a:rPr>
              <a:t>from </a:t>
            </a:r>
            <a:r>
              <a:rPr dirty="0" sz="3200" spc="-5">
                <a:latin typeface="Calibri"/>
                <a:cs typeface="Calibri"/>
              </a:rPr>
              <a:t>db 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5">
                <a:latin typeface="Calibri"/>
                <a:cs typeface="Calibri"/>
              </a:rPr>
              <a:t>places </a:t>
            </a:r>
            <a:r>
              <a:rPr dirty="0" sz="3200" spc="-10">
                <a:latin typeface="Calibri"/>
                <a:cs typeface="Calibri"/>
              </a:rPr>
              <a:t>in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15">
                <a:latin typeface="Calibri"/>
                <a:cs typeface="Calibri"/>
              </a:rPr>
              <a:t>cursor(private </a:t>
            </a:r>
            <a:r>
              <a:rPr dirty="0" sz="3200" spc="-5">
                <a:latin typeface="Calibri"/>
                <a:cs typeface="Calibri"/>
              </a:rPr>
              <a:t>sql</a:t>
            </a:r>
            <a:r>
              <a:rPr dirty="0" sz="3200" spc="5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area).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62000"/>
            <a:ext cx="8255000" cy="1168400"/>
          </a:xfrm>
          <a:prstGeom prst="rect"/>
          <a:solidFill>
            <a:srgbClr val="000000"/>
          </a:solidFill>
        </p:spPr>
        <p:txBody>
          <a:bodyPr wrap="square" lIns="0" tIns="212725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675"/>
              </a:spcBef>
            </a:pPr>
            <a:r>
              <a:rPr dirty="0" spc="-15"/>
              <a:t>Fetching </a:t>
            </a:r>
            <a:r>
              <a:rPr dirty="0" spc="-20"/>
              <a:t>data from</a:t>
            </a:r>
            <a:r>
              <a:rPr dirty="0" spc="-15"/>
              <a:t> </a:t>
            </a:r>
            <a:r>
              <a:rPr dirty="0" spc="-10"/>
              <a:t>cursor</a:t>
            </a:r>
          </a:p>
        </p:txBody>
      </p:sp>
      <p:sp>
        <p:nvSpPr>
          <p:cNvPr id="3" name="object 3"/>
          <p:cNvSpPr/>
          <p:nvPr/>
        </p:nvSpPr>
        <p:spPr>
          <a:xfrm>
            <a:off x="417959" y="1580777"/>
            <a:ext cx="8308080" cy="460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943" y="1446275"/>
            <a:ext cx="8465820" cy="519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46A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537461"/>
            <a:ext cx="7933690" cy="430593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libri"/>
                <a:cs typeface="Calibri"/>
              </a:rPr>
              <a:t>The </a:t>
            </a:r>
            <a:r>
              <a:rPr dirty="0" sz="2700" spc="-30">
                <a:latin typeface="Calibri"/>
                <a:cs typeface="Calibri"/>
              </a:rPr>
              <a:t>fetch </a:t>
            </a:r>
            <a:r>
              <a:rPr dirty="0" sz="2700" spc="-20">
                <a:latin typeface="Calibri"/>
                <a:cs typeface="Calibri"/>
              </a:rPr>
              <a:t>statement </a:t>
            </a:r>
            <a:r>
              <a:rPr dirty="0" sz="2700" spc="-15">
                <a:latin typeface="Calibri"/>
                <a:cs typeface="Calibri"/>
              </a:rPr>
              <a:t>retrieves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25">
                <a:latin typeface="Calibri"/>
                <a:cs typeface="Calibri"/>
              </a:rPr>
              <a:t>rows </a:t>
            </a:r>
            <a:r>
              <a:rPr dirty="0" sz="2700" spc="-15">
                <a:latin typeface="Calibri"/>
                <a:cs typeface="Calibri"/>
              </a:rPr>
              <a:t>from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5">
                <a:latin typeface="Calibri"/>
                <a:cs typeface="Calibri"/>
              </a:rPr>
              <a:t>active  </a:t>
            </a:r>
            <a:r>
              <a:rPr dirty="0" sz="2700" spc="-10">
                <a:latin typeface="Calibri"/>
                <a:cs typeface="Calibri"/>
              </a:rPr>
              <a:t>set </a:t>
            </a:r>
            <a:r>
              <a:rPr dirty="0" sz="2700" spc="-5">
                <a:latin typeface="Calibri"/>
                <a:cs typeface="Calibri"/>
              </a:rPr>
              <a:t>one </a:t>
            </a:r>
            <a:r>
              <a:rPr dirty="0" sz="2700" spc="-25">
                <a:latin typeface="Calibri"/>
                <a:cs typeface="Calibri"/>
              </a:rPr>
              <a:t>row </a:t>
            </a:r>
            <a:r>
              <a:rPr dirty="0" sz="2700" spc="-15">
                <a:latin typeface="Calibri"/>
                <a:cs typeface="Calibri"/>
              </a:rPr>
              <a:t>at </a:t>
            </a:r>
            <a:r>
              <a:rPr dirty="0" sz="2700">
                <a:latin typeface="Calibri"/>
                <a:cs typeface="Calibri"/>
              </a:rPr>
              <a:t>a </a:t>
            </a:r>
            <a:r>
              <a:rPr dirty="0" sz="2700" spc="-5">
                <a:latin typeface="Calibri"/>
                <a:cs typeface="Calibri"/>
              </a:rPr>
              <a:t>time. The </a:t>
            </a:r>
            <a:r>
              <a:rPr dirty="0" sz="2700" spc="-30">
                <a:latin typeface="Calibri"/>
                <a:cs typeface="Calibri"/>
              </a:rPr>
              <a:t>fetch </a:t>
            </a:r>
            <a:r>
              <a:rPr dirty="0" sz="2700" spc="-20">
                <a:latin typeface="Calibri"/>
                <a:cs typeface="Calibri"/>
              </a:rPr>
              <a:t>statement </a:t>
            </a:r>
            <a:r>
              <a:rPr dirty="0" sz="2700">
                <a:latin typeface="Calibri"/>
                <a:cs typeface="Calibri"/>
              </a:rPr>
              <a:t>is </a:t>
            </a:r>
            <a:r>
              <a:rPr dirty="0" sz="2700" spc="-10">
                <a:latin typeface="Calibri"/>
                <a:cs typeface="Calibri"/>
              </a:rPr>
              <a:t>used  </a:t>
            </a:r>
            <a:r>
              <a:rPr dirty="0" sz="2700" spc="-5">
                <a:latin typeface="Calibri"/>
                <a:cs typeface="Calibri"/>
              </a:rPr>
              <a:t>usually used </a:t>
            </a:r>
            <a:r>
              <a:rPr dirty="0" sz="2700">
                <a:latin typeface="Calibri"/>
                <a:cs typeface="Calibri"/>
              </a:rPr>
              <a:t>in </a:t>
            </a:r>
            <a:r>
              <a:rPr dirty="0" sz="2700" spc="-10">
                <a:latin typeface="Calibri"/>
                <a:cs typeface="Calibri"/>
              </a:rPr>
              <a:t>conjunction </a:t>
            </a:r>
            <a:r>
              <a:rPr dirty="0" sz="2700">
                <a:latin typeface="Calibri"/>
                <a:cs typeface="Calibri"/>
              </a:rPr>
              <a:t>with </a:t>
            </a:r>
            <a:r>
              <a:rPr dirty="0" sz="2700" spc="-20">
                <a:latin typeface="Calibri"/>
                <a:cs typeface="Calibri"/>
              </a:rPr>
              <a:t>iterative </a:t>
            </a:r>
            <a:r>
              <a:rPr dirty="0" sz="2700" spc="-15">
                <a:latin typeface="Calibri"/>
                <a:cs typeface="Calibri"/>
              </a:rPr>
              <a:t>process  </a:t>
            </a:r>
            <a:r>
              <a:rPr dirty="0" sz="2700" spc="-5">
                <a:latin typeface="Calibri"/>
                <a:cs typeface="Calibri"/>
              </a:rPr>
              <a:t>(looping</a:t>
            </a:r>
            <a:r>
              <a:rPr dirty="0" sz="2700" spc="-3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statements)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25">
                <a:latin typeface="Calibri"/>
                <a:cs typeface="Calibri"/>
              </a:rPr>
              <a:t>Syntax: </a:t>
            </a:r>
            <a:r>
              <a:rPr dirty="0" sz="2700" spc="-15">
                <a:latin typeface="Calibri"/>
                <a:cs typeface="Calibri"/>
              </a:rPr>
              <a:t>FETCH </a:t>
            </a:r>
            <a:r>
              <a:rPr dirty="0" sz="2700" spc="-10">
                <a:latin typeface="Calibri"/>
                <a:cs typeface="Calibri"/>
              </a:rPr>
              <a:t>cursor-name </a:t>
            </a:r>
            <a:r>
              <a:rPr dirty="0" sz="2700" spc="-20">
                <a:latin typeface="Calibri"/>
                <a:cs typeface="Calibri"/>
              </a:rPr>
              <a:t>INTO </a:t>
            </a:r>
            <a:r>
              <a:rPr dirty="0" sz="2700" spc="-15">
                <a:latin typeface="Calibri"/>
                <a:cs typeface="Calibri"/>
              </a:rPr>
              <a:t>record-list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libri"/>
                <a:cs typeface="Calibri"/>
              </a:rPr>
              <a:t>Ex: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LOOP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libri"/>
                <a:cs typeface="Calibri"/>
              </a:rPr>
              <a:t>-----------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libri"/>
                <a:cs typeface="Calibri"/>
              </a:rPr>
              <a:t>------------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5">
                <a:latin typeface="Calibri"/>
                <a:cs typeface="Calibri"/>
              </a:rPr>
              <a:t>FETCH </a:t>
            </a:r>
            <a:r>
              <a:rPr dirty="0" sz="2700">
                <a:latin typeface="Calibri"/>
                <a:cs typeface="Calibri"/>
              </a:rPr>
              <a:t>c_name </a:t>
            </a:r>
            <a:r>
              <a:rPr dirty="0" sz="2700" spc="-20">
                <a:latin typeface="Calibri"/>
                <a:cs typeface="Calibri"/>
              </a:rPr>
              <a:t>INTO</a:t>
            </a:r>
            <a:r>
              <a:rPr dirty="0" sz="2700" spc="-4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name;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libri"/>
                <a:cs typeface="Calibri"/>
              </a:rPr>
              <a:t>-----------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libri"/>
                <a:cs typeface="Calibri"/>
              </a:rPr>
              <a:t>END</a:t>
            </a:r>
            <a:r>
              <a:rPr dirty="0" sz="2700" spc="-2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LOOP;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62000"/>
            <a:ext cx="8255000" cy="1168400"/>
          </a:xfrm>
          <a:prstGeom prst="rect"/>
          <a:solidFill>
            <a:srgbClr val="000000"/>
          </a:solidFill>
        </p:spPr>
        <p:txBody>
          <a:bodyPr wrap="square" lIns="0" tIns="21272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675"/>
              </a:spcBef>
            </a:pPr>
            <a:r>
              <a:rPr dirty="0" spc="-5" b="1">
                <a:latin typeface="Calibri"/>
                <a:cs typeface="Calibri"/>
              </a:rPr>
              <a:t>Closing </a:t>
            </a:r>
            <a:r>
              <a:rPr dirty="0" b="1">
                <a:latin typeface="Calibri"/>
                <a:cs typeface="Calibri"/>
              </a:rPr>
              <a:t>a</a:t>
            </a:r>
            <a:r>
              <a:rPr dirty="0" spc="-30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cursor: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938770" cy="20751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Closing </a:t>
            </a:r>
            <a:r>
              <a:rPr dirty="0" sz="3200" spc="-20">
                <a:latin typeface="Calibri"/>
                <a:cs typeface="Calibri"/>
              </a:rPr>
              <a:t>statement </a:t>
            </a:r>
            <a:r>
              <a:rPr dirty="0" sz="3200" spc="-10">
                <a:latin typeface="Calibri"/>
                <a:cs typeface="Calibri"/>
              </a:rPr>
              <a:t>closes/deactivates/disables 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previously </a:t>
            </a:r>
            <a:r>
              <a:rPr dirty="0" sz="3200" spc="-5">
                <a:latin typeface="Calibri"/>
                <a:cs typeface="Calibri"/>
              </a:rPr>
              <a:t>opened </a:t>
            </a:r>
            <a:r>
              <a:rPr dirty="0" sz="3200" spc="-10">
                <a:latin typeface="Calibri"/>
                <a:cs typeface="Calibri"/>
              </a:rPr>
              <a:t>cursor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25">
                <a:latin typeface="Calibri"/>
                <a:cs typeface="Calibri"/>
              </a:rPr>
              <a:t>makes </a:t>
            </a:r>
            <a:r>
              <a:rPr dirty="0" sz="3200">
                <a:latin typeface="Calibri"/>
                <a:cs typeface="Calibri"/>
              </a:rPr>
              <a:t>the  </a:t>
            </a:r>
            <a:r>
              <a:rPr dirty="0" sz="3200" spc="-10">
                <a:latin typeface="Calibri"/>
                <a:cs typeface="Calibri"/>
              </a:rPr>
              <a:t>active set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undefined.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Calibri"/>
                <a:cs typeface="Calibri"/>
              </a:rPr>
              <a:t>Syntax </a:t>
            </a:r>
            <a:r>
              <a:rPr dirty="0" sz="3200">
                <a:latin typeface="Calibri"/>
                <a:cs typeface="Calibri"/>
              </a:rPr>
              <a:t>: </a:t>
            </a:r>
            <a:r>
              <a:rPr dirty="0" sz="3200" spc="-20">
                <a:latin typeface="Calibri"/>
                <a:cs typeface="Calibri"/>
              </a:rPr>
              <a:t>CLOSE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cursor_name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7381" y="6477609"/>
            <a:ext cx="7747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362" y="196976"/>
            <a:ext cx="8332474" cy="4752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3963" y="685800"/>
            <a:ext cx="8670036" cy="3605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5800" y="228600"/>
            <a:ext cx="8229600" cy="4648200"/>
          </a:xfrm>
          <a:custGeom>
            <a:avLst/>
            <a:gdLst/>
            <a:ahLst/>
            <a:cxnLst/>
            <a:rect l="l" t="t" r="r" b="b"/>
            <a:pathLst>
              <a:path w="8229600" h="4648200">
                <a:moveTo>
                  <a:pt x="0" y="4648200"/>
                </a:moveTo>
                <a:lnTo>
                  <a:pt x="8229600" y="4648200"/>
                </a:lnTo>
                <a:lnTo>
                  <a:pt x="8229600" y="0"/>
                </a:lnTo>
                <a:lnTo>
                  <a:pt x="0" y="0"/>
                </a:lnTo>
                <a:lnTo>
                  <a:pt x="0" y="4648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800" y="228600"/>
            <a:ext cx="8229600" cy="4648200"/>
          </a:xfrm>
          <a:custGeom>
            <a:avLst/>
            <a:gdLst/>
            <a:ahLst/>
            <a:cxnLst/>
            <a:rect l="l" t="t" r="r" b="b"/>
            <a:pathLst>
              <a:path w="8229600" h="4648200">
                <a:moveTo>
                  <a:pt x="0" y="4648200"/>
                </a:moveTo>
                <a:lnTo>
                  <a:pt x="8229600" y="4648200"/>
                </a:lnTo>
                <a:lnTo>
                  <a:pt x="8229600" y="0"/>
                </a:lnTo>
                <a:lnTo>
                  <a:pt x="0" y="0"/>
                </a:lnTo>
                <a:lnTo>
                  <a:pt x="0" y="46482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0130" y="827277"/>
            <a:ext cx="7916545" cy="338010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Cursor can </a:t>
            </a:r>
            <a:r>
              <a:rPr dirty="0" spc="-30"/>
              <a:t>store </a:t>
            </a:r>
            <a:r>
              <a:rPr dirty="0" spc="-5"/>
              <a:t>multiple </a:t>
            </a:r>
            <a:r>
              <a:rPr dirty="0" spc="-30"/>
              <a:t>rows </a:t>
            </a:r>
            <a:r>
              <a:rPr dirty="0" spc="-15"/>
              <a:t>at </a:t>
            </a:r>
            <a:r>
              <a:rPr dirty="0"/>
              <a:t>a  time </a:t>
            </a:r>
            <a:r>
              <a:rPr dirty="0" spc="-5"/>
              <a:t>but </a:t>
            </a:r>
            <a:r>
              <a:rPr dirty="0"/>
              <a:t>without loop </a:t>
            </a:r>
            <a:r>
              <a:rPr dirty="0" spc="-15"/>
              <a:t>cursor  </a:t>
            </a:r>
            <a:r>
              <a:rPr dirty="0" spc="-5"/>
              <a:t>cannot </a:t>
            </a:r>
            <a:r>
              <a:rPr dirty="0" spc="-35"/>
              <a:t>fetch </a:t>
            </a:r>
            <a:r>
              <a:rPr dirty="0"/>
              <a:t>multiple </a:t>
            </a:r>
            <a:r>
              <a:rPr dirty="0" spc="-30"/>
              <a:t>rows </a:t>
            </a:r>
            <a:r>
              <a:rPr dirty="0" spc="-5"/>
              <a:t>but  only </a:t>
            </a:r>
            <a:r>
              <a:rPr dirty="0" spc="-15"/>
              <a:t>print </a:t>
            </a:r>
            <a:r>
              <a:rPr dirty="0" spc="-5"/>
              <a:t>very </a:t>
            </a:r>
            <a:r>
              <a:rPr dirty="0" spc="-30"/>
              <a:t>first row </a:t>
            </a:r>
            <a:r>
              <a:rPr dirty="0" spc="-20"/>
              <a:t>from your  </a:t>
            </a:r>
            <a:r>
              <a:rPr dirty="0" spc="-10"/>
              <a:t>result </a:t>
            </a:r>
            <a:r>
              <a:rPr dirty="0" spc="10"/>
              <a:t>e.g. </a:t>
            </a:r>
            <a:r>
              <a:rPr dirty="0"/>
              <a:t>on </a:t>
            </a:r>
            <a:r>
              <a:rPr dirty="0" spc="-20"/>
              <a:t>next</a:t>
            </a:r>
            <a:r>
              <a:rPr dirty="0" spc="-15"/>
              <a:t> </a:t>
            </a:r>
            <a:r>
              <a:rPr dirty="0"/>
              <a:t>slide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5776" y="461594"/>
            <a:ext cx="50965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Without loop</a:t>
            </a:r>
            <a:r>
              <a:rPr dirty="0" spc="-5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05762" y="1568577"/>
            <a:ext cx="8332474" cy="462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0520" y="1813560"/>
            <a:ext cx="8071104" cy="418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891029"/>
            <a:ext cx="7688580" cy="4049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declare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emp%rowtype;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1725295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cursor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cc</a:t>
            </a: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is	</a:t>
            </a:r>
            <a:r>
              <a:rPr dirty="0" sz="2200" spc="-10">
                <a:latin typeface="Calibri"/>
                <a:cs typeface="Calibri"/>
              </a:rPr>
              <a:t>------------</a:t>
            </a:r>
            <a:r>
              <a:rPr dirty="0" sz="2200" spc="-10">
                <a:latin typeface="Wingdings"/>
                <a:cs typeface="Wingdings"/>
              </a:rPr>
              <a:t></a:t>
            </a:r>
            <a:r>
              <a:rPr dirty="0" sz="2200" spc="-10">
                <a:latin typeface="Calibri"/>
                <a:cs typeface="Calibri"/>
              </a:rPr>
              <a:t>cursor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name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select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*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from emp where</a:t>
            </a:r>
            <a:r>
              <a:rPr dirty="0" sz="22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sal&gt;1000;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begin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open cc</a:t>
            </a:r>
            <a:r>
              <a:rPr dirty="0" sz="2200" spc="-5">
                <a:latin typeface="Calibri"/>
                <a:cs typeface="Calibri"/>
              </a:rPr>
              <a:t>;-------------------------------</a:t>
            </a:r>
            <a:r>
              <a:rPr dirty="0" sz="2200" spc="-5">
                <a:latin typeface="Wingdings"/>
                <a:cs typeface="Wingdings"/>
              </a:rPr>
              <a:t></a:t>
            </a:r>
            <a:r>
              <a:rPr dirty="0" sz="2200" spc="-5">
                <a:latin typeface="Calibri"/>
                <a:cs typeface="Calibri"/>
              </a:rPr>
              <a:t>open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cursor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fetch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cc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200" spc="-10">
                <a:latin typeface="Calibri"/>
                <a:cs typeface="Calibri"/>
              </a:rPr>
              <a:t>;------------------------------</a:t>
            </a:r>
            <a:r>
              <a:rPr dirty="0" sz="2200" spc="-10">
                <a:latin typeface="Wingdings"/>
                <a:cs typeface="Wingdings"/>
              </a:rPr>
              <a:t></a:t>
            </a:r>
            <a:r>
              <a:rPr dirty="0" sz="2200" spc="-10">
                <a:latin typeface="Calibri"/>
                <a:cs typeface="Calibri"/>
              </a:rPr>
              <a:t>fetch</a:t>
            </a:r>
            <a:r>
              <a:rPr dirty="0" sz="2200" spc="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cursor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dbsm_output.put_line(a.ename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||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a.job</a:t>
            </a:r>
            <a:r>
              <a:rPr dirty="0" sz="2200" spc="-10">
                <a:latin typeface="Calibri"/>
                <a:cs typeface="Calibri"/>
              </a:rPr>
              <a:t>);--</a:t>
            </a:r>
            <a:r>
              <a:rPr dirty="0" sz="2200" spc="-10">
                <a:latin typeface="Wingdings"/>
                <a:cs typeface="Wingdings"/>
              </a:rPr>
              <a:t></a:t>
            </a:r>
            <a:r>
              <a:rPr dirty="0" sz="2200" spc="-10">
                <a:latin typeface="Calibri"/>
                <a:cs typeface="Calibri"/>
              </a:rPr>
              <a:t>print </a:t>
            </a:r>
            <a:r>
              <a:rPr dirty="0" sz="2200" spc="-5">
                <a:latin typeface="Calibri"/>
                <a:cs typeface="Calibri"/>
              </a:rPr>
              <a:t>multiple</a:t>
            </a:r>
            <a:r>
              <a:rPr dirty="0" sz="2200" spc="13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rows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close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cc;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end;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output:-allen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salesman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67600" y="5334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381000" y="495300"/>
                </a:moveTo>
                <a:lnTo>
                  <a:pt x="0" y="495300"/>
                </a:lnTo>
                <a:lnTo>
                  <a:pt x="190500" y="685800"/>
                </a:lnTo>
                <a:lnTo>
                  <a:pt x="381000" y="495300"/>
                </a:lnTo>
                <a:close/>
              </a:path>
              <a:path w="381000" h="685800">
                <a:moveTo>
                  <a:pt x="285750" y="0"/>
                </a:moveTo>
                <a:lnTo>
                  <a:pt x="95250" y="0"/>
                </a:lnTo>
                <a:lnTo>
                  <a:pt x="95250" y="495300"/>
                </a:lnTo>
                <a:lnTo>
                  <a:pt x="285750" y="495300"/>
                </a:lnTo>
                <a:lnTo>
                  <a:pt x="2857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7600" y="5334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495300"/>
                </a:moveTo>
                <a:lnTo>
                  <a:pt x="95250" y="4953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495300"/>
                </a:lnTo>
                <a:lnTo>
                  <a:pt x="381000" y="495300"/>
                </a:lnTo>
                <a:lnTo>
                  <a:pt x="190500" y="685800"/>
                </a:lnTo>
                <a:lnTo>
                  <a:pt x="0" y="4953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solidFill>
            <a:srgbClr val="C0504D"/>
          </a:solidFill>
          <a:ln w="25400">
            <a:solidFill>
              <a:srgbClr val="8B383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ts val="4245"/>
              </a:lnSpc>
            </a:pPr>
            <a:r>
              <a:rPr dirty="0" sz="4000" spc="-5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dirty="0" sz="4000" spc="-25">
                <a:solidFill>
                  <a:srgbClr val="FFFFFF"/>
                </a:solidFill>
                <a:latin typeface="Calibri"/>
                <a:cs typeface="Calibri"/>
              </a:rPr>
              <a:t>LOOP 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FOR FETCHING</a:t>
            </a:r>
            <a:r>
              <a:rPr dirty="0" sz="4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4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ts val="4755"/>
              </a:lnSpc>
            </a:pPr>
            <a:r>
              <a:rPr dirty="0" sz="4000" spc="-35">
                <a:solidFill>
                  <a:srgbClr val="FFFFFF"/>
                </a:solidFill>
                <a:latin typeface="Calibri"/>
                <a:cs typeface="Calibri"/>
              </a:rPr>
              <a:t>ROWS </a:t>
            </a:r>
            <a:r>
              <a:rPr dirty="0" sz="4000" spc="-15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dirty="0" sz="40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Calibri"/>
                <a:cs typeface="Calibri"/>
              </a:rPr>
              <a:t>CURSORS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555749"/>
            <a:ext cx="6934200" cy="438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declare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cursor qaz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select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ename,job 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2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emp;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qaz%rowtype</a:t>
            </a:r>
            <a:r>
              <a:rPr dirty="0" sz="2200" spc="-10">
                <a:solidFill>
                  <a:srgbClr val="FF0000"/>
                </a:solidFill>
                <a:latin typeface="Calibri"/>
                <a:cs typeface="Calibri"/>
              </a:rPr>
              <a:t>;------------------</a:t>
            </a:r>
            <a:r>
              <a:rPr dirty="0" sz="2200" spc="-1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z="2200" spc="-1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dirty="0" sz="2200" spc="-5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dirty="0" sz="2200" spc="-10">
                <a:solidFill>
                  <a:srgbClr val="FF0000"/>
                </a:solidFill>
                <a:latin typeface="Calibri"/>
                <a:cs typeface="Calibri"/>
              </a:rPr>
              <a:t>cursor </a:t>
            </a:r>
            <a:r>
              <a:rPr dirty="0" sz="2200" spc="-5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dirty="0" sz="2200" spc="1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alibri"/>
                <a:cs typeface="Calibri"/>
              </a:rPr>
              <a:t>variable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begin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open qaz</a:t>
            </a:r>
            <a:r>
              <a:rPr dirty="0" sz="2200" spc="-5">
                <a:solidFill>
                  <a:srgbClr val="FF0000"/>
                </a:solidFill>
                <a:latin typeface="Calibri"/>
                <a:cs typeface="Calibri"/>
              </a:rPr>
              <a:t>;----------------------</a:t>
            </a:r>
            <a:r>
              <a:rPr dirty="0" sz="2200" spc="-5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z="2200" spc="-5">
                <a:solidFill>
                  <a:srgbClr val="FF0000"/>
                </a:solidFill>
                <a:latin typeface="Calibri"/>
                <a:cs typeface="Calibri"/>
              </a:rPr>
              <a:t>open</a:t>
            </a:r>
            <a:r>
              <a:rPr dirty="0" sz="22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alibri"/>
                <a:cs typeface="Calibri"/>
              </a:rPr>
              <a:t>cursor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loop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fetch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qaz </a:t>
            </a:r>
            <a:r>
              <a:rPr dirty="0" sz="2200" spc="-2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200" spc="-10">
                <a:solidFill>
                  <a:srgbClr val="FF0000"/>
                </a:solidFill>
                <a:latin typeface="Calibri"/>
                <a:cs typeface="Calibri"/>
              </a:rPr>
              <a:t>;-----------------</a:t>
            </a:r>
            <a:r>
              <a:rPr dirty="0" sz="2200" spc="-1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z="2200" spc="-10">
                <a:solidFill>
                  <a:srgbClr val="FF0000"/>
                </a:solidFill>
                <a:latin typeface="Calibri"/>
                <a:cs typeface="Calibri"/>
              </a:rPr>
              <a:t>fetch</a:t>
            </a:r>
            <a:r>
              <a:rPr dirty="0" sz="2200" spc="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alibri"/>
                <a:cs typeface="Calibri"/>
              </a:rPr>
              <a:t>cursor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exit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qaz%notfound</a:t>
            </a:r>
            <a:r>
              <a:rPr dirty="0" sz="2200" spc="-10">
                <a:solidFill>
                  <a:srgbClr val="FF0000"/>
                </a:solidFill>
                <a:latin typeface="Calibri"/>
                <a:cs typeface="Calibri"/>
              </a:rPr>
              <a:t>;-------------</a:t>
            </a:r>
            <a:r>
              <a:rPr dirty="0" sz="2200" spc="-1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z="2200" spc="-10">
                <a:solidFill>
                  <a:srgbClr val="FF0000"/>
                </a:solidFill>
                <a:latin typeface="Calibri"/>
                <a:cs typeface="Calibri"/>
              </a:rPr>
              <a:t>exit </a:t>
            </a:r>
            <a:r>
              <a:rPr dirty="0" sz="2200" spc="-5">
                <a:solidFill>
                  <a:srgbClr val="FF0000"/>
                </a:solidFill>
                <a:latin typeface="Calibri"/>
                <a:cs typeface="Calibri"/>
              </a:rPr>
              <a:t>when not</a:t>
            </a:r>
            <a:r>
              <a:rPr dirty="0" sz="2200" spc="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FF0000"/>
                </a:solidFill>
                <a:latin typeface="Calibri"/>
                <a:cs typeface="Calibri"/>
              </a:rPr>
              <a:t>found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dbms_output.put_line(a.ename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||</a:t>
            </a:r>
            <a:r>
              <a:rPr dirty="0" sz="22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a.job);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dirty="0" sz="2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loop;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end;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018155" marR="5080" indent="-1899285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000000"/>
                </a:solidFill>
              </a:rPr>
              <a:t>Another </a:t>
            </a:r>
            <a:r>
              <a:rPr dirty="0" sz="4000" spc="-20">
                <a:solidFill>
                  <a:srgbClr val="000000"/>
                </a:solidFill>
              </a:rPr>
              <a:t>Cursor </a:t>
            </a:r>
            <a:r>
              <a:rPr dirty="0" sz="4000" spc="-25">
                <a:solidFill>
                  <a:srgbClr val="000000"/>
                </a:solidFill>
              </a:rPr>
              <a:t>example </a:t>
            </a:r>
            <a:r>
              <a:rPr dirty="0" sz="4000" spc="-10">
                <a:solidFill>
                  <a:srgbClr val="000000"/>
                </a:solidFill>
              </a:rPr>
              <a:t>(not  </a:t>
            </a:r>
            <a:r>
              <a:rPr dirty="0" sz="4000" spc="-5">
                <a:solidFill>
                  <a:srgbClr val="000000"/>
                </a:solidFill>
              </a:rPr>
              <a:t>necessary)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788275" cy="4416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The HRD manager has decided </a:t>
            </a:r>
            <a:r>
              <a:rPr dirty="0" sz="3200" spc="-20">
                <a:latin typeface="Calibri"/>
                <a:cs typeface="Calibri"/>
              </a:rPr>
              <a:t>to </a:t>
            </a:r>
            <a:r>
              <a:rPr dirty="0" sz="3200" spc="-15">
                <a:latin typeface="Calibri"/>
                <a:cs typeface="Calibri"/>
              </a:rPr>
              <a:t>raise </a:t>
            </a:r>
            <a:r>
              <a:rPr dirty="0" sz="3200">
                <a:latin typeface="Calibri"/>
                <a:cs typeface="Calibri"/>
              </a:rPr>
              <a:t>the  </a:t>
            </a:r>
            <a:r>
              <a:rPr dirty="0" sz="3200" spc="-5">
                <a:latin typeface="Calibri"/>
                <a:cs typeface="Calibri"/>
              </a:rPr>
              <a:t>salary </a:t>
            </a:r>
            <a:r>
              <a:rPr dirty="0" sz="3200" spc="-25">
                <a:latin typeface="Calibri"/>
                <a:cs typeface="Calibri"/>
              </a:rPr>
              <a:t>for </a:t>
            </a:r>
            <a:r>
              <a:rPr dirty="0" sz="3200">
                <a:latin typeface="Calibri"/>
                <a:cs typeface="Calibri"/>
              </a:rPr>
              <a:t>all the </a:t>
            </a:r>
            <a:r>
              <a:rPr dirty="0" sz="3200" spc="-5">
                <a:latin typeface="Calibri"/>
                <a:cs typeface="Calibri"/>
              </a:rPr>
              <a:t>employees </a:t>
            </a:r>
            <a:r>
              <a:rPr dirty="0" sz="3200">
                <a:latin typeface="Calibri"/>
                <a:cs typeface="Calibri"/>
              </a:rPr>
              <a:t>in </a:t>
            </a: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15">
                <a:latin typeface="Calibri"/>
                <a:cs typeface="Calibri"/>
              </a:rPr>
              <a:t>physics  </a:t>
            </a:r>
            <a:r>
              <a:rPr dirty="0" sz="3200" spc="-10">
                <a:latin typeface="Calibri"/>
                <a:cs typeface="Calibri"/>
              </a:rPr>
              <a:t>department by </a:t>
            </a:r>
            <a:r>
              <a:rPr dirty="0" sz="3200">
                <a:latin typeface="Calibri"/>
                <a:cs typeface="Calibri"/>
              </a:rPr>
              <a:t>0.05 </a:t>
            </a:r>
            <a:r>
              <a:rPr dirty="0" sz="3200" spc="-5">
                <a:latin typeface="Calibri"/>
                <a:cs typeface="Calibri"/>
              </a:rPr>
              <a:t>whenever </a:t>
            </a:r>
            <a:r>
              <a:rPr dirty="0" sz="3200" spc="-20">
                <a:latin typeface="Calibri"/>
                <a:cs typeface="Calibri"/>
              </a:rPr>
              <a:t>any </a:t>
            </a:r>
            <a:r>
              <a:rPr dirty="0" sz="3200" spc="-5">
                <a:latin typeface="Calibri"/>
                <a:cs typeface="Calibri"/>
              </a:rPr>
              <a:t>such </a:t>
            </a:r>
            <a:r>
              <a:rPr dirty="0" sz="3200" spc="-10">
                <a:latin typeface="Calibri"/>
                <a:cs typeface="Calibri"/>
              </a:rPr>
              <a:t>raise  </a:t>
            </a:r>
            <a:r>
              <a:rPr dirty="0" sz="3200">
                <a:latin typeface="Calibri"/>
                <a:cs typeface="Calibri"/>
              </a:rPr>
              <a:t>is </a:t>
            </a:r>
            <a:r>
              <a:rPr dirty="0" sz="3200" spc="-10">
                <a:latin typeface="Calibri"/>
                <a:cs typeface="Calibri"/>
              </a:rPr>
              <a:t>given </a:t>
            </a:r>
            <a:r>
              <a:rPr dirty="0" sz="3200" spc="-20">
                <a:latin typeface="Calibri"/>
                <a:cs typeface="Calibri"/>
              </a:rPr>
              <a:t>to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5">
                <a:latin typeface="Calibri"/>
                <a:cs typeface="Calibri"/>
              </a:rPr>
              <a:t>employees,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20">
                <a:latin typeface="Calibri"/>
                <a:cs typeface="Calibri"/>
              </a:rPr>
              <a:t>record </a:t>
            </a:r>
            <a:r>
              <a:rPr dirty="0" sz="3200" spc="-30">
                <a:latin typeface="Calibri"/>
                <a:cs typeface="Calibri"/>
              </a:rPr>
              <a:t>for </a:t>
            </a:r>
            <a:r>
              <a:rPr dirty="0" sz="3200" spc="-5">
                <a:latin typeface="Calibri"/>
                <a:cs typeface="Calibri"/>
              </a:rPr>
              <a:t>the  same is </a:t>
            </a:r>
            <a:r>
              <a:rPr dirty="0" sz="3200" spc="-10">
                <a:latin typeface="Calibri"/>
                <a:cs typeface="Calibri"/>
              </a:rPr>
              <a:t>maintained </a:t>
            </a:r>
            <a:r>
              <a:rPr dirty="0" sz="3200">
                <a:latin typeface="Calibri"/>
                <a:cs typeface="Calibri"/>
              </a:rPr>
              <a:t>in </a:t>
            </a: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emp_raise table </a:t>
            </a:r>
            <a:r>
              <a:rPr dirty="0" sz="3200">
                <a:latin typeface="Calibri"/>
                <a:cs typeface="Calibri"/>
              </a:rPr>
              <a:t>(  the </a:t>
            </a:r>
            <a:r>
              <a:rPr dirty="0" sz="3200" spc="-20">
                <a:latin typeface="Calibri"/>
                <a:cs typeface="Calibri"/>
              </a:rPr>
              <a:t>data </a:t>
            </a:r>
            <a:r>
              <a:rPr dirty="0" sz="3200" spc="-10">
                <a:latin typeface="Calibri"/>
                <a:cs typeface="Calibri"/>
              </a:rPr>
              <a:t>table definitions </a:t>
            </a:r>
            <a:r>
              <a:rPr dirty="0" sz="3200" spc="-15">
                <a:latin typeface="Calibri"/>
                <a:cs typeface="Calibri"/>
              </a:rPr>
              <a:t>are </a:t>
            </a:r>
            <a:r>
              <a:rPr dirty="0" sz="3200" spc="-10">
                <a:latin typeface="Calibri"/>
                <a:cs typeface="Calibri"/>
              </a:rPr>
              <a:t>given </a:t>
            </a:r>
            <a:r>
              <a:rPr dirty="0" sz="3200" spc="-5">
                <a:latin typeface="Calibri"/>
                <a:cs typeface="Calibri"/>
              </a:rPr>
              <a:t>below ).  </a:t>
            </a:r>
            <a:r>
              <a:rPr dirty="0" sz="3200" spc="-30">
                <a:latin typeface="Calibri"/>
                <a:cs typeface="Calibri"/>
              </a:rPr>
              <a:t>Write </a:t>
            </a:r>
            <a:r>
              <a:rPr dirty="0" sz="3200">
                <a:latin typeface="Calibri"/>
                <a:cs typeface="Calibri"/>
              </a:rPr>
              <a:t>a PL/SQL </a:t>
            </a:r>
            <a:r>
              <a:rPr dirty="0" sz="3200" spc="-5">
                <a:latin typeface="Calibri"/>
                <a:cs typeface="Calibri"/>
              </a:rPr>
              <a:t>block </a:t>
            </a:r>
            <a:r>
              <a:rPr dirty="0" sz="3200" spc="-25">
                <a:latin typeface="Calibri"/>
                <a:cs typeface="Calibri"/>
              </a:rPr>
              <a:t>to </a:t>
            </a:r>
            <a:r>
              <a:rPr dirty="0" sz="3200" spc="-15">
                <a:latin typeface="Calibri"/>
                <a:cs typeface="Calibri"/>
              </a:rPr>
              <a:t>update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5">
                <a:latin typeface="Calibri"/>
                <a:cs typeface="Calibri"/>
              </a:rPr>
              <a:t>salary of  </a:t>
            </a:r>
            <a:r>
              <a:rPr dirty="0" sz="3200">
                <a:latin typeface="Calibri"/>
                <a:cs typeface="Calibri"/>
              </a:rPr>
              <a:t>each </a:t>
            </a:r>
            <a:r>
              <a:rPr dirty="0" sz="3200" spc="-5">
                <a:latin typeface="Calibri"/>
                <a:cs typeface="Calibri"/>
              </a:rPr>
              <a:t>employee </a:t>
            </a:r>
            <a:r>
              <a:rPr dirty="0" sz="3200">
                <a:latin typeface="Calibri"/>
                <a:cs typeface="Calibri"/>
              </a:rPr>
              <a:t>and insert the </a:t>
            </a:r>
            <a:r>
              <a:rPr dirty="0" sz="3200" spc="-20">
                <a:latin typeface="Calibri"/>
                <a:cs typeface="Calibri"/>
              </a:rPr>
              <a:t>record </a:t>
            </a:r>
            <a:r>
              <a:rPr dirty="0" sz="3200">
                <a:latin typeface="Calibri"/>
                <a:cs typeface="Calibri"/>
              </a:rPr>
              <a:t>in the  </a:t>
            </a:r>
            <a:r>
              <a:rPr dirty="0" sz="3200" spc="-10">
                <a:latin typeface="Calibri"/>
                <a:cs typeface="Calibri"/>
              </a:rPr>
              <a:t>emp_raise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table.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385" y="461594"/>
            <a:ext cx="14420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3695065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35" b="1">
                <a:latin typeface="Calibri"/>
                <a:cs typeface="Calibri"/>
              </a:rPr>
              <a:t>Table:</a:t>
            </a:r>
            <a:r>
              <a:rPr dirty="0" sz="2700" spc="-10" b="1">
                <a:latin typeface="Calibri"/>
                <a:cs typeface="Calibri"/>
              </a:rPr>
              <a:t> employee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libri"/>
                <a:cs typeface="Calibri"/>
              </a:rPr>
              <a:t>emp_code </a:t>
            </a:r>
            <a:r>
              <a:rPr dirty="0" sz="2700" spc="-15">
                <a:latin typeface="Calibri"/>
                <a:cs typeface="Calibri"/>
              </a:rPr>
              <a:t>varchar</a:t>
            </a:r>
            <a:r>
              <a:rPr dirty="0" sz="2700" spc="-12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(10)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libri"/>
                <a:cs typeface="Calibri"/>
              </a:rPr>
              <a:t>emp_name </a:t>
            </a:r>
            <a:r>
              <a:rPr dirty="0" sz="2700" spc="-15">
                <a:latin typeface="Calibri"/>
                <a:cs typeface="Calibri"/>
              </a:rPr>
              <a:t>varchar</a:t>
            </a:r>
            <a:r>
              <a:rPr dirty="0" sz="2700" spc="-14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(10)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latin typeface="Calibri"/>
                <a:cs typeface="Calibri"/>
              </a:rPr>
              <a:t>dept </a:t>
            </a:r>
            <a:r>
              <a:rPr dirty="0" sz="2700" spc="-15">
                <a:latin typeface="Calibri"/>
                <a:cs typeface="Calibri"/>
              </a:rPr>
              <a:t>varchar</a:t>
            </a:r>
            <a:r>
              <a:rPr dirty="0" sz="2700" spc="-5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(15)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libri"/>
                <a:cs typeface="Calibri"/>
              </a:rPr>
              <a:t>job </a:t>
            </a:r>
            <a:r>
              <a:rPr dirty="0" sz="2700" spc="-15">
                <a:latin typeface="Calibri"/>
                <a:cs typeface="Calibri"/>
              </a:rPr>
              <a:t>varchar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(15)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libri"/>
                <a:cs typeface="Calibri"/>
              </a:rPr>
              <a:t>salary number</a:t>
            </a:r>
            <a:r>
              <a:rPr dirty="0" sz="2700" spc="-6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(6,2)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35" b="1">
                <a:latin typeface="Calibri"/>
                <a:cs typeface="Calibri"/>
              </a:rPr>
              <a:t>Table:</a:t>
            </a:r>
            <a:r>
              <a:rPr dirty="0" sz="2700" spc="-10" b="1">
                <a:latin typeface="Calibri"/>
                <a:cs typeface="Calibri"/>
              </a:rPr>
              <a:t> emp_raise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libri"/>
                <a:cs typeface="Calibri"/>
              </a:rPr>
              <a:t>emp_code</a:t>
            </a:r>
            <a:r>
              <a:rPr dirty="0" sz="2700" spc="-5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varchar(10)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5">
                <a:latin typeface="Calibri"/>
                <a:cs typeface="Calibri"/>
              </a:rPr>
              <a:t>raise_date</a:t>
            </a:r>
            <a:r>
              <a:rPr dirty="0" sz="2700" spc="-4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Date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latin typeface="Calibri"/>
                <a:cs typeface="Calibri"/>
              </a:rPr>
              <a:t>raise_amt</a:t>
            </a:r>
            <a:r>
              <a:rPr dirty="0" sz="2700" spc="-6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Number(6,2)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959" y="590176"/>
            <a:ext cx="8308080" cy="5595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7952" y="513587"/>
            <a:ext cx="7783068" cy="5580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609536"/>
            <a:ext cx="8229600" cy="55166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609536"/>
            <a:ext cx="8229600" cy="5516880"/>
          </a:xfrm>
          <a:custGeom>
            <a:avLst/>
            <a:gdLst/>
            <a:ahLst/>
            <a:cxnLst/>
            <a:rect l="l" t="t" r="r" b="b"/>
            <a:pathLst>
              <a:path w="8229600" h="5516880">
                <a:moveTo>
                  <a:pt x="0" y="5516626"/>
                </a:moveTo>
                <a:lnTo>
                  <a:pt x="8229600" y="5516626"/>
                </a:lnTo>
                <a:lnTo>
                  <a:pt x="8229600" y="0"/>
                </a:lnTo>
                <a:lnTo>
                  <a:pt x="0" y="0"/>
                </a:lnTo>
                <a:lnTo>
                  <a:pt x="0" y="5516626"/>
                </a:lnTo>
                <a:close/>
              </a:path>
            </a:pathLst>
          </a:custGeom>
          <a:ln w="12700">
            <a:solidFill>
              <a:srgbClr val="F692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578561"/>
            <a:ext cx="7458075" cy="4965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DECLARE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CURSOR </a:t>
            </a:r>
            <a:r>
              <a:rPr dirty="0" sz="1800" spc="-5">
                <a:latin typeface="Calibri"/>
                <a:cs typeface="Calibri"/>
              </a:rPr>
              <a:t>c_emp </a:t>
            </a:r>
            <a:r>
              <a:rPr dirty="0" sz="1800">
                <a:latin typeface="Calibri"/>
                <a:cs typeface="Calibri"/>
              </a:rPr>
              <a:t>IS </a:t>
            </a:r>
            <a:r>
              <a:rPr dirty="0" sz="1800" spc="-5">
                <a:latin typeface="Calibri"/>
                <a:cs typeface="Calibri"/>
              </a:rPr>
              <a:t>-------------------</a:t>
            </a:r>
            <a:r>
              <a:rPr dirty="0" sz="1800" spc="-5">
                <a:latin typeface="Wingdings"/>
                <a:cs typeface="Wingdings"/>
              </a:rPr>
              <a:t></a:t>
            </a:r>
            <a:r>
              <a:rPr dirty="0" sz="1800" spc="-5">
                <a:latin typeface="Calibri"/>
                <a:cs typeface="Calibri"/>
              </a:rPr>
              <a:t>cursor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SELECT </a:t>
            </a:r>
            <a:r>
              <a:rPr dirty="0" sz="1800" spc="-5">
                <a:latin typeface="Calibri"/>
                <a:cs typeface="Calibri"/>
              </a:rPr>
              <a:t>emp_code, salary </a:t>
            </a:r>
            <a:r>
              <a:rPr dirty="0" sz="1800" spc="-10">
                <a:latin typeface="Calibri"/>
                <a:cs typeface="Calibri"/>
              </a:rPr>
              <a:t>FROM </a:t>
            </a:r>
            <a:r>
              <a:rPr dirty="0" sz="1800" spc="-5">
                <a:latin typeface="Calibri"/>
                <a:cs typeface="Calibri"/>
              </a:rPr>
              <a:t>employee----</a:t>
            </a:r>
            <a:r>
              <a:rPr dirty="0" sz="1800" spc="-5">
                <a:latin typeface="Wingdings"/>
                <a:cs typeface="Wingdings"/>
              </a:rPr>
              <a:t></a:t>
            </a:r>
            <a:r>
              <a:rPr dirty="0" sz="1800" spc="-5">
                <a:latin typeface="Calibri"/>
                <a:cs typeface="Calibri"/>
              </a:rPr>
              <a:t>query which </a:t>
            </a:r>
            <a:r>
              <a:rPr dirty="0" sz="1800" spc="-15">
                <a:latin typeface="Calibri"/>
                <a:cs typeface="Calibri"/>
              </a:rPr>
              <a:t>stored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6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cursor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WHERE </a:t>
            </a:r>
            <a:r>
              <a:rPr dirty="0" sz="1800" spc="-5">
                <a:latin typeface="Calibri"/>
                <a:cs typeface="Calibri"/>
              </a:rPr>
              <a:t>dept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'physics';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employee.emp_code %TYPE;-------</a:t>
            </a:r>
            <a:r>
              <a:rPr dirty="0" sz="1800" spc="-5">
                <a:latin typeface="Wingdings"/>
                <a:cs typeface="Wingdings"/>
              </a:rPr>
              <a:t></a:t>
            </a:r>
            <a:r>
              <a:rPr dirty="0" sz="1800" spc="-5">
                <a:latin typeface="Calibri"/>
                <a:cs typeface="Calibri"/>
              </a:rPr>
              <a:t>variable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declare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Calibri"/>
                <a:cs typeface="Calibri"/>
              </a:rPr>
              <a:t>b </a:t>
            </a:r>
            <a:r>
              <a:rPr dirty="0" sz="1800" spc="-5">
                <a:latin typeface="Calibri"/>
                <a:cs typeface="Calibri"/>
              </a:rPr>
              <a:t>employee.salary %TYPE;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BEGIN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OPEN </a:t>
            </a:r>
            <a:r>
              <a:rPr dirty="0" sz="1800" spc="-5">
                <a:latin typeface="Calibri"/>
                <a:cs typeface="Calibri"/>
              </a:rPr>
              <a:t>c_emp;--------------------</a:t>
            </a:r>
            <a:r>
              <a:rPr dirty="0" sz="1800" spc="-5">
                <a:latin typeface="Wingdings"/>
                <a:cs typeface="Wingdings"/>
              </a:rPr>
              <a:t></a:t>
            </a:r>
            <a:r>
              <a:rPr dirty="0" sz="1800" spc="-5">
                <a:latin typeface="Calibri"/>
                <a:cs typeface="Calibri"/>
              </a:rPr>
              <a:t>open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cursor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LOOP---------------------------------</a:t>
            </a:r>
            <a:r>
              <a:rPr dirty="0" sz="1800" spc="-5">
                <a:latin typeface="Wingdings"/>
                <a:cs typeface="Wingdings"/>
              </a:rPr>
              <a:t></a:t>
            </a:r>
            <a:r>
              <a:rPr dirty="0" sz="1800" spc="-5">
                <a:latin typeface="Calibri"/>
                <a:cs typeface="Calibri"/>
              </a:rPr>
              <a:t>fetching </a:t>
            </a:r>
            <a:r>
              <a:rPr dirty="0" sz="1800" spc="-15">
                <a:latin typeface="Calibri"/>
                <a:cs typeface="Calibri"/>
              </a:rPr>
              <a:t>records </a:t>
            </a:r>
            <a:r>
              <a:rPr dirty="0" sz="1800" spc="-5">
                <a:latin typeface="Calibri"/>
                <a:cs typeface="Calibri"/>
              </a:rPr>
              <a:t>using loop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5">
                <a:latin typeface="Calibri"/>
                <a:cs typeface="Calibri"/>
              </a:rPr>
              <a:t>FETCH </a:t>
            </a:r>
            <a:r>
              <a:rPr dirty="0" sz="1800" spc="-5">
                <a:latin typeface="Calibri"/>
                <a:cs typeface="Calibri"/>
              </a:rPr>
              <a:t>c_emp </a:t>
            </a:r>
            <a:r>
              <a:rPr dirty="0" sz="1800" spc="-15">
                <a:latin typeface="Calibri"/>
                <a:cs typeface="Calibri"/>
              </a:rPr>
              <a:t>INTO </a:t>
            </a:r>
            <a:r>
              <a:rPr dirty="0" sz="1800">
                <a:latin typeface="Calibri"/>
                <a:cs typeface="Calibri"/>
              </a:rPr>
              <a:t>a, b;-----</a:t>
            </a: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Calibri"/>
                <a:cs typeface="Calibri"/>
              </a:rPr>
              <a:t>fetching records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5">
                <a:latin typeface="Calibri"/>
                <a:cs typeface="Calibri"/>
              </a:rPr>
              <a:t>stored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35">
                <a:latin typeface="Calibri"/>
                <a:cs typeface="Calibri"/>
              </a:rPr>
              <a:t>UPDATE </a:t>
            </a:r>
            <a:r>
              <a:rPr dirty="0" sz="1800" spc="-5">
                <a:latin typeface="Calibri"/>
                <a:cs typeface="Calibri"/>
              </a:rPr>
              <a:t>employee SET salary </a:t>
            </a:r>
            <a:r>
              <a:rPr dirty="0" sz="1800">
                <a:latin typeface="Calibri"/>
                <a:cs typeface="Calibri"/>
              </a:rPr>
              <a:t>: = b + </a:t>
            </a:r>
            <a:r>
              <a:rPr dirty="0" sz="1800" spc="-5">
                <a:latin typeface="Calibri"/>
                <a:cs typeface="Calibri"/>
              </a:rPr>
              <a:t>(b*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0.05)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WHERE </a:t>
            </a:r>
            <a:r>
              <a:rPr dirty="0" sz="1800" spc="-5">
                <a:latin typeface="Calibri"/>
                <a:cs typeface="Calibri"/>
              </a:rPr>
              <a:t>emp_code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str_e;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INSERT </a:t>
            </a:r>
            <a:r>
              <a:rPr dirty="0" sz="1800" spc="-15">
                <a:latin typeface="Calibri"/>
                <a:cs typeface="Calibri"/>
              </a:rPr>
              <a:t>INTO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emp_raise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25">
                <a:latin typeface="Calibri"/>
                <a:cs typeface="Calibri"/>
              </a:rPr>
              <a:t>VALUES </a:t>
            </a:r>
            <a:r>
              <a:rPr dirty="0" sz="1800">
                <a:latin typeface="Calibri"/>
                <a:cs typeface="Calibri"/>
              </a:rPr>
              <a:t>( </a:t>
            </a:r>
            <a:r>
              <a:rPr dirty="0" sz="1800" spc="-5">
                <a:latin typeface="Calibri"/>
                <a:cs typeface="Calibri"/>
              </a:rPr>
              <a:t>str_emp_code, </a:t>
            </a:r>
            <a:r>
              <a:rPr dirty="0" sz="1800" spc="-15">
                <a:latin typeface="Calibri"/>
                <a:cs typeface="Calibri"/>
              </a:rPr>
              <a:t>sysdate, </a:t>
            </a:r>
            <a:r>
              <a:rPr dirty="0" sz="1800">
                <a:latin typeface="Calibri"/>
                <a:cs typeface="Calibri"/>
              </a:rPr>
              <a:t>num_salary * 0.05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END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LOOP;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Commit;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5">
                <a:latin typeface="Calibri"/>
                <a:cs typeface="Calibri"/>
              </a:rPr>
              <a:t>CLOSE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c_emp;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END;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82447"/>
            <a:ext cx="8229600" cy="1127760"/>
          </a:xfrm>
          <a:custGeom>
            <a:avLst/>
            <a:gdLst/>
            <a:ahLst/>
            <a:cxnLst/>
            <a:rect l="l" t="t" r="r" b="b"/>
            <a:pathLst>
              <a:path w="8229600" h="1127760">
                <a:moveTo>
                  <a:pt x="8041767" y="0"/>
                </a:moveTo>
                <a:lnTo>
                  <a:pt x="187883" y="0"/>
                </a:lnTo>
                <a:lnTo>
                  <a:pt x="137939" y="6717"/>
                </a:lnTo>
                <a:lnTo>
                  <a:pt x="93058" y="25672"/>
                </a:lnTo>
                <a:lnTo>
                  <a:pt x="55032" y="55070"/>
                </a:lnTo>
                <a:lnTo>
                  <a:pt x="25653" y="93114"/>
                </a:lnTo>
                <a:lnTo>
                  <a:pt x="6711" y="138009"/>
                </a:lnTo>
                <a:lnTo>
                  <a:pt x="0" y="187960"/>
                </a:lnTo>
                <a:lnTo>
                  <a:pt x="0" y="939418"/>
                </a:lnTo>
                <a:lnTo>
                  <a:pt x="6711" y="989369"/>
                </a:lnTo>
                <a:lnTo>
                  <a:pt x="25653" y="1034264"/>
                </a:lnTo>
                <a:lnTo>
                  <a:pt x="55032" y="1072308"/>
                </a:lnTo>
                <a:lnTo>
                  <a:pt x="93058" y="1101706"/>
                </a:lnTo>
                <a:lnTo>
                  <a:pt x="137939" y="1120661"/>
                </a:lnTo>
                <a:lnTo>
                  <a:pt x="187883" y="1127378"/>
                </a:lnTo>
                <a:lnTo>
                  <a:pt x="8041767" y="1127378"/>
                </a:lnTo>
                <a:lnTo>
                  <a:pt x="8091707" y="1120661"/>
                </a:lnTo>
                <a:lnTo>
                  <a:pt x="8136579" y="1101706"/>
                </a:lnTo>
                <a:lnTo>
                  <a:pt x="8174593" y="1072308"/>
                </a:lnTo>
                <a:lnTo>
                  <a:pt x="8203960" y="1034264"/>
                </a:lnTo>
                <a:lnTo>
                  <a:pt x="8222891" y="989369"/>
                </a:lnTo>
                <a:lnTo>
                  <a:pt x="8229600" y="939418"/>
                </a:lnTo>
                <a:lnTo>
                  <a:pt x="8229600" y="187960"/>
                </a:lnTo>
                <a:lnTo>
                  <a:pt x="8222891" y="138009"/>
                </a:lnTo>
                <a:lnTo>
                  <a:pt x="8203960" y="93114"/>
                </a:lnTo>
                <a:lnTo>
                  <a:pt x="8174593" y="55070"/>
                </a:lnTo>
                <a:lnTo>
                  <a:pt x="8136579" y="25672"/>
                </a:lnTo>
                <a:lnTo>
                  <a:pt x="8091707" y="6717"/>
                </a:lnTo>
                <a:lnTo>
                  <a:pt x="804176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6927" y="403606"/>
            <a:ext cx="2540635" cy="7423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700" spc="-60"/>
              <a:t>PACKAGES</a:t>
            </a:r>
            <a:endParaRPr sz="4700"/>
          </a:p>
        </p:txBody>
      </p:sp>
      <p:sp>
        <p:nvSpPr>
          <p:cNvPr id="4" name="object 4"/>
          <p:cNvSpPr/>
          <p:nvPr/>
        </p:nvSpPr>
        <p:spPr>
          <a:xfrm>
            <a:off x="417959" y="1583825"/>
            <a:ext cx="8308080" cy="460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8891" y="1505711"/>
            <a:ext cx="8382000" cy="4878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F692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1607565"/>
            <a:ext cx="7758430" cy="3636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Package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container that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may have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many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functions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procedures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dirty="0" sz="32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endParaRPr sz="3200">
              <a:latin typeface="Calibri"/>
              <a:cs typeface="Calibri"/>
            </a:endParaRPr>
          </a:p>
          <a:p>
            <a:pPr marL="355600" marR="869315" indent="-342900">
              <a:lnSpc>
                <a:spcPct val="100000"/>
              </a:lnSpc>
              <a:spcBef>
                <a:spcPts val="770"/>
              </a:spcBef>
              <a:buClr>
                <a:srgbClr val="FFFFFF"/>
              </a:buClr>
              <a:buFont typeface="Arial"/>
              <a:buChar char="•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 spc="-45" b="1">
                <a:solidFill>
                  <a:srgbClr val="FFFFFF"/>
                </a:solidFill>
                <a:latin typeface="Calibri"/>
                <a:cs typeface="Calibri"/>
              </a:rPr>
              <a:t>PACKAGE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group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programmatic 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constructs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combined.</a:t>
            </a:r>
            <a:endParaRPr sz="3200">
              <a:latin typeface="Calibri"/>
              <a:cs typeface="Calibri"/>
            </a:endParaRPr>
          </a:p>
          <a:p>
            <a:pPr algn="just" marL="355600" marR="61722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package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schema object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groups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logically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related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PL/SQL types,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items,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subprograms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762" y="242694"/>
            <a:ext cx="8332474" cy="124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7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3000"/>
                </a:move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2747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3000"/>
                </a:move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245" rIns="0" bIns="0" rtlCol="0" vert="horz">
            <a:spAutoFit/>
          </a:bodyPr>
          <a:lstStyle/>
          <a:p>
            <a:pPr marL="608965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A </a:t>
            </a:r>
            <a:r>
              <a:rPr dirty="0" sz="4000" spc="-55"/>
              <a:t>PACKAGE </a:t>
            </a:r>
            <a:r>
              <a:rPr dirty="0" sz="4000" spc="-15"/>
              <a:t>EXISTS </a:t>
            </a:r>
            <a:r>
              <a:rPr dirty="0" sz="4000" spc="-5"/>
              <a:t>IN </a:t>
            </a:r>
            <a:r>
              <a:rPr dirty="0" sz="4000" spc="-25"/>
              <a:t>TWO</a:t>
            </a:r>
            <a:r>
              <a:rPr dirty="0" sz="4000" spc="75"/>
              <a:t> </a:t>
            </a:r>
            <a:r>
              <a:rPr dirty="0" sz="4000" spc="-65"/>
              <a:t>PARTS: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417959" y="1580777"/>
            <a:ext cx="8308080" cy="4604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8891" y="1502663"/>
            <a:ext cx="8574024" cy="5082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F692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5940" y="1607565"/>
            <a:ext cx="8043545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422909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dirty="0" u="heavy" sz="3200" spc="-2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Package </a:t>
            </a:r>
            <a:r>
              <a:rPr dirty="0" u="heavy" sz="32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Specification</a:t>
            </a:r>
            <a:r>
              <a:rPr dirty="0" sz="3200" spc="-5" b="1">
                <a:latin typeface="Calibri"/>
                <a:cs typeface="Calibri"/>
              </a:rPr>
              <a:t>:- </a:t>
            </a:r>
            <a:r>
              <a:rPr dirty="0" sz="3200" spc="-5">
                <a:latin typeface="Calibri"/>
                <a:cs typeface="Calibri"/>
              </a:rPr>
              <a:t>The </a:t>
            </a:r>
            <a:r>
              <a:rPr dirty="0" sz="3200" spc="-5" b="1">
                <a:latin typeface="Calibri"/>
                <a:cs typeface="Calibri"/>
              </a:rPr>
              <a:t>specification </a:t>
            </a:r>
            <a:r>
              <a:rPr dirty="0" sz="3200" spc="-5">
                <a:latin typeface="Calibri"/>
                <a:cs typeface="Calibri"/>
              </a:rPr>
              <a:t>is 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20">
                <a:latin typeface="Calibri"/>
                <a:cs typeface="Calibri"/>
              </a:rPr>
              <a:t>interface </a:t>
            </a:r>
            <a:r>
              <a:rPr dirty="0" sz="3200" spc="-25">
                <a:latin typeface="Calibri"/>
                <a:cs typeface="Calibri"/>
              </a:rPr>
              <a:t>to </a:t>
            </a:r>
            <a:r>
              <a:rPr dirty="0" sz="3200" spc="-10">
                <a:latin typeface="Calibri"/>
                <a:cs typeface="Calibri"/>
              </a:rPr>
              <a:t>your applications </a:t>
            </a:r>
            <a:r>
              <a:rPr dirty="0" sz="3200">
                <a:latin typeface="Calibri"/>
                <a:cs typeface="Calibri"/>
              </a:rPr>
              <a:t>it </a:t>
            </a:r>
            <a:r>
              <a:rPr dirty="0" sz="3200" spc="-10">
                <a:latin typeface="Calibri"/>
                <a:cs typeface="Calibri"/>
              </a:rPr>
              <a:t>declares  </a:t>
            </a:r>
            <a:r>
              <a:rPr dirty="0" sz="3200"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3200">
                <a:latin typeface="Calibri"/>
                <a:cs typeface="Calibri"/>
              </a:rPr>
              <a:t>types, </a:t>
            </a:r>
            <a:r>
              <a:rPr dirty="0" sz="3200" spc="-5">
                <a:latin typeface="Calibri"/>
                <a:cs typeface="Calibri"/>
              </a:rPr>
              <a:t>variables, </a:t>
            </a:r>
            <a:r>
              <a:rPr dirty="0" sz="3200" spc="-15">
                <a:latin typeface="Calibri"/>
                <a:cs typeface="Calibri"/>
              </a:rPr>
              <a:t>constants, exceptions,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cursors</a:t>
            </a:r>
            <a:endParaRPr sz="3200">
              <a:latin typeface="Calibri"/>
              <a:cs typeface="Calibri"/>
            </a:endParaRPr>
          </a:p>
          <a:p>
            <a:pPr marL="355600" marR="130810">
              <a:lnSpc>
                <a:spcPct val="100000"/>
              </a:lnSpc>
              <a:spcBef>
                <a:spcPts val="5"/>
              </a:spcBef>
            </a:pPr>
            <a:r>
              <a:rPr dirty="0" sz="3200">
                <a:latin typeface="Calibri"/>
                <a:cs typeface="Calibri"/>
              </a:rPr>
              <a:t>, and </a:t>
            </a:r>
            <a:r>
              <a:rPr dirty="0" sz="3200" spc="-15">
                <a:latin typeface="Calibri"/>
                <a:cs typeface="Calibri"/>
              </a:rPr>
              <a:t>subprograms </a:t>
            </a:r>
            <a:r>
              <a:rPr dirty="0" sz="3200" spc="-10">
                <a:latin typeface="Calibri"/>
                <a:cs typeface="Calibri"/>
              </a:rPr>
              <a:t>available </a:t>
            </a:r>
            <a:r>
              <a:rPr dirty="0" sz="3200" spc="-30">
                <a:latin typeface="Calibri"/>
                <a:cs typeface="Calibri"/>
              </a:rPr>
              <a:t>for </a:t>
            </a:r>
            <a:r>
              <a:rPr dirty="0" sz="3200" spc="5">
                <a:latin typeface="Calibri"/>
                <a:cs typeface="Calibri"/>
              </a:rPr>
              <a:t>use. </a:t>
            </a:r>
            <a:r>
              <a:rPr dirty="0" u="heavy" sz="3200" spc="-2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Package </a:t>
            </a:r>
            <a:r>
              <a:rPr dirty="0" sz="3200" spc="-2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u="heavy" sz="32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Body:-</a:t>
            </a:r>
            <a:r>
              <a:rPr dirty="0" sz="3200">
                <a:latin typeface="Calibri"/>
                <a:cs typeface="Calibri"/>
              </a:rPr>
              <a:t>This </a:t>
            </a:r>
            <a:r>
              <a:rPr dirty="0" sz="3200" spc="-15">
                <a:latin typeface="Calibri"/>
                <a:cs typeface="Calibri"/>
              </a:rPr>
              <a:t>contains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definition </a:t>
            </a:r>
            <a:r>
              <a:rPr dirty="0" sz="3200" spc="-5">
                <a:latin typeface="Calibri"/>
                <a:cs typeface="Calibri"/>
              </a:rPr>
              <a:t>of the  </a:t>
            </a:r>
            <a:r>
              <a:rPr dirty="0" sz="3200" spc="-10">
                <a:latin typeface="Calibri"/>
                <a:cs typeface="Calibri"/>
              </a:rPr>
              <a:t>constructs </a:t>
            </a:r>
            <a:r>
              <a:rPr dirty="0" sz="3200" spc="-15">
                <a:latin typeface="Calibri"/>
                <a:cs typeface="Calibri"/>
              </a:rPr>
              <a:t>prototyped </a:t>
            </a:r>
            <a:r>
              <a:rPr dirty="0" sz="3200">
                <a:latin typeface="Calibri"/>
                <a:cs typeface="Calibri"/>
              </a:rPr>
              <a:t>in the </a:t>
            </a:r>
            <a:r>
              <a:rPr dirty="0" sz="3200" spc="-5">
                <a:latin typeface="Calibri"/>
                <a:cs typeface="Calibri"/>
              </a:rPr>
              <a:t>spec. </a:t>
            </a:r>
            <a:r>
              <a:rPr dirty="0" sz="3200">
                <a:latin typeface="Calibri"/>
                <a:cs typeface="Calibri"/>
              </a:rPr>
              <a:t>It </a:t>
            </a:r>
            <a:r>
              <a:rPr dirty="0" sz="3200" spc="-20">
                <a:latin typeface="Calibri"/>
                <a:cs typeface="Calibri"/>
              </a:rPr>
              <a:t>may </a:t>
            </a:r>
            <a:r>
              <a:rPr dirty="0" sz="3200">
                <a:latin typeface="Calibri"/>
                <a:cs typeface="Calibri"/>
              </a:rPr>
              <a:t>also  </a:t>
            </a:r>
            <a:r>
              <a:rPr dirty="0" sz="3200" spc="-15">
                <a:latin typeface="Calibri"/>
                <a:cs typeface="Calibri"/>
              </a:rPr>
              <a:t>contain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20">
                <a:latin typeface="Calibri"/>
                <a:cs typeface="Calibri"/>
              </a:rPr>
              <a:t>private </a:t>
            </a:r>
            <a:r>
              <a:rPr dirty="0" sz="3200">
                <a:latin typeface="Calibri"/>
                <a:cs typeface="Calibri"/>
              </a:rPr>
              <a:t>or </a:t>
            </a:r>
            <a:r>
              <a:rPr dirty="0" sz="3200" spc="-5">
                <a:latin typeface="Calibri"/>
                <a:cs typeface="Calibri"/>
              </a:rPr>
              <a:t>locally </a:t>
            </a:r>
            <a:r>
              <a:rPr dirty="0" sz="3200" spc="-10">
                <a:latin typeface="Calibri"/>
                <a:cs typeface="Calibri"/>
              </a:rPr>
              <a:t>defined </a:t>
            </a:r>
            <a:r>
              <a:rPr dirty="0" sz="3200" spc="-20">
                <a:latin typeface="Calibri"/>
                <a:cs typeface="Calibri"/>
              </a:rPr>
              <a:t>program  </a:t>
            </a:r>
            <a:r>
              <a:rPr dirty="0" sz="3200" spc="-10">
                <a:latin typeface="Calibri"/>
                <a:cs typeface="Calibri"/>
              </a:rPr>
              <a:t>units, </a:t>
            </a:r>
            <a:r>
              <a:rPr dirty="0" sz="3200">
                <a:latin typeface="Calibri"/>
                <a:cs typeface="Calibri"/>
              </a:rPr>
              <a:t>which </a:t>
            </a:r>
            <a:r>
              <a:rPr dirty="0" sz="3200" spc="-10">
                <a:latin typeface="Calibri"/>
                <a:cs typeface="Calibri"/>
              </a:rPr>
              <a:t>can </a:t>
            </a:r>
            <a:r>
              <a:rPr dirty="0" sz="3200" spc="-5">
                <a:latin typeface="Calibri"/>
                <a:cs typeface="Calibri"/>
              </a:rPr>
              <a:t>be used </a:t>
            </a:r>
            <a:r>
              <a:rPr dirty="0" sz="3200">
                <a:latin typeface="Calibri"/>
                <a:cs typeface="Calibri"/>
              </a:rPr>
              <a:t>within the </a:t>
            </a:r>
            <a:r>
              <a:rPr dirty="0" sz="3200" spc="-10">
                <a:latin typeface="Calibri"/>
                <a:cs typeface="Calibri"/>
              </a:rPr>
              <a:t>scope </a:t>
            </a:r>
            <a:r>
              <a:rPr dirty="0" sz="3200" spc="-5">
                <a:latin typeface="Calibri"/>
                <a:cs typeface="Calibri"/>
              </a:rPr>
              <a:t>of 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15">
                <a:latin typeface="Calibri"/>
                <a:cs typeface="Calibri"/>
              </a:rPr>
              <a:t>package </a:t>
            </a:r>
            <a:r>
              <a:rPr dirty="0" sz="3200" spc="-5">
                <a:latin typeface="Calibri"/>
                <a:cs typeface="Calibri"/>
              </a:rPr>
              <a:t>body </a:t>
            </a:r>
            <a:r>
              <a:rPr dirty="0" sz="3200" spc="-40">
                <a:latin typeface="Calibri"/>
                <a:cs typeface="Calibri"/>
              </a:rPr>
              <a:t>only..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8063A1"/>
          </a:solidFill>
          <a:ln w="25400">
            <a:solidFill>
              <a:srgbClr val="5C4676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dirty="0" spc="20"/>
              <a:t>OOP’S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2192858"/>
            <a:ext cx="7696200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 spc="-45">
                <a:solidFill>
                  <a:srgbClr val="FF0000"/>
                </a:solidFill>
                <a:latin typeface="Calibri"/>
                <a:cs typeface="Calibri"/>
              </a:rPr>
              <a:t>PACKAGES </a:t>
            </a:r>
            <a:r>
              <a:rPr dirty="0" sz="3200" spc="-30">
                <a:solidFill>
                  <a:srgbClr val="FF0000"/>
                </a:solidFill>
                <a:latin typeface="Calibri"/>
                <a:cs typeface="Calibri"/>
              </a:rPr>
              <a:t>DEMONSTRATE </a:t>
            </a:r>
            <a:r>
              <a:rPr dirty="0" sz="3200" spc="-25">
                <a:solidFill>
                  <a:srgbClr val="FF0000"/>
                </a:solidFill>
                <a:latin typeface="Calibri"/>
                <a:cs typeface="Calibri"/>
              </a:rPr>
              <a:t>ENCAPSULATION,  </a:t>
            </a:r>
            <a:r>
              <a:rPr dirty="0" sz="3200" spc="-145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HIDING, 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SUBPROGRAM </a:t>
            </a:r>
            <a:r>
              <a:rPr dirty="0" sz="3200" spc="-15">
                <a:solidFill>
                  <a:srgbClr val="FF0000"/>
                </a:solidFill>
                <a:latin typeface="Calibri"/>
                <a:cs typeface="Calibri"/>
              </a:rPr>
              <a:t>OVERLOADING  </a:t>
            </a: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dirty="0" sz="3200" spc="-25">
                <a:solidFill>
                  <a:srgbClr val="FF0000"/>
                </a:solidFill>
                <a:latin typeface="Calibri"/>
                <a:cs typeface="Calibri"/>
              </a:rPr>
              <a:t>MODULARIZATION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32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PL/SQL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1407" y="274700"/>
            <a:ext cx="5473065" cy="1143000"/>
          </a:xfrm>
          <a:custGeom>
            <a:avLst/>
            <a:gdLst/>
            <a:ahLst/>
            <a:cxnLst/>
            <a:rect l="l" t="t" r="r" b="b"/>
            <a:pathLst>
              <a:path w="5473065" h="1143000">
                <a:moveTo>
                  <a:pt x="5472684" y="0"/>
                </a:moveTo>
                <a:lnTo>
                  <a:pt x="571500" y="0"/>
                </a:lnTo>
                <a:lnTo>
                  <a:pt x="0" y="571500"/>
                </a:lnTo>
                <a:lnTo>
                  <a:pt x="571500" y="1143000"/>
                </a:lnTo>
                <a:lnTo>
                  <a:pt x="5472684" y="1143000"/>
                </a:lnTo>
                <a:lnTo>
                  <a:pt x="547268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49908" y="2747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499" y="0"/>
                </a:moveTo>
                <a:lnTo>
                  <a:pt x="524632" y="1893"/>
                </a:lnTo>
                <a:lnTo>
                  <a:pt x="478808" y="7477"/>
                </a:lnTo>
                <a:lnTo>
                  <a:pt x="434173" y="16604"/>
                </a:lnTo>
                <a:lnTo>
                  <a:pt x="390875" y="29126"/>
                </a:lnTo>
                <a:lnTo>
                  <a:pt x="349061" y="44898"/>
                </a:lnTo>
                <a:lnTo>
                  <a:pt x="308878" y="63772"/>
                </a:lnTo>
                <a:lnTo>
                  <a:pt x="270474" y="85602"/>
                </a:lnTo>
                <a:lnTo>
                  <a:pt x="233994" y="110240"/>
                </a:lnTo>
                <a:lnTo>
                  <a:pt x="199588" y="137539"/>
                </a:lnTo>
                <a:lnTo>
                  <a:pt x="167401" y="167354"/>
                </a:lnTo>
                <a:lnTo>
                  <a:pt x="137582" y="199536"/>
                </a:lnTo>
                <a:lnTo>
                  <a:pt x="110276" y="233940"/>
                </a:lnTo>
                <a:lnTo>
                  <a:pt x="85632" y="270417"/>
                </a:lnTo>
                <a:lnTo>
                  <a:pt x="63796" y="308822"/>
                </a:lnTo>
                <a:lnTo>
                  <a:pt x="44916" y="349007"/>
                </a:lnTo>
                <a:lnTo>
                  <a:pt x="29138" y="390826"/>
                </a:lnTo>
                <a:lnTo>
                  <a:pt x="16611" y="434132"/>
                </a:lnTo>
                <a:lnTo>
                  <a:pt x="7480" y="478777"/>
                </a:lnTo>
                <a:lnTo>
                  <a:pt x="1894" y="524615"/>
                </a:lnTo>
                <a:lnTo>
                  <a:pt x="0" y="571500"/>
                </a:lnTo>
                <a:lnTo>
                  <a:pt x="1894" y="618367"/>
                </a:lnTo>
                <a:lnTo>
                  <a:pt x="7480" y="664191"/>
                </a:lnTo>
                <a:lnTo>
                  <a:pt x="16611" y="708826"/>
                </a:lnTo>
                <a:lnTo>
                  <a:pt x="29138" y="752124"/>
                </a:lnTo>
                <a:lnTo>
                  <a:pt x="44916" y="793938"/>
                </a:lnTo>
                <a:lnTo>
                  <a:pt x="63796" y="834121"/>
                </a:lnTo>
                <a:lnTo>
                  <a:pt x="85632" y="872525"/>
                </a:lnTo>
                <a:lnTo>
                  <a:pt x="110276" y="909005"/>
                </a:lnTo>
                <a:lnTo>
                  <a:pt x="137582" y="943411"/>
                </a:lnTo>
                <a:lnTo>
                  <a:pt x="167401" y="975598"/>
                </a:lnTo>
                <a:lnTo>
                  <a:pt x="199588" y="1005417"/>
                </a:lnTo>
                <a:lnTo>
                  <a:pt x="233994" y="1032723"/>
                </a:lnTo>
                <a:lnTo>
                  <a:pt x="270474" y="1057367"/>
                </a:lnTo>
                <a:lnTo>
                  <a:pt x="308878" y="1079203"/>
                </a:lnTo>
                <a:lnTo>
                  <a:pt x="349061" y="1098083"/>
                </a:lnTo>
                <a:lnTo>
                  <a:pt x="390875" y="1113861"/>
                </a:lnTo>
                <a:lnTo>
                  <a:pt x="434173" y="1126388"/>
                </a:lnTo>
                <a:lnTo>
                  <a:pt x="478808" y="1135519"/>
                </a:lnTo>
                <a:lnTo>
                  <a:pt x="524632" y="1141105"/>
                </a:lnTo>
                <a:lnTo>
                  <a:pt x="571499" y="1143000"/>
                </a:lnTo>
                <a:lnTo>
                  <a:pt x="618367" y="1141105"/>
                </a:lnTo>
                <a:lnTo>
                  <a:pt x="664191" y="1135519"/>
                </a:lnTo>
                <a:lnTo>
                  <a:pt x="708826" y="1126388"/>
                </a:lnTo>
                <a:lnTo>
                  <a:pt x="752124" y="1113861"/>
                </a:lnTo>
                <a:lnTo>
                  <a:pt x="793938" y="1098083"/>
                </a:lnTo>
                <a:lnTo>
                  <a:pt x="834121" y="1079203"/>
                </a:lnTo>
                <a:lnTo>
                  <a:pt x="872525" y="1057367"/>
                </a:lnTo>
                <a:lnTo>
                  <a:pt x="909005" y="1032723"/>
                </a:lnTo>
                <a:lnTo>
                  <a:pt x="943411" y="1005417"/>
                </a:lnTo>
                <a:lnTo>
                  <a:pt x="975598" y="975598"/>
                </a:lnTo>
                <a:lnTo>
                  <a:pt x="1005417" y="943411"/>
                </a:lnTo>
                <a:lnTo>
                  <a:pt x="1032723" y="909005"/>
                </a:lnTo>
                <a:lnTo>
                  <a:pt x="1057367" y="872525"/>
                </a:lnTo>
                <a:lnTo>
                  <a:pt x="1079203" y="834121"/>
                </a:lnTo>
                <a:lnTo>
                  <a:pt x="1098083" y="793938"/>
                </a:lnTo>
                <a:lnTo>
                  <a:pt x="1113861" y="752124"/>
                </a:lnTo>
                <a:lnTo>
                  <a:pt x="1126388" y="708826"/>
                </a:lnTo>
                <a:lnTo>
                  <a:pt x="1135519" y="664191"/>
                </a:lnTo>
                <a:lnTo>
                  <a:pt x="1141105" y="618367"/>
                </a:lnTo>
                <a:lnTo>
                  <a:pt x="1142999" y="571500"/>
                </a:lnTo>
                <a:lnTo>
                  <a:pt x="1141105" y="524615"/>
                </a:lnTo>
                <a:lnTo>
                  <a:pt x="1135519" y="478777"/>
                </a:lnTo>
                <a:lnTo>
                  <a:pt x="1126388" y="434132"/>
                </a:lnTo>
                <a:lnTo>
                  <a:pt x="1113861" y="390826"/>
                </a:lnTo>
                <a:lnTo>
                  <a:pt x="1098083" y="349007"/>
                </a:lnTo>
                <a:lnTo>
                  <a:pt x="1079203" y="308822"/>
                </a:lnTo>
                <a:lnTo>
                  <a:pt x="1057367" y="270417"/>
                </a:lnTo>
                <a:lnTo>
                  <a:pt x="1032723" y="233940"/>
                </a:lnTo>
                <a:lnTo>
                  <a:pt x="1005417" y="199536"/>
                </a:lnTo>
                <a:lnTo>
                  <a:pt x="975598" y="167354"/>
                </a:lnTo>
                <a:lnTo>
                  <a:pt x="943411" y="137539"/>
                </a:lnTo>
                <a:lnTo>
                  <a:pt x="909005" y="110240"/>
                </a:lnTo>
                <a:lnTo>
                  <a:pt x="872525" y="85602"/>
                </a:lnTo>
                <a:lnTo>
                  <a:pt x="834121" y="63772"/>
                </a:lnTo>
                <a:lnTo>
                  <a:pt x="793938" y="44898"/>
                </a:lnTo>
                <a:lnTo>
                  <a:pt x="752124" y="29126"/>
                </a:lnTo>
                <a:lnTo>
                  <a:pt x="708826" y="16604"/>
                </a:lnTo>
                <a:lnTo>
                  <a:pt x="664191" y="7477"/>
                </a:lnTo>
                <a:lnTo>
                  <a:pt x="618367" y="1893"/>
                </a:lnTo>
                <a:lnTo>
                  <a:pt x="571499" y="0"/>
                </a:lnTo>
                <a:close/>
              </a:path>
            </a:pathLst>
          </a:custGeom>
          <a:solidFill>
            <a:srgbClr val="C2CD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49908" y="2747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571500"/>
                </a:moveTo>
                <a:lnTo>
                  <a:pt x="1894" y="524615"/>
                </a:lnTo>
                <a:lnTo>
                  <a:pt x="7480" y="478777"/>
                </a:lnTo>
                <a:lnTo>
                  <a:pt x="16611" y="434132"/>
                </a:lnTo>
                <a:lnTo>
                  <a:pt x="29138" y="390826"/>
                </a:lnTo>
                <a:lnTo>
                  <a:pt x="44916" y="349007"/>
                </a:lnTo>
                <a:lnTo>
                  <a:pt x="63796" y="308822"/>
                </a:lnTo>
                <a:lnTo>
                  <a:pt x="85632" y="270417"/>
                </a:lnTo>
                <a:lnTo>
                  <a:pt x="110276" y="233940"/>
                </a:lnTo>
                <a:lnTo>
                  <a:pt x="137582" y="199536"/>
                </a:lnTo>
                <a:lnTo>
                  <a:pt x="167401" y="167354"/>
                </a:lnTo>
                <a:lnTo>
                  <a:pt x="199588" y="137539"/>
                </a:lnTo>
                <a:lnTo>
                  <a:pt x="233994" y="110240"/>
                </a:lnTo>
                <a:lnTo>
                  <a:pt x="270474" y="85602"/>
                </a:lnTo>
                <a:lnTo>
                  <a:pt x="308878" y="63772"/>
                </a:lnTo>
                <a:lnTo>
                  <a:pt x="349061" y="44898"/>
                </a:lnTo>
                <a:lnTo>
                  <a:pt x="390875" y="29126"/>
                </a:lnTo>
                <a:lnTo>
                  <a:pt x="434173" y="16604"/>
                </a:lnTo>
                <a:lnTo>
                  <a:pt x="478808" y="7477"/>
                </a:lnTo>
                <a:lnTo>
                  <a:pt x="524632" y="1893"/>
                </a:lnTo>
                <a:lnTo>
                  <a:pt x="571499" y="0"/>
                </a:lnTo>
                <a:lnTo>
                  <a:pt x="618367" y="1893"/>
                </a:lnTo>
                <a:lnTo>
                  <a:pt x="664191" y="7477"/>
                </a:lnTo>
                <a:lnTo>
                  <a:pt x="708826" y="16604"/>
                </a:lnTo>
                <a:lnTo>
                  <a:pt x="752124" y="29126"/>
                </a:lnTo>
                <a:lnTo>
                  <a:pt x="793938" y="44898"/>
                </a:lnTo>
                <a:lnTo>
                  <a:pt x="834121" y="63772"/>
                </a:lnTo>
                <a:lnTo>
                  <a:pt x="872525" y="85602"/>
                </a:lnTo>
                <a:lnTo>
                  <a:pt x="909005" y="110240"/>
                </a:lnTo>
                <a:lnTo>
                  <a:pt x="943411" y="137539"/>
                </a:lnTo>
                <a:lnTo>
                  <a:pt x="975598" y="167354"/>
                </a:lnTo>
                <a:lnTo>
                  <a:pt x="1005417" y="199536"/>
                </a:lnTo>
                <a:lnTo>
                  <a:pt x="1032723" y="233940"/>
                </a:lnTo>
                <a:lnTo>
                  <a:pt x="1057367" y="270417"/>
                </a:lnTo>
                <a:lnTo>
                  <a:pt x="1079203" y="308822"/>
                </a:lnTo>
                <a:lnTo>
                  <a:pt x="1098083" y="349007"/>
                </a:lnTo>
                <a:lnTo>
                  <a:pt x="1113861" y="390826"/>
                </a:lnTo>
                <a:lnTo>
                  <a:pt x="1126388" y="434132"/>
                </a:lnTo>
                <a:lnTo>
                  <a:pt x="1135519" y="478777"/>
                </a:lnTo>
                <a:lnTo>
                  <a:pt x="1141105" y="524615"/>
                </a:lnTo>
                <a:lnTo>
                  <a:pt x="1142999" y="571500"/>
                </a:lnTo>
                <a:lnTo>
                  <a:pt x="1141105" y="618367"/>
                </a:lnTo>
                <a:lnTo>
                  <a:pt x="1135519" y="664191"/>
                </a:lnTo>
                <a:lnTo>
                  <a:pt x="1126388" y="708826"/>
                </a:lnTo>
                <a:lnTo>
                  <a:pt x="1113861" y="752124"/>
                </a:lnTo>
                <a:lnTo>
                  <a:pt x="1098083" y="793938"/>
                </a:lnTo>
                <a:lnTo>
                  <a:pt x="1079203" y="834121"/>
                </a:lnTo>
                <a:lnTo>
                  <a:pt x="1057367" y="872525"/>
                </a:lnTo>
                <a:lnTo>
                  <a:pt x="1032723" y="909005"/>
                </a:lnTo>
                <a:lnTo>
                  <a:pt x="1005417" y="943411"/>
                </a:lnTo>
                <a:lnTo>
                  <a:pt x="975598" y="975598"/>
                </a:lnTo>
                <a:lnTo>
                  <a:pt x="943411" y="1005417"/>
                </a:lnTo>
                <a:lnTo>
                  <a:pt x="909005" y="1032723"/>
                </a:lnTo>
                <a:lnTo>
                  <a:pt x="872525" y="1057367"/>
                </a:lnTo>
                <a:lnTo>
                  <a:pt x="834121" y="1079203"/>
                </a:lnTo>
                <a:lnTo>
                  <a:pt x="793938" y="1098083"/>
                </a:lnTo>
                <a:lnTo>
                  <a:pt x="752124" y="1113861"/>
                </a:lnTo>
                <a:lnTo>
                  <a:pt x="708826" y="1126388"/>
                </a:lnTo>
                <a:lnTo>
                  <a:pt x="664191" y="1135519"/>
                </a:lnTo>
                <a:lnTo>
                  <a:pt x="618367" y="1141105"/>
                </a:lnTo>
                <a:lnTo>
                  <a:pt x="571499" y="1143000"/>
                </a:lnTo>
                <a:lnTo>
                  <a:pt x="524632" y="1141105"/>
                </a:lnTo>
                <a:lnTo>
                  <a:pt x="478808" y="1135519"/>
                </a:lnTo>
                <a:lnTo>
                  <a:pt x="434173" y="1126388"/>
                </a:lnTo>
                <a:lnTo>
                  <a:pt x="390875" y="1113861"/>
                </a:lnTo>
                <a:lnTo>
                  <a:pt x="349061" y="1098083"/>
                </a:lnTo>
                <a:lnTo>
                  <a:pt x="308878" y="1079203"/>
                </a:lnTo>
                <a:lnTo>
                  <a:pt x="270474" y="1057367"/>
                </a:lnTo>
                <a:lnTo>
                  <a:pt x="233994" y="1032723"/>
                </a:lnTo>
                <a:lnTo>
                  <a:pt x="199588" y="1005417"/>
                </a:lnTo>
                <a:lnTo>
                  <a:pt x="167401" y="975598"/>
                </a:lnTo>
                <a:lnTo>
                  <a:pt x="137582" y="943411"/>
                </a:lnTo>
                <a:lnTo>
                  <a:pt x="110276" y="909005"/>
                </a:lnTo>
                <a:lnTo>
                  <a:pt x="85632" y="872525"/>
                </a:lnTo>
                <a:lnTo>
                  <a:pt x="63796" y="834121"/>
                </a:lnTo>
                <a:lnTo>
                  <a:pt x="44916" y="793938"/>
                </a:lnTo>
                <a:lnTo>
                  <a:pt x="29138" y="752124"/>
                </a:lnTo>
                <a:lnTo>
                  <a:pt x="16611" y="708826"/>
                </a:lnTo>
                <a:lnTo>
                  <a:pt x="7480" y="664191"/>
                </a:lnTo>
                <a:lnTo>
                  <a:pt x="1894" y="618367"/>
                </a:lnTo>
                <a:lnTo>
                  <a:pt x="0" y="5715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316814"/>
            <a:ext cx="8055609" cy="229298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840479" marR="1694180" indent="-988060">
              <a:lnSpc>
                <a:spcPts val="3520"/>
              </a:lnSpc>
              <a:spcBef>
                <a:spcPts val="490"/>
              </a:spcBef>
            </a:pP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SIMPLE EXAMPLE</a:t>
            </a:r>
            <a:r>
              <a:rPr dirty="0" sz="32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ON  </a:t>
            </a:r>
            <a:r>
              <a:rPr dirty="0" sz="3200" spc="-45">
                <a:solidFill>
                  <a:srgbClr val="FFFFFF"/>
                </a:solidFill>
                <a:latin typeface="Calibri"/>
                <a:cs typeface="Calibri"/>
              </a:rPr>
              <a:t>PACKAGE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2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STEP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1:-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Package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specification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created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first 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means the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definition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constructs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pacakage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625855" y="3266059"/>
            <a:ext cx="7383780" cy="19773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55">
                <a:solidFill>
                  <a:srgbClr val="FF0000"/>
                </a:solidFill>
                <a:latin typeface="Calibri"/>
                <a:cs typeface="Calibri"/>
              </a:rPr>
              <a:t>CREATE </a:t>
            </a: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OR REPLACE </a:t>
            </a:r>
            <a:r>
              <a:rPr dirty="0" sz="3200" spc="-45">
                <a:solidFill>
                  <a:srgbClr val="FF0000"/>
                </a:solidFill>
                <a:latin typeface="Calibri"/>
                <a:cs typeface="Calibri"/>
              </a:rPr>
              <a:t>PACKAGE </a:t>
            </a:r>
            <a:r>
              <a:rPr dirty="0" sz="3200" spc="-20">
                <a:solidFill>
                  <a:srgbClr val="FF0000"/>
                </a:solidFill>
                <a:latin typeface="Calibri"/>
                <a:cs typeface="Calibri"/>
              </a:rPr>
              <a:t>PKG_NAME </a:t>
            </a: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IS  PROCEDURE </a:t>
            </a:r>
            <a:r>
              <a:rPr dirty="0" sz="3200" spc="-15">
                <a:solidFill>
                  <a:srgbClr val="FF0000"/>
                </a:solidFill>
                <a:latin typeface="Calibri"/>
                <a:cs typeface="Calibri"/>
              </a:rPr>
              <a:t>P_ENAME(P_VAR </a:t>
            </a:r>
            <a:r>
              <a:rPr dirty="0" sz="3200" spc="-25">
                <a:solidFill>
                  <a:srgbClr val="FF0000"/>
                </a:solidFill>
                <a:latin typeface="Calibri"/>
                <a:cs typeface="Calibri"/>
              </a:rPr>
              <a:t>VARCHAR2);  </a:t>
            </a:r>
            <a:r>
              <a:rPr dirty="0" sz="3200" spc="-5">
                <a:solidFill>
                  <a:srgbClr val="FF0000"/>
                </a:solidFill>
                <a:latin typeface="Calibri"/>
                <a:cs typeface="Calibri"/>
              </a:rPr>
              <a:t>END;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959" y="254906"/>
            <a:ext cx="8308080" cy="122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ln w="12700">
            <a:solidFill>
              <a:srgbClr val="BD4A47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marL="641985">
              <a:lnSpc>
                <a:spcPct val="100000"/>
              </a:lnSpc>
              <a:spcBef>
                <a:spcPts val="1575"/>
              </a:spcBef>
            </a:pPr>
            <a:r>
              <a:rPr dirty="0" spc="-40">
                <a:solidFill>
                  <a:srgbClr val="000000"/>
                </a:solidFill>
              </a:rPr>
              <a:t>IMPORTANT </a:t>
            </a:r>
            <a:r>
              <a:rPr dirty="0">
                <a:solidFill>
                  <a:srgbClr val="000000"/>
                </a:solidFill>
              </a:rPr>
              <a:t>PL SQL</a:t>
            </a:r>
            <a:r>
              <a:rPr dirty="0" spc="1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CONCEPTS</a:t>
            </a:r>
          </a:p>
        </p:txBody>
      </p:sp>
      <p:sp>
        <p:nvSpPr>
          <p:cNvPr id="5" name="object 5"/>
          <p:cNvSpPr/>
          <p:nvPr/>
        </p:nvSpPr>
        <p:spPr>
          <a:xfrm>
            <a:off x="409575" y="1581150"/>
            <a:ext cx="8305800" cy="461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607565"/>
            <a:ext cx="7802245" cy="4318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206375" indent="-3429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DECLARE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:- if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want 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decalre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variable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plsql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program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then it </a:t>
            </a:r>
            <a:r>
              <a:rPr dirty="0" sz="3200" spc="-35">
                <a:solidFill>
                  <a:srgbClr val="FFFFFF"/>
                </a:solidFill>
                <a:latin typeface="Calibri"/>
                <a:cs typeface="Calibri"/>
              </a:rPr>
              <a:t>takes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place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declare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BEGIN:-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start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the working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program 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and end is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terminate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begin.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Delimiter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dirty="0" sz="3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(/)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4681" y="6464909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/>
          <a:solidFill>
            <a:srgbClr val="C0504D"/>
          </a:solidFill>
          <a:ln w="25400">
            <a:solidFill>
              <a:srgbClr val="8B3836"/>
            </a:solidFill>
          </a:ln>
        </p:spPr>
        <p:txBody>
          <a:bodyPr wrap="square" lIns="0" tIns="234315" rIns="0" bIns="0" rtlCol="0" vert="horz">
            <a:spAutoFit/>
          </a:bodyPr>
          <a:lstStyle/>
          <a:p>
            <a:pPr marL="523240">
              <a:lnSpc>
                <a:spcPct val="100000"/>
              </a:lnSpc>
              <a:spcBef>
                <a:spcPts val="1845"/>
              </a:spcBef>
            </a:pPr>
            <a:r>
              <a:rPr dirty="0" u="heavy" sz="4000" spc="-10">
                <a:uFill>
                  <a:solidFill>
                    <a:srgbClr val="FFFFFF"/>
                  </a:solidFill>
                </a:uFill>
              </a:rPr>
              <a:t>STEP </a:t>
            </a:r>
            <a:r>
              <a:rPr dirty="0" u="heavy" sz="4000" spc="-5">
                <a:uFill>
                  <a:solidFill>
                    <a:srgbClr val="FFFFFF"/>
                  </a:solidFill>
                </a:uFill>
              </a:rPr>
              <a:t>NO 2 ) </a:t>
            </a:r>
            <a:r>
              <a:rPr dirty="0" u="heavy" sz="4000" spc="-15">
                <a:uFill>
                  <a:solidFill>
                    <a:srgbClr val="FFFFFF"/>
                  </a:solidFill>
                </a:uFill>
              </a:rPr>
              <a:t>Creating </a:t>
            </a:r>
            <a:r>
              <a:rPr dirty="0" u="heavy" sz="4000" spc="-20">
                <a:uFill>
                  <a:solidFill>
                    <a:srgbClr val="FFFFFF"/>
                  </a:solidFill>
                </a:uFill>
              </a:rPr>
              <a:t>package</a:t>
            </a:r>
            <a:r>
              <a:rPr dirty="0" u="heavy" sz="4000" spc="-1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4000" spc="-5">
                <a:uFill>
                  <a:solidFill>
                    <a:srgbClr val="FFFFFF"/>
                  </a:solidFill>
                </a:uFill>
              </a:rPr>
              <a:t>body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25399">
            <a:solidFill>
              <a:srgbClr val="5C46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5940" y="1607565"/>
            <a:ext cx="7754620" cy="392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39509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5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OR REPLACE </a:t>
            </a:r>
            <a:r>
              <a:rPr dirty="0" sz="3200" spc="-45">
                <a:solidFill>
                  <a:srgbClr val="FFFFFF"/>
                </a:solidFill>
                <a:latin typeface="Calibri"/>
                <a:cs typeface="Calibri"/>
              </a:rPr>
              <a:t>PACKAGE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BODY  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PKGNAME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PROCEDURE 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P_ENAME(P_VAR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VARCHAR2)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IS 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BEGIN</a:t>
            </a:r>
            <a:endParaRPr sz="3200">
              <a:latin typeface="Calibri"/>
              <a:cs typeface="Calibri"/>
            </a:endParaRPr>
          </a:p>
          <a:p>
            <a:pPr marL="355600" marR="1682750">
              <a:lnSpc>
                <a:spcPct val="100000"/>
              </a:lnSpc>
              <a:spcBef>
                <a:spcPts val="5"/>
              </a:spcBef>
            </a:pP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DB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S_OUTP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3200" spc="-32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.P</a:t>
            </a:r>
            <a:r>
              <a:rPr dirty="0" sz="3200" spc="-1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T_LI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E(P_</a:t>
            </a:r>
            <a:r>
              <a:rPr dirty="0" sz="3200" spc="-16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AR); 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END;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829"/>
              </a:lnSpc>
              <a:spcBef>
                <a:spcPts val="20"/>
              </a:spcBef>
            </a:pP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END 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PKGNAME;</a:t>
            </a:r>
            <a:r>
              <a:rPr dirty="0" sz="3200" spc="-3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PACKAGE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829"/>
              </a:lnSpc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762" y="242694"/>
            <a:ext cx="8332474" cy="124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747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3000"/>
                </a:move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2747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3000"/>
                </a:move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3464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CALLING</a:t>
            </a:r>
            <a:r>
              <a:rPr dirty="0" spc="-25"/>
              <a:t> </a:t>
            </a:r>
            <a:r>
              <a:rPr dirty="0" spc="-75"/>
              <a:t>PACAKGE</a:t>
            </a:r>
          </a:p>
        </p:txBody>
      </p:sp>
      <p:sp>
        <p:nvSpPr>
          <p:cNvPr id="6" name="object 6"/>
          <p:cNvSpPr/>
          <p:nvPr/>
        </p:nvSpPr>
        <p:spPr>
          <a:xfrm>
            <a:off x="417959" y="1583825"/>
            <a:ext cx="8308080" cy="4604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8891" y="1505711"/>
            <a:ext cx="7362444" cy="3034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F692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5940" y="1607565"/>
            <a:ext cx="6833234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EXECUTE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IS USED </a:t>
            </a:r>
            <a:r>
              <a:rPr dirty="0" sz="3200" spc="-5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200" spc="-5">
                <a:solidFill>
                  <a:srgbClr val="FFFFFF"/>
                </a:solidFill>
                <a:latin typeface="Calibri"/>
                <a:cs typeface="Calibri"/>
              </a:rPr>
              <a:t>CALL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40">
                <a:solidFill>
                  <a:srgbClr val="FFFFFF"/>
                </a:solidFill>
                <a:latin typeface="Calibri"/>
                <a:cs typeface="Calibri"/>
              </a:rPr>
              <a:t>PACAKAGE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535940" y="2778379"/>
            <a:ext cx="62763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solidFill>
                  <a:srgbClr val="FF0000"/>
                </a:solidFill>
                <a:latin typeface="Calibri"/>
                <a:cs typeface="Calibri"/>
              </a:rPr>
              <a:t>EXEC 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PKG_UTIL.P_ENAME(‘MIRZA');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3949065"/>
            <a:ext cx="306832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OUTPUT:-MIRZA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297" y="461594"/>
            <a:ext cx="592201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>
                <a:solidFill>
                  <a:srgbClr val="000000"/>
                </a:solidFill>
              </a:rPr>
              <a:t>WHAT </a:t>
            </a:r>
            <a:r>
              <a:rPr dirty="0" spc="-60">
                <a:solidFill>
                  <a:srgbClr val="000000"/>
                </a:solidFill>
              </a:rPr>
              <a:t>TO </a:t>
            </a:r>
            <a:r>
              <a:rPr dirty="0">
                <a:solidFill>
                  <a:srgbClr val="000000"/>
                </a:solidFill>
              </a:rPr>
              <a:t>DO</a:t>
            </a:r>
            <a:r>
              <a:rPr dirty="0" spc="70">
                <a:solidFill>
                  <a:srgbClr val="000000"/>
                </a:solidFill>
              </a:rPr>
              <a:t> </a:t>
            </a:r>
            <a:r>
              <a:rPr dirty="0" spc="-35">
                <a:solidFill>
                  <a:srgbClr val="000000"/>
                </a:solidFill>
              </a:rPr>
              <a:t>PREVIOUSLY</a:t>
            </a:r>
          </a:p>
        </p:txBody>
      </p:sp>
      <p:sp>
        <p:nvSpPr>
          <p:cNvPr id="3" name="object 3"/>
          <p:cNvSpPr/>
          <p:nvPr/>
        </p:nvSpPr>
        <p:spPr>
          <a:xfrm>
            <a:off x="417959" y="1580777"/>
            <a:ext cx="8308080" cy="460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8891" y="1502663"/>
            <a:ext cx="8313420" cy="2839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1600136"/>
            <a:ext cx="8229600" cy="4526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1600136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4526026"/>
                </a:moveTo>
                <a:lnTo>
                  <a:pt x="8229600" y="4526026"/>
                </a:lnTo>
                <a:lnTo>
                  <a:pt x="8229600" y="0"/>
                </a:lnTo>
                <a:lnTo>
                  <a:pt x="0" y="0"/>
                </a:lnTo>
                <a:lnTo>
                  <a:pt x="0" y="4526026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607565"/>
            <a:ext cx="7693659" cy="2660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C00000"/>
                </a:solidFill>
                <a:latin typeface="Calibri"/>
                <a:cs typeface="Calibri"/>
              </a:rPr>
              <a:t>SET </a:t>
            </a:r>
            <a:r>
              <a:rPr dirty="0" sz="3200" spc="-10">
                <a:solidFill>
                  <a:srgbClr val="C00000"/>
                </a:solidFill>
                <a:latin typeface="Calibri"/>
                <a:cs typeface="Calibri"/>
              </a:rPr>
              <a:t>SERVEROUTPUT </a:t>
            </a:r>
            <a:r>
              <a:rPr dirty="0" sz="3200">
                <a:solidFill>
                  <a:srgbClr val="C00000"/>
                </a:solidFill>
                <a:latin typeface="Calibri"/>
                <a:cs typeface="Calibri"/>
              </a:rPr>
              <a:t>ON </a:t>
            </a:r>
            <a:r>
              <a:rPr dirty="0" sz="3200">
                <a:latin typeface="Calibri"/>
                <a:cs typeface="Calibri"/>
              </a:rPr>
              <a:t>; is run </a:t>
            </a:r>
            <a:r>
              <a:rPr dirty="0" sz="3200" spc="-25">
                <a:latin typeface="Calibri"/>
                <a:cs typeface="Calibri"/>
              </a:rPr>
              <a:t>before </a:t>
            </a:r>
            <a:r>
              <a:rPr dirty="0" sz="3200" spc="-10">
                <a:latin typeface="Calibri"/>
                <a:cs typeface="Calibri"/>
              </a:rPr>
              <a:t>every  </a:t>
            </a:r>
            <a:r>
              <a:rPr dirty="0" sz="3200" spc="-5">
                <a:latin typeface="Calibri"/>
                <a:cs typeface="Calibri"/>
              </a:rPr>
              <a:t>time </a:t>
            </a:r>
            <a:r>
              <a:rPr dirty="0" sz="3200">
                <a:latin typeface="Calibri"/>
                <a:cs typeface="Calibri"/>
              </a:rPr>
              <a:t>when </a:t>
            </a:r>
            <a:r>
              <a:rPr dirty="0" sz="3200" spc="-15">
                <a:latin typeface="Calibri"/>
                <a:cs typeface="Calibri"/>
              </a:rPr>
              <a:t>you </a:t>
            </a:r>
            <a:r>
              <a:rPr dirty="0" sz="3200" spc="-5">
                <a:latin typeface="Calibri"/>
                <a:cs typeface="Calibri"/>
              </a:rPr>
              <a:t>compiled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20">
                <a:latin typeface="Calibri"/>
                <a:cs typeface="Calibri"/>
              </a:rPr>
              <a:t>program </a:t>
            </a:r>
            <a:r>
              <a:rPr dirty="0" sz="3200">
                <a:latin typeface="Calibri"/>
                <a:cs typeface="Calibri"/>
              </a:rPr>
              <a:t>in a  </a:t>
            </a:r>
            <a:r>
              <a:rPr dirty="0" sz="3200" spc="-5">
                <a:latin typeface="Calibri"/>
                <a:cs typeface="Calibri"/>
              </a:rPr>
              <a:t>session.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00000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C00000"/>
                </a:solidFill>
                <a:latin typeface="Calibri"/>
                <a:cs typeface="Calibri"/>
              </a:rPr>
              <a:t>SET </a:t>
            </a:r>
            <a:r>
              <a:rPr dirty="0" sz="3200" spc="-15">
                <a:solidFill>
                  <a:srgbClr val="C00000"/>
                </a:solidFill>
                <a:latin typeface="Calibri"/>
                <a:cs typeface="Calibri"/>
              </a:rPr>
              <a:t>ECHO </a:t>
            </a:r>
            <a:r>
              <a:rPr dirty="0" sz="3200">
                <a:solidFill>
                  <a:srgbClr val="C00000"/>
                </a:solidFill>
                <a:latin typeface="Calibri"/>
                <a:cs typeface="Calibri"/>
              </a:rPr>
              <a:t>ON </a:t>
            </a:r>
            <a:r>
              <a:rPr dirty="0" sz="3200">
                <a:latin typeface="Calibri"/>
                <a:cs typeface="Calibri"/>
              </a:rPr>
              <a:t>; is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optional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0946" y="6464909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4681" y="6464909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2019-09-10T07:59:08Z</dcterms:created>
  <dcterms:modified xsi:type="dcterms:W3CDTF">2019-09-10T07:59:08Z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2013-08-24T00:00:00Z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2019-09-10T00:00:00Z</vt:filetime>
  </property>
</Properties>
</file>