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48"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9144000" cy="6858000" type="screen4x3"/>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2950" y="857250"/>
            <a:ext cx="30861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7538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093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6035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6916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8041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064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3188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6017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7496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96681" y="2067305"/>
            <a:ext cx="4350638" cy="518160"/>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lnSpc>
                <a:spcPct val="100000"/>
              </a:lnSpc>
              <a:spcBef>
                <a:spcPts val="41"/>
              </a:spcBef>
            </a:pPr>
            <a:fld id="{81D60167-4931-47E6-BA6A-407CBD079E47}" type="slidenum">
              <a:rPr spc="8" dirty="0"/>
              <a:pPr marL="28575">
                <a:lnSpc>
                  <a:spcPct val="100000"/>
                </a:lnSpc>
                <a:spcBef>
                  <a:spcPts val="41"/>
                </a:spcBef>
              </a:pPr>
              <a:t>‹#›</a:t>
            </a:fld>
            <a:endParaRPr spc="8" dirty="0"/>
          </a:p>
        </p:txBody>
      </p:sp>
    </p:spTree>
    <p:extLst>
      <p:ext uri="{BB962C8B-B14F-4D97-AF65-F5344CB8AC3E}">
        <p14:creationId xmlns:p14="http://schemas.microsoft.com/office/powerpoint/2010/main" val="170964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528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551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680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914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507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767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657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43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9822715"/>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14963" y="1326634"/>
            <a:ext cx="8886238" cy="751168"/>
          </a:xfrm>
          <a:prstGeom prst="rect">
            <a:avLst/>
          </a:prstGeom>
        </p:spPr>
        <p:style>
          <a:lnRef idx="2">
            <a:schemeClr val="dk1"/>
          </a:lnRef>
          <a:fillRef idx="1">
            <a:schemeClr val="lt1"/>
          </a:fillRef>
          <a:effectRef idx="0">
            <a:schemeClr val="dk1"/>
          </a:effectRef>
          <a:fontRef idx="minor">
            <a:schemeClr val="dk1"/>
          </a:fontRef>
        </p:style>
        <p:txBody>
          <a:bodyPr vert="horz" wrap="square" lIns="0" tIns="12383" rIns="0" bIns="0" rtlCol="0">
            <a:spAutoFit/>
          </a:bodyPr>
          <a:lstStyle/>
          <a:p>
            <a:pPr marL="2410301">
              <a:spcBef>
                <a:spcPts val="98"/>
              </a:spcBef>
            </a:pPr>
            <a:r>
              <a:rPr lang="en-US" dirty="0">
                <a:solidFill>
                  <a:srgbClr val="0F0F0F"/>
                </a:solidFill>
                <a:latin typeface="Times New Roman" panose="02020603050405020304" pitchFamily="18" charset="0"/>
                <a:cs typeface="Times New Roman" panose="02020603050405020304" pitchFamily="18" charset="0"/>
              </a:rPr>
              <a:t>Employee Data Analysis using Excel</a:t>
            </a:r>
            <a:r>
              <a:rPr lang="en-US" i="0" dirty="0">
                <a:solidFill>
                  <a:srgbClr val="0F0F0F"/>
                </a:solidFill>
                <a:effectLst/>
                <a:latin typeface="Times New Roman" panose="02020603050405020304" pitchFamily="18" charset="0"/>
                <a:cs typeface="Times New Roman" panose="02020603050405020304" pitchFamily="18" charset="0"/>
              </a:rPr>
              <a:t> </a:t>
            </a:r>
            <a:br>
              <a:rPr lang="en-US" i="0" dirty="0">
                <a:solidFill>
                  <a:srgbClr val="0F0F0F"/>
                </a:solidFill>
                <a:effectLst/>
                <a:latin typeface="Roboto" panose="020F0502020204030204" pitchFamily="2" charset="0"/>
              </a:rPr>
            </a:br>
            <a:endParaRPr spc="11" dirty="0"/>
          </a:p>
        </p:txBody>
      </p:sp>
      <p:sp>
        <p:nvSpPr>
          <p:cNvPr id="11" name="object 11"/>
          <p:cNvSpPr txBox="1">
            <a:spLocks noGrp="1"/>
          </p:cNvSpPr>
          <p:nvPr>
            <p:ph type="sldNum" sz="quarter" idx="7"/>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1</a:t>
            </a:fld>
            <a:endParaRPr spc="8" dirty="0"/>
          </a:p>
        </p:txBody>
      </p:sp>
      <p:pic>
        <p:nvPicPr>
          <p:cNvPr id="9" name="object 9"/>
          <p:cNvPicPr/>
          <p:nvPr/>
        </p:nvPicPr>
        <p:blipFill>
          <a:blip r:embed="rId3" cstate="print"/>
          <a:stretch>
            <a:fillRect/>
          </a:stretch>
        </p:blipFill>
        <p:spPr>
          <a:xfrm>
            <a:off x="507207" y="5707857"/>
            <a:ext cx="1607344" cy="150019"/>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500910" y="2874943"/>
            <a:ext cx="5291667" cy="175432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1800" dirty="0"/>
              <a:t>STUDENT NAME:</a:t>
            </a:r>
            <a:r>
              <a:rPr lang="en-GB" sz="1800" dirty="0"/>
              <a:t> RAJALAKSHMI.S</a:t>
            </a:r>
            <a:endParaRPr lang="en-US" sz="1800" dirty="0"/>
          </a:p>
          <a:p>
            <a:r>
              <a:rPr lang="en-US" sz="1800" dirty="0"/>
              <a:t>REGISTER NO:3122097</a:t>
            </a:r>
            <a:r>
              <a:rPr lang="en-GB" sz="1800" dirty="0"/>
              <a:t>31</a:t>
            </a:r>
            <a:endParaRPr lang="en-US" sz="1800" dirty="0"/>
          </a:p>
          <a:p>
            <a:r>
              <a:rPr lang="en-US" sz="1800" dirty="0"/>
              <a:t>NAAN MUDHALVAN ID:</a:t>
            </a:r>
            <a:r>
              <a:rPr lang="en-GB" sz="1800" dirty="0"/>
              <a:t> asunm1353312209731</a:t>
            </a:r>
            <a:endParaRPr lang="en-US" sz="1800" dirty="0"/>
          </a:p>
          <a:p>
            <a:r>
              <a:rPr lang="en-US" sz="1800" dirty="0"/>
              <a:t>DEPARTMENT: B.com Marketing Management</a:t>
            </a:r>
          </a:p>
          <a:p>
            <a:r>
              <a:rPr lang="en-US" sz="1800" dirty="0"/>
              <a:t>COLLEGE: Anna Adarsh College for Women</a:t>
            </a:r>
          </a:p>
          <a:p>
            <a:r>
              <a:rPr lang="en-US" sz="1800" dirty="0"/>
              <a:t>           </a:t>
            </a:r>
            <a:endParaRPr lang="en-IN" sz="1800" dirty="0"/>
          </a:p>
        </p:txBody>
      </p:sp>
      <p:sp>
        <p:nvSpPr>
          <p:cNvPr id="2" name="TextBox 1">
            <a:extLst>
              <a:ext uri="{FF2B5EF4-FFF2-40B4-BE49-F238E27FC236}">
                <a16:creationId xmlns:a16="http://schemas.microsoft.com/office/drawing/2014/main" id="{4D71FF37-E99C-2417-000B-E7F0F76ED958}"/>
              </a:ext>
            </a:extLst>
          </p:cNvPr>
          <p:cNvSpPr txBox="1"/>
          <p:nvPr/>
        </p:nvSpPr>
        <p:spPr>
          <a:xfrm>
            <a:off x="6843888" y="2505192"/>
            <a:ext cx="166511" cy="199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015163" y="5279232"/>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6" name="object 6"/>
          <p:cNvPicPr/>
          <p:nvPr/>
        </p:nvPicPr>
        <p:blipFill>
          <a:blip r:embed="rId2" cstate="print"/>
          <a:stretch>
            <a:fillRect/>
          </a:stretch>
        </p:blipFill>
        <p:spPr>
          <a:xfrm>
            <a:off x="1250156" y="5707856"/>
            <a:ext cx="57150" cy="133350"/>
          </a:xfrm>
          <a:prstGeom prst="rect">
            <a:avLst/>
          </a:prstGeom>
        </p:spPr>
      </p:pic>
      <p:sp>
        <p:nvSpPr>
          <p:cNvPr id="9" name="object 9"/>
          <p:cNvSpPr txBox="1"/>
          <p:nvPr/>
        </p:nvSpPr>
        <p:spPr>
          <a:xfrm>
            <a:off x="8457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10</a:t>
            </a:fld>
            <a:endParaRPr sz="825">
              <a:latin typeface="Trebuchet MS"/>
              <a:cs typeface="Trebuchet MS"/>
            </a:endParaRPr>
          </a:p>
        </p:txBody>
      </p:sp>
      <p:sp>
        <p:nvSpPr>
          <p:cNvPr id="8" name="object 8"/>
          <p:cNvSpPr txBox="1"/>
          <p:nvPr/>
        </p:nvSpPr>
        <p:spPr>
          <a:xfrm>
            <a:off x="554831" y="1075610"/>
            <a:ext cx="2477928" cy="568643"/>
          </a:xfrm>
          <a:prstGeom prst="rect">
            <a:avLst/>
          </a:prstGeom>
        </p:spPr>
        <p:txBody>
          <a:bodyPr vert="horz" wrap="square" lIns="0" tIns="10001" rIns="0" bIns="0" rtlCol="0">
            <a:spAutoFit/>
          </a:bodyPr>
          <a:lstStyle/>
          <a:p>
            <a:pPr marL="9525">
              <a:lnSpc>
                <a:spcPct val="100000"/>
              </a:lnSpc>
              <a:spcBef>
                <a:spcPts val="79"/>
              </a:spcBef>
            </a:pPr>
            <a:r>
              <a:rPr sz="3600" b="1" spc="11" dirty="0">
                <a:solidFill>
                  <a:schemeClr val="accent1">
                    <a:lumMod val="60000"/>
                    <a:lumOff val="40000"/>
                  </a:schemeClr>
                </a:solidFill>
                <a:latin typeface="Trebuchet MS"/>
                <a:cs typeface="Trebuchet MS"/>
              </a:rPr>
              <a:t>M</a:t>
            </a:r>
            <a:r>
              <a:rPr sz="3600" b="1" dirty="0">
                <a:solidFill>
                  <a:schemeClr val="accent1">
                    <a:lumMod val="60000"/>
                    <a:lumOff val="40000"/>
                  </a:schemeClr>
                </a:solidFill>
                <a:latin typeface="Trebuchet MS"/>
                <a:cs typeface="Trebuchet MS"/>
              </a:rPr>
              <a:t>O</a:t>
            </a:r>
            <a:r>
              <a:rPr sz="3600" b="1" spc="-11" dirty="0">
                <a:solidFill>
                  <a:schemeClr val="accent1">
                    <a:lumMod val="60000"/>
                    <a:lumOff val="40000"/>
                  </a:schemeClr>
                </a:solidFill>
                <a:latin typeface="Trebuchet MS"/>
                <a:cs typeface="Trebuchet MS"/>
              </a:rPr>
              <a:t>D</a:t>
            </a:r>
            <a:r>
              <a:rPr sz="3600" b="1" spc="-26" dirty="0">
                <a:solidFill>
                  <a:schemeClr val="accent1">
                    <a:lumMod val="60000"/>
                    <a:lumOff val="40000"/>
                  </a:schemeClr>
                </a:solidFill>
                <a:latin typeface="Trebuchet MS"/>
                <a:cs typeface="Trebuchet MS"/>
              </a:rPr>
              <a:t>E</a:t>
            </a:r>
            <a:r>
              <a:rPr sz="3600" b="1" spc="-23" dirty="0">
                <a:solidFill>
                  <a:schemeClr val="accent1">
                    <a:lumMod val="60000"/>
                    <a:lumOff val="40000"/>
                  </a:schemeClr>
                </a:solidFill>
                <a:latin typeface="Trebuchet MS"/>
                <a:cs typeface="Trebuchet MS"/>
              </a:rPr>
              <a:t>LL</a:t>
            </a:r>
            <a:r>
              <a:rPr sz="3600" b="1" spc="-4" dirty="0">
                <a:solidFill>
                  <a:schemeClr val="accent1">
                    <a:lumMod val="60000"/>
                    <a:lumOff val="40000"/>
                  </a:schemeClr>
                </a:solidFill>
                <a:latin typeface="Trebuchet MS"/>
                <a:cs typeface="Trebuchet MS"/>
              </a:rPr>
              <a:t>I</a:t>
            </a:r>
            <a:r>
              <a:rPr sz="3600" b="1" spc="23" dirty="0">
                <a:solidFill>
                  <a:schemeClr val="accent1">
                    <a:lumMod val="60000"/>
                    <a:lumOff val="40000"/>
                  </a:schemeClr>
                </a:solidFill>
                <a:latin typeface="Trebuchet MS"/>
                <a:cs typeface="Trebuchet MS"/>
              </a:rPr>
              <a:t>N</a:t>
            </a:r>
            <a:r>
              <a:rPr sz="3600" b="1" spc="4" dirty="0">
                <a:solidFill>
                  <a:schemeClr val="accent1">
                    <a:lumMod val="60000"/>
                    <a:lumOff val="40000"/>
                  </a:schemeClr>
                </a:solidFill>
                <a:latin typeface="Trebuchet MS"/>
                <a:cs typeface="Trebuchet MS"/>
              </a:rPr>
              <a:t>G</a:t>
            </a:r>
            <a:endParaRPr sz="3600" dirty="0">
              <a:solidFill>
                <a:schemeClr val="accent1">
                  <a:lumMod val="60000"/>
                  <a:lumOff val="40000"/>
                </a:schemeClr>
              </a:solidFill>
              <a:latin typeface="Trebuchet MS"/>
              <a:cs typeface="Trebuchet MS"/>
            </a:endParaRPr>
          </a:p>
        </p:txBody>
      </p:sp>
      <p:sp>
        <p:nvSpPr>
          <p:cNvPr id="14" name="object 3"/>
          <p:cNvSpPr/>
          <p:nvPr/>
        </p:nvSpPr>
        <p:spPr>
          <a:xfrm>
            <a:off x="7543800" y="1251106"/>
            <a:ext cx="342900" cy="3429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2" name="TextBox 1">
            <a:extLst>
              <a:ext uri="{FF2B5EF4-FFF2-40B4-BE49-F238E27FC236}">
                <a16:creationId xmlns:a16="http://schemas.microsoft.com/office/drawing/2014/main" id="{FACB94A8-763F-2A22-1E4B-2A8254217805}"/>
              </a:ext>
            </a:extLst>
          </p:cNvPr>
          <p:cNvSpPr txBox="1"/>
          <p:nvPr/>
        </p:nvSpPr>
        <p:spPr>
          <a:xfrm>
            <a:off x="285750" y="1885951"/>
            <a:ext cx="6729413" cy="3393236"/>
          </a:xfrm>
          <a:prstGeom prst="rect">
            <a:avLst/>
          </a:prstGeom>
          <a:noFill/>
        </p:spPr>
        <p:txBody>
          <a:bodyPr wrap="square" rtlCol="0">
            <a:spAutoFit/>
          </a:bodyPr>
          <a:lstStyle/>
          <a:p>
            <a:pPr marL="257175" indent="-257175">
              <a:buAutoNum type="arabicPeriod"/>
            </a:pPr>
            <a:r>
              <a:rPr lang="en-IN" sz="1350" dirty="0"/>
              <a:t>DATA COLLECTION: OUR DATA IS COLLECTED FROM “KAGGLE” UNDER THE TITLE                EMPLOYMENT DATA SET .</a:t>
            </a:r>
          </a:p>
          <a:p>
            <a:endParaRPr lang="en-IN" sz="1350" dirty="0"/>
          </a:p>
          <a:p>
            <a:r>
              <a:rPr lang="en-IN" sz="1350" dirty="0"/>
              <a:t>2. DATA CLEANING: FROM 26 CHARACTERISTICS- SELECTED 12 FEATURES</a:t>
            </a:r>
          </a:p>
          <a:p>
            <a:pPr marL="257175" indent="-257175">
              <a:buFont typeface="+mj-lt"/>
              <a:buAutoNum type="alphaLcParenR"/>
            </a:pPr>
            <a:r>
              <a:rPr lang="en-IN" sz="1350" dirty="0"/>
              <a:t>EMPLOYMENT NAME</a:t>
            </a:r>
          </a:p>
          <a:p>
            <a:pPr marL="257175" indent="-257175">
              <a:buFont typeface="+mj-lt"/>
              <a:buAutoNum type="alphaLcParenR"/>
            </a:pPr>
            <a:r>
              <a:rPr lang="en-IN" sz="1350" dirty="0"/>
              <a:t>START DATE / EXIT DATE</a:t>
            </a:r>
          </a:p>
          <a:p>
            <a:pPr marL="257175" indent="-257175">
              <a:buFont typeface="+mj-lt"/>
              <a:buAutoNum type="alphaLcParenR"/>
            </a:pPr>
            <a:r>
              <a:rPr lang="en-IN" sz="1350" dirty="0"/>
              <a:t>EMAIL ID</a:t>
            </a:r>
          </a:p>
          <a:p>
            <a:pPr marL="257175" indent="-257175">
              <a:buFont typeface="+mj-lt"/>
              <a:buAutoNum type="alphaLcParenR"/>
            </a:pPr>
            <a:r>
              <a:rPr lang="en-IN" sz="1350" dirty="0"/>
              <a:t>BUSINESS UNIT</a:t>
            </a:r>
          </a:p>
          <a:p>
            <a:pPr marL="257175" indent="-257175">
              <a:buFont typeface="+mj-lt"/>
              <a:buAutoNum type="alphaLcParenR"/>
            </a:pPr>
            <a:r>
              <a:rPr lang="en-IN" sz="1350" dirty="0"/>
              <a:t>EMPLOYMENT CLASSIFICATION</a:t>
            </a:r>
          </a:p>
          <a:p>
            <a:pPr marL="257175" indent="-257175">
              <a:buFont typeface="+mj-lt"/>
              <a:buAutoNum type="alphaLcParenR"/>
            </a:pPr>
            <a:r>
              <a:rPr lang="en-IN" sz="1350" dirty="0"/>
              <a:t>EMPLOYMENT STATUS</a:t>
            </a:r>
          </a:p>
          <a:p>
            <a:pPr marL="257175" indent="-257175">
              <a:buFont typeface="+mj-lt"/>
              <a:buAutoNum type="alphaLcParenR"/>
            </a:pPr>
            <a:r>
              <a:rPr lang="en-IN" sz="1350" dirty="0"/>
              <a:t>DIVISION</a:t>
            </a:r>
          </a:p>
          <a:p>
            <a:pPr marL="257175" indent="-257175">
              <a:buFont typeface="+mj-lt"/>
              <a:buAutoNum type="alphaLcParenR"/>
            </a:pPr>
            <a:r>
              <a:rPr lang="en-IN" sz="1350" dirty="0"/>
              <a:t>GENDER</a:t>
            </a:r>
          </a:p>
          <a:p>
            <a:pPr marL="257175" indent="-257175">
              <a:buFont typeface="+mj-lt"/>
              <a:buAutoNum type="alphaLcParenR"/>
            </a:pPr>
            <a:r>
              <a:rPr lang="en-IN" sz="1350" dirty="0"/>
              <a:t>DEPARTMENGT TYPE</a:t>
            </a:r>
          </a:p>
          <a:p>
            <a:pPr marL="257175" indent="-257175">
              <a:buFont typeface="+mj-lt"/>
              <a:buAutoNum type="alphaLcParenR"/>
            </a:pPr>
            <a:r>
              <a:rPr lang="en-IN" sz="1350" dirty="0"/>
              <a:t>PERFORMANCE METRICS</a:t>
            </a:r>
          </a:p>
          <a:p>
            <a:endParaRPr lang="en-IN" sz="1350" dirty="0"/>
          </a:p>
          <a:p>
            <a:r>
              <a:rPr lang="en-IN" sz="135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228600" y="1428750"/>
            <a:ext cx="7543800" cy="1742785"/>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015163" y="4879181"/>
            <a:ext cx="342900" cy="3429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5" name="object 5"/>
          <p:cNvSpPr/>
          <p:nvPr/>
        </p:nvSpPr>
        <p:spPr>
          <a:xfrm>
            <a:off x="7015163" y="5279232"/>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6" name="object 6"/>
          <p:cNvPicPr/>
          <p:nvPr/>
        </p:nvPicPr>
        <p:blipFill>
          <a:blip r:embed="rId2" cstate="print"/>
          <a:stretch>
            <a:fillRect/>
          </a:stretch>
        </p:blipFill>
        <p:spPr>
          <a:xfrm>
            <a:off x="1250156" y="5707856"/>
            <a:ext cx="57150" cy="133350"/>
          </a:xfrm>
          <a:prstGeom prst="rect">
            <a:avLst/>
          </a:prstGeom>
        </p:spPr>
      </p:pic>
      <p:sp>
        <p:nvSpPr>
          <p:cNvPr id="7" name="object 7"/>
          <p:cNvSpPr txBox="1">
            <a:spLocks noGrp="1"/>
          </p:cNvSpPr>
          <p:nvPr>
            <p:ph type="title"/>
          </p:nvPr>
        </p:nvSpPr>
        <p:spPr>
          <a:xfrm>
            <a:off x="566499" y="1146333"/>
            <a:ext cx="1827848" cy="564097"/>
          </a:xfrm>
          <a:prstGeom prst="rect">
            <a:avLst/>
          </a:prstGeom>
        </p:spPr>
        <p:txBody>
          <a:bodyPr vert="horz" wrap="square" lIns="0" tIns="10001" rIns="0" bIns="0" rtlCol="0">
            <a:spAutoFit/>
          </a:bodyPr>
          <a:lstStyle/>
          <a:p>
            <a:pPr marL="9525">
              <a:lnSpc>
                <a:spcPct val="100000"/>
              </a:lnSpc>
              <a:spcBef>
                <a:spcPts val="79"/>
              </a:spcBef>
            </a:pPr>
            <a:r>
              <a:rPr sz="3600" b="1" dirty="0"/>
              <a:t>R</a:t>
            </a:r>
            <a:r>
              <a:rPr sz="3600" b="1" spc="-30" dirty="0"/>
              <a:t>E</a:t>
            </a:r>
            <a:r>
              <a:rPr sz="3600" b="1" spc="11" dirty="0"/>
              <a:t>S</a:t>
            </a:r>
            <a:r>
              <a:rPr sz="3600" b="1" spc="-23" dirty="0"/>
              <a:t>U</a:t>
            </a:r>
            <a:r>
              <a:rPr sz="3600" b="1" spc="-304" dirty="0"/>
              <a:t>L</a:t>
            </a:r>
            <a:r>
              <a:rPr sz="3600" b="1" dirty="0"/>
              <a:t>TS</a:t>
            </a:r>
          </a:p>
        </p:txBody>
      </p:sp>
      <p:sp>
        <p:nvSpPr>
          <p:cNvPr id="9" name="object 9"/>
          <p:cNvSpPr txBox="1"/>
          <p:nvPr/>
        </p:nvSpPr>
        <p:spPr>
          <a:xfrm>
            <a:off x="8457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12</a:t>
            </a:fld>
            <a:endParaRPr sz="825">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3438681140"/>
              </p:ext>
            </p:extLst>
          </p:nvPr>
        </p:nvGraphicFramePr>
        <p:xfrm>
          <a:off x="914400" y="1714976"/>
          <a:ext cx="6100762" cy="38285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fontScale="90000"/>
          </a:bodyPr>
          <a:lstStyle/>
          <a:p>
            <a:r>
              <a:rPr lang="en-US" sz="4050" b="1" dirty="0">
                <a:latin typeface="Times New Roman" panose="02020603050405020304" pitchFamily="18" charset="0"/>
                <a:cs typeface="Times New Roman" panose="02020603050405020304" pitchFamily="18" charset="0"/>
              </a:rPr>
              <a:t>conclusion</a:t>
            </a:r>
            <a:endParaRPr lang="en-IN" sz="405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3140890235"/>
              </p:ext>
            </p:extLst>
          </p:nvPr>
        </p:nvGraphicFramePr>
        <p:xfrm>
          <a:off x="228601" y="2114551"/>
          <a:ext cx="3143249" cy="2033255"/>
        </p:xfrm>
        <a:graphic>
          <a:graphicData uri="http://schemas.openxmlformats.org/drawingml/2006/table">
            <a:tbl>
              <a:tblPr>
                <a:tableStyleId>{5C22544A-7EE6-4342-B048-85BDC9FD1C3A}</a:tableStyleId>
              </a:tblPr>
              <a:tblGrid>
                <a:gridCol w="1010762">
                  <a:extLst>
                    <a:ext uri="{9D8B030D-6E8A-4147-A177-3AD203B41FA5}">
                      <a16:colId xmlns:a16="http://schemas.microsoft.com/office/drawing/2014/main" val="11429359"/>
                    </a:ext>
                  </a:extLst>
                </a:gridCol>
                <a:gridCol w="403499">
                  <a:extLst>
                    <a:ext uri="{9D8B030D-6E8A-4147-A177-3AD203B41FA5}">
                      <a16:colId xmlns:a16="http://schemas.microsoft.com/office/drawing/2014/main" val="2947573114"/>
                    </a:ext>
                  </a:extLst>
                </a:gridCol>
                <a:gridCol w="411569">
                  <a:extLst>
                    <a:ext uri="{9D8B030D-6E8A-4147-A177-3AD203B41FA5}">
                      <a16:colId xmlns:a16="http://schemas.microsoft.com/office/drawing/2014/main" val="533457051"/>
                    </a:ext>
                  </a:extLst>
                </a:gridCol>
                <a:gridCol w="451918">
                  <a:extLst>
                    <a:ext uri="{9D8B030D-6E8A-4147-A177-3AD203B41FA5}">
                      <a16:colId xmlns:a16="http://schemas.microsoft.com/office/drawing/2014/main" val="2092243942"/>
                    </a:ext>
                  </a:extLst>
                </a:gridCol>
                <a:gridCol w="478145">
                  <a:extLst>
                    <a:ext uri="{9D8B030D-6E8A-4147-A177-3AD203B41FA5}">
                      <a16:colId xmlns:a16="http://schemas.microsoft.com/office/drawing/2014/main" val="2651317098"/>
                    </a:ext>
                  </a:extLst>
                </a:gridCol>
                <a:gridCol w="387358">
                  <a:extLst>
                    <a:ext uri="{9D8B030D-6E8A-4147-A177-3AD203B41FA5}">
                      <a16:colId xmlns:a16="http://schemas.microsoft.com/office/drawing/2014/main" val="4244118985"/>
                    </a:ext>
                  </a:extLst>
                </a:gridCol>
              </a:tblGrid>
              <a:tr h="309401">
                <a:tc>
                  <a:txBody>
                    <a:bodyPr/>
                    <a:lstStyle/>
                    <a:p>
                      <a:pPr algn="l" fontAlgn="b"/>
                      <a:r>
                        <a:rPr lang="en-US" sz="800" u="none" strike="noStrike">
                          <a:effectLst/>
                          <a:highlight>
                            <a:srgbClr val="C0E6F5"/>
                          </a:highlight>
                        </a:rPr>
                        <a:t>Sum of No  of Employees</a:t>
                      </a:r>
                      <a:endParaRPr lang="en-US"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endParaRPr lang="en-IN" sz="800" b="0" i="0" u="none" strike="noStrike">
                        <a:solidFill>
                          <a:srgbClr val="000000"/>
                        </a:solidFill>
                        <a:effectLst/>
                        <a:latin typeface="Aptos Narrow" panose="020B0004020202020204" pitchFamily="34" charset="0"/>
                      </a:endParaRPr>
                    </a:p>
                  </a:txBody>
                  <a:tcPr marL="7144" marR="7144" marT="7144" marB="0" anchor="b"/>
                </a:tc>
                <a:extLst>
                  <a:ext uri="{0D108BD9-81ED-4DB2-BD59-A6C34878D82A}">
                    <a16:rowId xmlns:a16="http://schemas.microsoft.com/office/drawing/2014/main" val="579352739"/>
                  </a:ext>
                </a:extLst>
              </a:tr>
              <a:tr h="340625">
                <a:tc>
                  <a:txBody>
                    <a:bodyPr/>
                    <a:lstStyle/>
                    <a:p>
                      <a:pPr algn="l" fontAlgn="b"/>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r>
                        <a:rPr lang="en-IN" sz="800" u="none" strike="noStrike">
                          <a:effectLst/>
                          <a:highlight>
                            <a:srgbClr val="C0E6F5"/>
                          </a:highlight>
                        </a:rPr>
                        <a:t>Full-Time</a:t>
                      </a:r>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r>
                        <a:rPr lang="en-IN" sz="800" u="none" strike="noStrike">
                          <a:effectLst/>
                          <a:highlight>
                            <a:srgbClr val="C0E6F5"/>
                          </a:highlight>
                        </a:rPr>
                        <a:t>Part-Time</a:t>
                      </a:r>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r>
                        <a:rPr lang="en-IN" sz="800" u="none" strike="noStrike">
                          <a:effectLst/>
                          <a:highlight>
                            <a:srgbClr val="C0E6F5"/>
                          </a:highlight>
                        </a:rPr>
                        <a:t>Temporary</a:t>
                      </a:r>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r>
                        <a:rPr lang="en-IN" sz="800" u="none" strike="noStrike">
                          <a:effectLst/>
                          <a:highlight>
                            <a:srgbClr val="C0E6F5"/>
                          </a:highlight>
                        </a:rPr>
                        <a:t>Grand Total</a:t>
                      </a:r>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endParaRPr lang="en-IN" sz="800" b="0" i="0" u="none" strike="noStrike">
                        <a:solidFill>
                          <a:srgbClr val="000000"/>
                        </a:solidFill>
                        <a:effectLst/>
                        <a:latin typeface="Aptos Narrow" panose="020B0004020202020204" pitchFamily="34" charset="0"/>
                      </a:endParaRPr>
                    </a:p>
                  </a:txBody>
                  <a:tcPr marL="7144" marR="7144" marT="7144" marB="0" anchor="b"/>
                </a:tc>
                <a:extLst>
                  <a:ext uri="{0D108BD9-81ED-4DB2-BD59-A6C34878D82A}">
                    <a16:rowId xmlns:a16="http://schemas.microsoft.com/office/drawing/2014/main" val="2553983210"/>
                  </a:ext>
                </a:extLst>
              </a:tr>
              <a:tr h="188191">
                <a:tc>
                  <a:txBody>
                    <a:bodyPr/>
                    <a:lstStyle/>
                    <a:p>
                      <a:pPr algn="l" fontAlgn="b"/>
                      <a:r>
                        <a:rPr lang="en-IN" sz="800" u="none" strike="noStrike">
                          <a:effectLst/>
                        </a:rPr>
                        <a:t>Admin Offices</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14</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19</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15</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48</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l" fontAlgn="b"/>
                      <a:endParaRPr lang="en-IN" sz="800" b="0" i="0" u="none" strike="noStrike">
                        <a:solidFill>
                          <a:srgbClr val="000000"/>
                        </a:solidFill>
                        <a:effectLst/>
                        <a:latin typeface="Aptos Narrow" panose="020B0004020202020204" pitchFamily="34" charset="0"/>
                      </a:endParaRPr>
                    </a:p>
                  </a:txBody>
                  <a:tcPr marL="7144" marR="7144" marT="7144" marB="0" anchor="b"/>
                </a:tc>
                <a:extLst>
                  <a:ext uri="{0D108BD9-81ED-4DB2-BD59-A6C34878D82A}">
                    <a16:rowId xmlns:a16="http://schemas.microsoft.com/office/drawing/2014/main" val="1932597786"/>
                  </a:ext>
                </a:extLst>
              </a:tr>
              <a:tr h="188191">
                <a:tc>
                  <a:txBody>
                    <a:bodyPr/>
                    <a:lstStyle/>
                    <a:p>
                      <a:pPr algn="l" fontAlgn="b"/>
                      <a:r>
                        <a:rPr lang="en-IN" sz="800" u="none" strike="noStrike">
                          <a:effectLst/>
                        </a:rPr>
                        <a:t>Executive Office</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6</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7</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6</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19</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l" fontAlgn="b"/>
                      <a:endParaRPr lang="en-IN" sz="800" b="0" i="0" u="none" strike="noStrike">
                        <a:solidFill>
                          <a:srgbClr val="000000"/>
                        </a:solidFill>
                        <a:effectLst/>
                        <a:latin typeface="Aptos Narrow" panose="020B0004020202020204" pitchFamily="34" charset="0"/>
                      </a:endParaRPr>
                    </a:p>
                  </a:txBody>
                  <a:tcPr marL="7144" marR="7144" marT="7144" marB="0" anchor="b"/>
                </a:tc>
                <a:extLst>
                  <a:ext uri="{0D108BD9-81ED-4DB2-BD59-A6C34878D82A}">
                    <a16:rowId xmlns:a16="http://schemas.microsoft.com/office/drawing/2014/main" val="1831899463"/>
                  </a:ext>
                </a:extLst>
              </a:tr>
              <a:tr h="188191">
                <a:tc>
                  <a:txBody>
                    <a:bodyPr/>
                    <a:lstStyle/>
                    <a:p>
                      <a:pPr algn="l" fontAlgn="b"/>
                      <a:r>
                        <a:rPr lang="en-IN" sz="800" u="none" strike="noStrike">
                          <a:effectLst/>
                        </a:rPr>
                        <a:t>IT/IS</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76</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60</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88</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224</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l" fontAlgn="b"/>
                      <a:endParaRPr lang="en-IN" sz="800" b="0" i="0" u="none" strike="noStrike">
                        <a:solidFill>
                          <a:srgbClr val="000000"/>
                        </a:solidFill>
                        <a:effectLst/>
                        <a:latin typeface="Aptos Narrow" panose="020B0004020202020204" pitchFamily="34" charset="0"/>
                      </a:endParaRPr>
                    </a:p>
                  </a:txBody>
                  <a:tcPr marL="7144" marR="7144" marT="7144" marB="0" anchor="b"/>
                </a:tc>
                <a:extLst>
                  <a:ext uri="{0D108BD9-81ED-4DB2-BD59-A6C34878D82A}">
                    <a16:rowId xmlns:a16="http://schemas.microsoft.com/office/drawing/2014/main" val="2187689599"/>
                  </a:ext>
                </a:extLst>
              </a:tr>
              <a:tr h="132874">
                <a:tc>
                  <a:txBody>
                    <a:bodyPr/>
                    <a:lstStyle/>
                    <a:p>
                      <a:pPr algn="l" fontAlgn="b"/>
                      <a:r>
                        <a:rPr lang="en-IN" sz="800" u="none" strike="noStrike">
                          <a:effectLst/>
                        </a:rPr>
                        <a:t>Production</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336</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318</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360</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dirty="0">
                          <a:effectLst/>
                        </a:rPr>
                        <a:t>1014</a:t>
                      </a:r>
                      <a:endParaRPr lang="en-IN" sz="800" b="0" i="0" u="none" strike="noStrike" dirty="0">
                        <a:solidFill>
                          <a:srgbClr val="000000"/>
                        </a:solidFill>
                        <a:effectLst/>
                        <a:latin typeface="Aptos Narrow" panose="020B0004020202020204" pitchFamily="34" charset="0"/>
                      </a:endParaRPr>
                    </a:p>
                  </a:txBody>
                  <a:tcPr marL="7144" marR="7144" marT="7144" marB="0" anchor="b"/>
                </a:tc>
                <a:tc>
                  <a:txBody>
                    <a:bodyPr/>
                    <a:lstStyle/>
                    <a:p>
                      <a:pPr algn="l" fontAlgn="b"/>
                      <a:endParaRPr lang="en-IN" sz="800" b="0" i="0" u="none" strike="noStrike">
                        <a:solidFill>
                          <a:srgbClr val="000000"/>
                        </a:solidFill>
                        <a:effectLst/>
                        <a:latin typeface="Aptos Narrow" panose="020B0004020202020204" pitchFamily="34" charset="0"/>
                      </a:endParaRPr>
                    </a:p>
                  </a:txBody>
                  <a:tcPr marL="7144" marR="7144" marT="7144" marB="0" anchor="b"/>
                </a:tc>
                <a:extLst>
                  <a:ext uri="{0D108BD9-81ED-4DB2-BD59-A6C34878D82A}">
                    <a16:rowId xmlns:a16="http://schemas.microsoft.com/office/drawing/2014/main" val="159221583"/>
                  </a:ext>
                </a:extLst>
              </a:tr>
              <a:tr h="188191">
                <a:tc>
                  <a:txBody>
                    <a:bodyPr/>
                    <a:lstStyle/>
                    <a:p>
                      <a:pPr algn="l" fontAlgn="b"/>
                      <a:r>
                        <a:rPr lang="en-IN" sz="800" u="none" strike="noStrike">
                          <a:effectLst/>
                        </a:rPr>
                        <a:t>Sales</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56</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43</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65</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164</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l" fontAlgn="b"/>
                      <a:endParaRPr lang="en-IN" sz="800" b="0" i="0" u="none" strike="noStrike">
                        <a:solidFill>
                          <a:srgbClr val="000000"/>
                        </a:solidFill>
                        <a:effectLst/>
                        <a:latin typeface="Aptos Narrow" panose="020B0004020202020204" pitchFamily="34" charset="0"/>
                      </a:endParaRPr>
                    </a:p>
                  </a:txBody>
                  <a:tcPr marL="7144" marR="7144" marT="7144" marB="0" anchor="b"/>
                </a:tc>
                <a:extLst>
                  <a:ext uri="{0D108BD9-81ED-4DB2-BD59-A6C34878D82A}">
                    <a16:rowId xmlns:a16="http://schemas.microsoft.com/office/drawing/2014/main" val="774134166"/>
                  </a:ext>
                </a:extLst>
              </a:tr>
              <a:tr h="309401">
                <a:tc>
                  <a:txBody>
                    <a:bodyPr/>
                    <a:lstStyle/>
                    <a:p>
                      <a:pPr algn="l" fontAlgn="b"/>
                      <a:r>
                        <a:rPr lang="en-IN" sz="800" u="none" strike="noStrike">
                          <a:effectLst/>
                        </a:rPr>
                        <a:t>Software Engineering</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16</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30</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18</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r" fontAlgn="b"/>
                      <a:r>
                        <a:rPr lang="en-IN" sz="800" u="none" strike="noStrike">
                          <a:effectLst/>
                        </a:rPr>
                        <a:t>64</a:t>
                      </a:r>
                      <a:endParaRPr lang="en-IN" sz="800" b="0" i="0" u="none" strike="noStrike">
                        <a:solidFill>
                          <a:srgbClr val="000000"/>
                        </a:solidFill>
                        <a:effectLst/>
                        <a:latin typeface="Aptos Narrow" panose="020B0004020202020204" pitchFamily="34" charset="0"/>
                      </a:endParaRPr>
                    </a:p>
                  </a:txBody>
                  <a:tcPr marL="7144" marR="7144" marT="7144" marB="0" anchor="b"/>
                </a:tc>
                <a:tc>
                  <a:txBody>
                    <a:bodyPr/>
                    <a:lstStyle/>
                    <a:p>
                      <a:pPr algn="l" fontAlgn="b"/>
                      <a:endParaRPr lang="en-IN" sz="800" b="0" i="0" u="none" strike="noStrike">
                        <a:solidFill>
                          <a:srgbClr val="000000"/>
                        </a:solidFill>
                        <a:effectLst/>
                        <a:latin typeface="Aptos Narrow" panose="020B0004020202020204" pitchFamily="34" charset="0"/>
                      </a:endParaRPr>
                    </a:p>
                  </a:txBody>
                  <a:tcPr marL="7144" marR="7144" marT="7144" marB="0" anchor="b"/>
                </a:tc>
                <a:extLst>
                  <a:ext uri="{0D108BD9-81ED-4DB2-BD59-A6C34878D82A}">
                    <a16:rowId xmlns:a16="http://schemas.microsoft.com/office/drawing/2014/main" val="2269587215"/>
                  </a:ext>
                </a:extLst>
              </a:tr>
              <a:tr h="188191">
                <a:tc>
                  <a:txBody>
                    <a:bodyPr/>
                    <a:lstStyle/>
                    <a:p>
                      <a:pPr algn="l" fontAlgn="b"/>
                      <a:r>
                        <a:rPr lang="en-IN" sz="800" u="none" strike="noStrike">
                          <a:effectLst/>
                          <a:highlight>
                            <a:srgbClr val="C0E6F5"/>
                          </a:highlight>
                        </a:rPr>
                        <a:t>Grand Total</a:t>
                      </a:r>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r" fontAlgn="b"/>
                      <a:r>
                        <a:rPr lang="en-IN" sz="800" u="none" strike="noStrike">
                          <a:effectLst/>
                          <a:highlight>
                            <a:srgbClr val="C0E6F5"/>
                          </a:highlight>
                        </a:rPr>
                        <a:t>504</a:t>
                      </a:r>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r" fontAlgn="b"/>
                      <a:r>
                        <a:rPr lang="en-IN" sz="800" u="none" strike="noStrike">
                          <a:effectLst/>
                          <a:highlight>
                            <a:srgbClr val="C0E6F5"/>
                          </a:highlight>
                        </a:rPr>
                        <a:t>477</a:t>
                      </a:r>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r" fontAlgn="b"/>
                      <a:r>
                        <a:rPr lang="en-IN" sz="800" u="none" strike="noStrike">
                          <a:effectLst/>
                          <a:highlight>
                            <a:srgbClr val="C0E6F5"/>
                          </a:highlight>
                        </a:rPr>
                        <a:t>552</a:t>
                      </a:r>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r" fontAlgn="b"/>
                      <a:r>
                        <a:rPr lang="en-IN" sz="800" u="none" strike="noStrike">
                          <a:effectLst/>
                          <a:highlight>
                            <a:srgbClr val="C0E6F5"/>
                          </a:highlight>
                        </a:rPr>
                        <a:t>1533</a:t>
                      </a:r>
                      <a:endParaRPr lang="en-IN" sz="800" b="1" i="0" u="none" strike="noStrike">
                        <a:solidFill>
                          <a:srgbClr val="000000"/>
                        </a:solidFill>
                        <a:effectLst/>
                        <a:highlight>
                          <a:srgbClr val="C0E6F5"/>
                        </a:highlight>
                        <a:latin typeface="Aptos Narrow" panose="020B0004020202020204" pitchFamily="34" charset="0"/>
                      </a:endParaRPr>
                    </a:p>
                  </a:txBody>
                  <a:tcPr marL="7144" marR="7144" marT="7144" marB="0" anchor="b"/>
                </a:tc>
                <a:tc>
                  <a:txBody>
                    <a:bodyPr/>
                    <a:lstStyle/>
                    <a:p>
                      <a:pPr algn="l" fontAlgn="b"/>
                      <a:endParaRPr lang="en-IN" sz="800" b="0" i="0" u="none" strike="noStrike" dirty="0">
                        <a:solidFill>
                          <a:srgbClr val="000000"/>
                        </a:solidFill>
                        <a:effectLst/>
                        <a:latin typeface="Aptos Narrow" panose="020B0004020202020204" pitchFamily="34" charset="0"/>
                      </a:endParaRPr>
                    </a:p>
                  </a:txBody>
                  <a:tcPr marL="7144" marR="7144" marT="7144"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3651250" y="1600201"/>
            <a:ext cx="4121150" cy="3670235"/>
          </a:xfrm>
          <a:prstGeom prst="rect">
            <a:avLst/>
          </a:prstGeom>
          <a:noFill/>
        </p:spPr>
        <p:txBody>
          <a:bodyPr wrap="square" rtlCol="0">
            <a:spAutoFit/>
          </a:bodyPr>
          <a:lstStyle/>
          <a:p>
            <a:r>
              <a:rPr lang="en-US" sz="18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1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IN" b="1"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510581" y="2628900"/>
            <a:ext cx="6444921" cy="1107996"/>
          </a:xfrm>
          <a:prstGeom prst="rect">
            <a:avLst/>
          </a:prstGeom>
          <a:noFill/>
        </p:spPr>
        <p:txBody>
          <a:bodyPr wrap="square" rtlCol="0">
            <a:spAutoFit/>
          </a:bodyPr>
          <a:lstStyle/>
          <a:p>
            <a:r>
              <a:rPr lang="en-US" sz="33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1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p:txBody>
          <a:bodyPr>
            <a:noAutofit/>
          </a:bodyPr>
          <a:lstStyle/>
          <a:p>
            <a:r>
              <a:rPr lang="en-IN" sz="45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508001" y="2563378"/>
            <a:ext cx="4575747" cy="2654573"/>
          </a:xfrm>
          <a:prstGeom prst="rect">
            <a:avLst/>
          </a:prstGeom>
          <a:noFill/>
        </p:spPr>
        <p:txBody>
          <a:bodyPr wrap="square">
            <a:spAutoFit/>
          </a:bodyPr>
          <a:lstStyle/>
          <a:p>
            <a:pPr algn="l">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100" dirty="0">
                <a:solidFill>
                  <a:srgbClr val="0D0D0D"/>
                </a:solidFill>
                <a:latin typeface="Times New Roman" panose="02020603050405020304" pitchFamily="18" charset="0"/>
                <a:cs typeface="Times New Roman" panose="02020603050405020304" pitchFamily="18" charset="0"/>
              </a:rPr>
              <a:t>Dataset Description</a:t>
            </a:r>
            <a:endParaRPr lang="en-US" sz="21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Results and </a:t>
            </a:r>
            <a:r>
              <a:rPr lang="en-US" sz="2100" dirty="0">
                <a:solidFill>
                  <a:srgbClr val="0D0D0D"/>
                </a:solidFill>
                <a:latin typeface="Times New Roman" panose="02020603050405020304" pitchFamily="18" charset="0"/>
                <a:cs typeface="Times New Roman" panose="02020603050405020304" pitchFamily="18" charset="0"/>
              </a:rPr>
              <a:t>Discussion</a:t>
            </a:r>
            <a:endParaRPr lang="en-US" sz="21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3606" y="3057525"/>
            <a:ext cx="2071688" cy="2443163"/>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55249" y="1314450"/>
            <a:ext cx="4227671" cy="508635"/>
          </a:xfrm>
          <a:prstGeom prst="rect">
            <a:avLst/>
          </a:prstGeom>
        </p:spPr>
        <p:txBody>
          <a:bodyPr vert="horz" wrap="square" lIns="0" tIns="12383" rIns="0" bIns="0" rtlCol="0">
            <a:spAutoFit/>
          </a:bodyPr>
          <a:lstStyle/>
          <a:p>
            <a:pPr marL="9525">
              <a:lnSpc>
                <a:spcPct val="100000"/>
              </a:lnSpc>
              <a:spcBef>
                <a:spcPts val="98"/>
              </a:spcBef>
              <a:tabLst>
                <a:tab pos="2045970" algn="l"/>
              </a:tabLst>
            </a:pPr>
            <a:r>
              <a:rPr sz="3188" b="1" spc="-15" dirty="0"/>
              <a:t>P</a:t>
            </a:r>
            <a:r>
              <a:rPr sz="3188" b="1" spc="11" dirty="0"/>
              <a:t>ROB</a:t>
            </a:r>
            <a:r>
              <a:rPr sz="3188" b="1" spc="41" dirty="0"/>
              <a:t>L</a:t>
            </a:r>
            <a:r>
              <a:rPr sz="3188" b="1" spc="-15" dirty="0"/>
              <a:t>E</a:t>
            </a:r>
            <a:r>
              <a:rPr sz="3188" b="1" spc="15" dirty="0"/>
              <a:t>M</a:t>
            </a:r>
            <a:r>
              <a:rPr sz="3188" b="1" dirty="0"/>
              <a:t>	</a:t>
            </a:r>
            <a:r>
              <a:rPr sz="3188" b="1" spc="8" dirty="0"/>
              <a:t>S</a:t>
            </a:r>
            <a:r>
              <a:rPr sz="3188" b="1" spc="-278" dirty="0"/>
              <a:t>T</a:t>
            </a:r>
            <a:r>
              <a:rPr sz="3188" b="1" spc="-281" dirty="0"/>
              <a:t>A</a:t>
            </a:r>
            <a:r>
              <a:rPr sz="3188" b="1" spc="11" dirty="0"/>
              <a:t>T</a:t>
            </a:r>
            <a:r>
              <a:rPr sz="3188" b="1" spc="-8" dirty="0"/>
              <a:t>E</a:t>
            </a:r>
            <a:r>
              <a:rPr sz="3188" b="1" spc="-15" dirty="0"/>
              <a:t>ME</a:t>
            </a:r>
            <a:r>
              <a:rPr sz="3188" b="1" spc="8" dirty="0"/>
              <a:t>NT</a:t>
            </a:r>
            <a:endParaRPr sz="3188" b="1" dirty="0"/>
          </a:p>
        </p:txBody>
      </p:sp>
      <p:sp>
        <p:nvSpPr>
          <p:cNvPr id="10" name="object 10"/>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4</a:t>
            </a:fld>
            <a:endParaRPr spc="8" dirty="0"/>
          </a:p>
        </p:txBody>
      </p:sp>
      <p:pic>
        <p:nvPicPr>
          <p:cNvPr id="8" name="object 8"/>
          <p:cNvPicPr/>
          <p:nvPr/>
        </p:nvPicPr>
        <p:blipFill>
          <a:blip r:embed="rId3" cstate="print"/>
          <a:stretch>
            <a:fillRect/>
          </a:stretch>
        </p:blipFill>
        <p:spPr>
          <a:xfrm>
            <a:off x="507207" y="5707857"/>
            <a:ext cx="1607344" cy="150019"/>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625554" y="2114550"/>
            <a:ext cx="4660821" cy="4039567"/>
          </a:xfrm>
          <a:prstGeom prst="rect">
            <a:avLst/>
          </a:prstGeom>
          <a:noFill/>
        </p:spPr>
        <p:txBody>
          <a:bodyPr wrap="square" rtlCol="0">
            <a:spAutoFit/>
          </a:bodyPr>
          <a:lstStyle/>
          <a:p>
            <a:pPr marL="214313" indent="-214313">
              <a:buFont typeface="Arial" panose="020B0604020202020204" pitchFamily="34" charset="0"/>
              <a:buChar char="•"/>
            </a:pPr>
            <a:r>
              <a:rPr lang="en-IN" sz="1350" dirty="0"/>
              <a:t> </a:t>
            </a:r>
            <a:r>
              <a:rPr lang="en-US" sz="1350"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sz="1350" dirty="0"/>
              <a:t> </a:t>
            </a:r>
          </a:p>
          <a:p>
            <a:endParaRPr lang="en-IN" sz="1350" dirty="0"/>
          </a:p>
          <a:p>
            <a:pPr marL="257175" indent="-257175">
              <a:buFont typeface="Arial" panose="020B0604020202020204" pitchFamily="34" charset="0"/>
              <a:buChar char="•"/>
            </a:pPr>
            <a:r>
              <a:rPr lang="en-US" sz="1350"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493669" y="2843213"/>
            <a:ext cx="2650331" cy="28575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54832" y="1479470"/>
            <a:ext cx="5103019" cy="520335"/>
          </a:xfrm>
          <a:prstGeom prst="rect">
            <a:avLst/>
          </a:prstGeom>
        </p:spPr>
        <p:txBody>
          <a:bodyPr vert="horz" wrap="square" lIns="0" tIns="12383" rIns="0" bIns="0" rtlCol="0">
            <a:spAutoFit/>
          </a:bodyPr>
          <a:lstStyle/>
          <a:p>
            <a:pPr marL="9525">
              <a:lnSpc>
                <a:spcPct val="100000"/>
              </a:lnSpc>
              <a:spcBef>
                <a:spcPts val="98"/>
              </a:spcBef>
              <a:tabLst>
                <a:tab pos="1982153" algn="l"/>
              </a:tabLst>
            </a:pPr>
            <a:r>
              <a:rPr sz="3300" b="1" spc="4" dirty="0"/>
              <a:t>PROJECT	</a:t>
            </a:r>
            <a:r>
              <a:rPr sz="3300" b="1" spc="-15" dirty="0"/>
              <a:t>OVERVIEW</a:t>
            </a:r>
            <a:endParaRPr sz="3300" b="1" dirty="0"/>
          </a:p>
        </p:txBody>
      </p:sp>
      <p:sp>
        <p:nvSpPr>
          <p:cNvPr id="10" name="object 10"/>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5</a:t>
            </a:fld>
            <a:endParaRPr spc="8" dirty="0"/>
          </a:p>
        </p:txBody>
      </p:sp>
      <p:pic>
        <p:nvPicPr>
          <p:cNvPr id="8" name="object 8"/>
          <p:cNvPicPr/>
          <p:nvPr/>
        </p:nvPicPr>
        <p:blipFill>
          <a:blip r:embed="rId3" cstate="print"/>
          <a:stretch>
            <a:fillRect/>
          </a:stretch>
        </p:blipFill>
        <p:spPr>
          <a:xfrm>
            <a:off x="507207" y="5707857"/>
            <a:ext cx="1607344" cy="150019"/>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42950" y="2457450"/>
            <a:ext cx="5943600" cy="2308324"/>
          </a:xfrm>
          <a:prstGeom prst="rect">
            <a:avLst/>
          </a:prstGeom>
          <a:noFill/>
        </p:spPr>
        <p:txBody>
          <a:bodyPr wrap="square" rtlCol="0">
            <a:spAutoFit/>
          </a:bodyPr>
          <a:lstStyle/>
          <a:p>
            <a:pPr marL="257175" indent="-257175">
              <a:buFont typeface="Arial" panose="020B0604020202020204" pitchFamily="34" charset="0"/>
              <a:buChar char="•"/>
            </a:pPr>
            <a:r>
              <a:rPr lang="en-US" sz="18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5163" y="4879181"/>
            <a:ext cx="342900" cy="3429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4" name="object 4"/>
          <p:cNvSpPr/>
          <p:nvPr/>
        </p:nvSpPr>
        <p:spPr>
          <a:xfrm>
            <a:off x="7015163" y="5279232"/>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sp>
        <p:nvSpPr>
          <p:cNvPr id="5" name="object 5"/>
          <p:cNvSpPr txBox="1">
            <a:spLocks noGrp="1"/>
          </p:cNvSpPr>
          <p:nvPr>
            <p:ph type="title"/>
          </p:nvPr>
        </p:nvSpPr>
        <p:spPr>
          <a:xfrm>
            <a:off x="524589" y="1179846"/>
            <a:ext cx="4561761" cy="1120500"/>
          </a:xfrm>
          <a:prstGeom prst="rect">
            <a:avLst/>
          </a:prstGeom>
        </p:spPr>
        <p:txBody>
          <a:bodyPr vert="horz" wrap="square" lIns="0" tIns="12383" rIns="0" bIns="0" rtlCol="0">
            <a:spAutoFit/>
          </a:bodyPr>
          <a:lstStyle/>
          <a:p>
            <a:pPr marL="9525">
              <a:lnSpc>
                <a:spcPct val="100000"/>
              </a:lnSpc>
              <a:spcBef>
                <a:spcPts val="98"/>
              </a:spcBef>
            </a:pPr>
            <a:r>
              <a:rPr b="1" spc="19" dirty="0"/>
              <a:t>W</a:t>
            </a:r>
            <a:r>
              <a:rPr b="1" spc="-15" dirty="0"/>
              <a:t>H</a:t>
            </a:r>
            <a:r>
              <a:rPr b="1" spc="15" dirty="0"/>
              <a:t>O</a:t>
            </a:r>
            <a:r>
              <a:rPr b="1" spc="-176" dirty="0"/>
              <a:t> </a:t>
            </a:r>
            <a:r>
              <a:rPr b="1" spc="-8" dirty="0"/>
              <a:t>AR</a:t>
            </a:r>
            <a:r>
              <a:rPr b="1" spc="11" dirty="0"/>
              <a:t>E</a:t>
            </a:r>
            <a:r>
              <a:rPr b="1" spc="-26" dirty="0"/>
              <a:t> </a:t>
            </a:r>
            <a:r>
              <a:rPr b="1" spc="-8" dirty="0"/>
              <a:t>T</a:t>
            </a:r>
            <a:r>
              <a:rPr b="1" spc="-11" dirty="0"/>
              <a:t>H</a:t>
            </a:r>
            <a:r>
              <a:rPr b="1" spc="11" dirty="0"/>
              <a:t>E</a:t>
            </a:r>
            <a:r>
              <a:rPr b="1" spc="-26" dirty="0"/>
              <a:t> </a:t>
            </a:r>
            <a:r>
              <a:rPr b="1" spc="-15" dirty="0"/>
              <a:t>E</a:t>
            </a:r>
            <a:r>
              <a:rPr b="1" spc="23" dirty="0"/>
              <a:t>N</a:t>
            </a:r>
            <a:r>
              <a:rPr b="1" spc="11" dirty="0"/>
              <a:t>D</a:t>
            </a:r>
            <a:r>
              <a:rPr b="1" spc="-34" dirty="0"/>
              <a:t> </a:t>
            </a:r>
            <a:r>
              <a:rPr b="1" dirty="0"/>
              <a:t>U</a:t>
            </a:r>
            <a:r>
              <a:rPr b="1" spc="8" dirty="0"/>
              <a:t>S</a:t>
            </a:r>
            <a:r>
              <a:rPr b="1" spc="-19" dirty="0"/>
              <a:t>E</a:t>
            </a:r>
            <a:r>
              <a:rPr b="1" spc="-8" dirty="0"/>
              <a:t>R</a:t>
            </a:r>
            <a:r>
              <a:rPr b="1" spc="4" dirty="0"/>
              <a:t>S?</a:t>
            </a:r>
            <a:endParaRPr b="1" dirty="0"/>
          </a:p>
        </p:txBody>
      </p:sp>
      <p:sp>
        <p:nvSpPr>
          <p:cNvPr id="8" name="object 8"/>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6</a:t>
            </a:fld>
            <a:endParaRPr spc="8" dirty="0"/>
          </a:p>
        </p:txBody>
      </p:sp>
      <p:pic>
        <p:nvPicPr>
          <p:cNvPr id="6" name="object 6"/>
          <p:cNvPicPr/>
          <p:nvPr/>
        </p:nvPicPr>
        <p:blipFill>
          <a:blip r:embed="rId2" cstate="print"/>
          <a:stretch>
            <a:fillRect/>
          </a:stretch>
        </p:blipFill>
        <p:spPr>
          <a:xfrm>
            <a:off x="542925" y="5486401"/>
            <a:ext cx="1635919" cy="364331"/>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742950" y="2343151"/>
            <a:ext cx="3943350" cy="2769989"/>
          </a:xfrm>
          <a:prstGeom prst="rect">
            <a:avLst/>
          </a:prstGeom>
          <a:noFill/>
        </p:spPr>
        <p:txBody>
          <a:bodyPr wrap="square" rtlCol="0">
            <a:spAutoFit/>
          </a:bodyPr>
          <a:lstStyle/>
          <a:p>
            <a:pPr marL="214313" indent="-214313">
              <a:buFont typeface="Arial" panose="020B0604020202020204" pitchFamily="34" charset="0"/>
              <a:buChar char="•"/>
            </a:pPr>
            <a:r>
              <a:rPr lang="en-IN" sz="1800" b="1" dirty="0"/>
              <a:t>HR Professionals and Employers</a:t>
            </a:r>
          </a:p>
          <a:p>
            <a:pPr marL="214313" indent="-214313">
              <a:buFont typeface="Arial" panose="020B0604020202020204" pitchFamily="34" charset="0"/>
              <a:buChar char="•"/>
            </a:pPr>
            <a:r>
              <a:rPr lang="en-IN" sz="1800" b="1" dirty="0"/>
              <a:t>Employees and Job Seekers</a:t>
            </a:r>
          </a:p>
          <a:p>
            <a:pPr marL="214313" indent="-214313">
              <a:buFont typeface="Arial" panose="020B0604020202020204" pitchFamily="34" charset="0"/>
              <a:buChar char="•"/>
            </a:pPr>
            <a:r>
              <a:rPr lang="en-IN" sz="1800" b="1" dirty="0"/>
              <a:t>Legal and Compliance Teams</a:t>
            </a:r>
          </a:p>
          <a:p>
            <a:pPr marL="214313" indent="-214313">
              <a:buFont typeface="Arial" panose="020B0604020202020204" pitchFamily="34" charset="0"/>
              <a:buChar char="•"/>
            </a:pPr>
            <a:r>
              <a:rPr lang="en-US" sz="1800" b="1" dirty="0"/>
              <a:t>Policy Makers and Government Agencies</a:t>
            </a:r>
            <a:endParaRPr lang="en-IN" sz="1800" b="1" dirty="0"/>
          </a:p>
          <a:p>
            <a:pPr marL="214313" indent="-214313">
              <a:buFont typeface="Arial" panose="020B0604020202020204" pitchFamily="34" charset="0"/>
              <a:buChar char="•"/>
            </a:pPr>
            <a:r>
              <a:rPr lang="en-US" sz="1800" b="1" dirty="0"/>
              <a:t>Labor Unions and Advocacy Groups</a:t>
            </a:r>
            <a:endParaRPr lang="en-IN" sz="1800" b="1" dirty="0"/>
          </a:p>
          <a:p>
            <a:pPr marL="214313" indent="-214313">
              <a:buFont typeface="Arial" panose="020B0604020202020204" pitchFamily="34" charset="0"/>
              <a:buChar char="•"/>
            </a:pPr>
            <a:r>
              <a:rPr lang="en-IN" sz="1800" b="1" dirty="0"/>
              <a:t>Academic Researchers and Economists</a:t>
            </a:r>
            <a:r>
              <a:rPr lang="en-IN" sz="1800" dirty="0"/>
              <a:t> </a:t>
            </a:r>
          </a:p>
          <a:p>
            <a:endParaRPr lang="en-IN"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64532"/>
            <a:ext cx="2021681" cy="2436019"/>
          </a:xfrm>
          <a:prstGeom prst="rect">
            <a:avLst/>
          </a:prstGeom>
        </p:spPr>
      </p:pic>
      <p:sp>
        <p:nvSpPr>
          <p:cNvPr id="3" name="object 3"/>
          <p:cNvSpPr/>
          <p:nvPr/>
        </p:nvSpPr>
        <p:spPr>
          <a:xfrm>
            <a:off x="7015163" y="4879181"/>
            <a:ext cx="342900" cy="3429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5" name="object 5"/>
          <p:cNvSpPr/>
          <p:nvPr/>
        </p:nvSpPr>
        <p:spPr>
          <a:xfrm>
            <a:off x="7015163" y="5279232"/>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sp>
        <p:nvSpPr>
          <p:cNvPr id="6" name="object 6"/>
          <p:cNvSpPr txBox="1">
            <a:spLocks noGrp="1"/>
          </p:cNvSpPr>
          <p:nvPr>
            <p:ph type="title"/>
          </p:nvPr>
        </p:nvSpPr>
        <p:spPr>
          <a:xfrm>
            <a:off x="418624" y="1500664"/>
            <a:ext cx="7322344" cy="431483"/>
          </a:xfrm>
          <a:prstGeom prst="rect">
            <a:avLst/>
          </a:prstGeom>
        </p:spPr>
        <p:txBody>
          <a:bodyPr vert="horz" wrap="square" lIns="0" tIns="10001" rIns="0" bIns="0" rtlCol="0">
            <a:spAutoFit/>
          </a:bodyPr>
          <a:lstStyle/>
          <a:p>
            <a:pPr marL="9525">
              <a:lnSpc>
                <a:spcPct val="100000"/>
              </a:lnSpc>
              <a:spcBef>
                <a:spcPts val="79"/>
              </a:spcBef>
            </a:pPr>
            <a:r>
              <a:rPr sz="2700" spc="8" dirty="0"/>
              <a:t>O</a:t>
            </a:r>
            <a:r>
              <a:rPr sz="2700" spc="19" dirty="0"/>
              <a:t>U</a:t>
            </a:r>
            <a:r>
              <a:rPr sz="2700" dirty="0"/>
              <a:t>R</a:t>
            </a:r>
            <a:r>
              <a:rPr sz="2700" spc="4" dirty="0"/>
              <a:t> </a:t>
            </a:r>
            <a:r>
              <a:rPr sz="2700" spc="19" dirty="0"/>
              <a:t>S</a:t>
            </a:r>
            <a:r>
              <a:rPr sz="2700" spc="8" dirty="0"/>
              <a:t>O</a:t>
            </a:r>
            <a:r>
              <a:rPr sz="2700" spc="19" dirty="0"/>
              <a:t>LU</a:t>
            </a:r>
            <a:r>
              <a:rPr sz="2700" spc="-26" dirty="0"/>
              <a:t>T</a:t>
            </a:r>
            <a:r>
              <a:rPr sz="2700" spc="-23" dirty="0"/>
              <a:t>I</a:t>
            </a:r>
            <a:r>
              <a:rPr sz="2700" spc="8" dirty="0"/>
              <a:t>O</a:t>
            </a:r>
            <a:r>
              <a:rPr sz="2700" dirty="0"/>
              <a:t>N</a:t>
            </a:r>
            <a:r>
              <a:rPr sz="2700" spc="-259" dirty="0"/>
              <a:t> </a:t>
            </a:r>
            <a:r>
              <a:rPr sz="2700" spc="-26" dirty="0"/>
              <a:t>A</a:t>
            </a:r>
            <a:r>
              <a:rPr sz="2700" spc="-4" dirty="0"/>
              <a:t>N</a:t>
            </a:r>
            <a:r>
              <a:rPr sz="2700" dirty="0"/>
              <a:t>D</a:t>
            </a:r>
            <a:r>
              <a:rPr sz="2700" spc="26" dirty="0"/>
              <a:t> </a:t>
            </a:r>
            <a:r>
              <a:rPr sz="2700" spc="-23" dirty="0"/>
              <a:t>I</a:t>
            </a:r>
            <a:r>
              <a:rPr sz="2700" spc="-26" dirty="0"/>
              <a:t>T</a:t>
            </a:r>
            <a:r>
              <a:rPr sz="2700" dirty="0"/>
              <a:t>S</a:t>
            </a:r>
            <a:r>
              <a:rPr sz="2700" spc="45" dirty="0"/>
              <a:t> </a:t>
            </a:r>
            <a:r>
              <a:rPr sz="2700" spc="-221" dirty="0"/>
              <a:t>V</a:t>
            </a:r>
            <a:r>
              <a:rPr sz="2700" spc="-26" dirty="0"/>
              <a:t>A</a:t>
            </a:r>
            <a:r>
              <a:rPr sz="2700" spc="19" dirty="0"/>
              <a:t>LU</a:t>
            </a:r>
            <a:r>
              <a:rPr sz="2700" dirty="0"/>
              <a:t>E</a:t>
            </a:r>
            <a:r>
              <a:rPr sz="2700" spc="-49" dirty="0"/>
              <a:t> </a:t>
            </a:r>
            <a:r>
              <a:rPr sz="2700" spc="-11" dirty="0"/>
              <a:t>P</a:t>
            </a:r>
            <a:r>
              <a:rPr sz="2700" spc="-23" dirty="0"/>
              <a:t>R</a:t>
            </a:r>
            <a:r>
              <a:rPr sz="2700" spc="8" dirty="0"/>
              <a:t>O</a:t>
            </a:r>
            <a:r>
              <a:rPr sz="2700" spc="-11" dirty="0"/>
              <a:t>P</a:t>
            </a:r>
            <a:r>
              <a:rPr sz="2700" spc="8" dirty="0"/>
              <a:t>O</a:t>
            </a:r>
            <a:r>
              <a:rPr sz="2700" spc="19" dirty="0"/>
              <a:t>S</a:t>
            </a:r>
            <a:r>
              <a:rPr sz="2700" spc="-23" dirty="0"/>
              <a:t>I</a:t>
            </a:r>
            <a:r>
              <a:rPr sz="2700" spc="-26" dirty="0"/>
              <a:t>T</a:t>
            </a:r>
            <a:r>
              <a:rPr sz="2700" spc="-23" dirty="0"/>
              <a:t>I</a:t>
            </a:r>
            <a:r>
              <a:rPr sz="2700" spc="8" dirty="0"/>
              <a:t>O</a:t>
            </a:r>
            <a:r>
              <a:rPr sz="2700" dirty="0"/>
              <a:t>N</a:t>
            </a:r>
          </a:p>
        </p:txBody>
      </p:sp>
      <p:sp>
        <p:nvSpPr>
          <p:cNvPr id="9" name="object 9"/>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7</a:t>
            </a:fld>
            <a:endParaRPr spc="8" dirty="0"/>
          </a:p>
        </p:txBody>
      </p:sp>
      <p:pic>
        <p:nvPicPr>
          <p:cNvPr id="7" name="object 7"/>
          <p:cNvPicPr/>
          <p:nvPr/>
        </p:nvPicPr>
        <p:blipFill>
          <a:blip r:embed="rId3" cstate="print"/>
          <a:stretch>
            <a:fillRect/>
          </a:stretch>
        </p:blipFill>
        <p:spPr>
          <a:xfrm>
            <a:off x="507207" y="5707857"/>
            <a:ext cx="1607344" cy="150019"/>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114550" y="1989297"/>
            <a:ext cx="6172200" cy="4016484"/>
          </a:xfrm>
          <a:prstGeom prst="rect">
            <a:avLst/>
          </a:prstGeom>
          <a:noFill/>
        </p:spPr>
        <p:txBody>
          <a:bodyPr wrap="square" rtlCol="0">
            <a:spAutoFit/>
          </a:bodyPr>
          <a:lstStyle/>
          <a:p>
            <a:pPr marL="214313" indent="-214313">
              <a:buFont typeface="Arial" panose="020B0604020202020204" pitchFamily="34" charset="0"/>
              <a:buChar char="•"/>
            </a:pPr>
            <a:r>
              <a:rPr lang="en-US" sz="1350" dirty="0"/>
              <a:t>FILTERATION- SELECTING THE FEATURES FOR THE PROJECT</a:t>
            </a:r>
          </a:p>
          <a:p>
            <a:r>
              <a:rPr lang="en-US" sz="1350" dirty="0"/>
              <a:t>                       - FOR OMITTING THE EMPTY CELLS</a:t>
            </a:r>
          </a:p>
          <a:p>
            <a:endParaRPr lang="en-US" sz="1350" dirty="0"/>
          </a:p>
          <a:p>
            <a:pPr marL="214313" indent="-214313">
              <a:buFont typeface="Arial" panose="020B0604020202020204" pitchFamily="34" charset="0"/>
              <a:buChar char="•"/>
            </a:pPr>
            <a:r>
              <a:rPr lang="en-US" sz="1350" dirty="0"/>
              <a:t>PIVOT TABLE-  FOR OMITTING THE BLANK CELLS</a:t>
            </a:r>
          </a:p>
          <a:p>
            <a:r>
              <a:rPr lang="en-US" sz="1350" dirty="0"/>
              <a:t>                       - ADDED FILTERS, ROWS, COLUMNS </a:t>
            </a:r>
          </a:p>
          <a:p>
            <a:endParaRPr lang="en-US" sz="1350" dirty="0"/>
          </a:p>
          <a:p>
            <a:pPr marL="214313" indent="-214313">
              <a:buFont typeface="Arial" panose="020B0604020202020204" pitchFamily="34" charset="0"/>
              <a:buChar char="•"/>
            </a:pPr>
            <a:r>
              <a:rPr lang="en-US" sz="1350" dirty="0"/>
              <a:t>CHART- BAR GRAPH AS A PROJECT RESULT</a:t>
            </a:r>
          </a:p>
          <a:p>
            <a:endParaRPr lang="en-US" sz="1350" dirty="0"/>
          </a:p>
          <a:p>
            <a:r>
              <a:rPr lang="en-US" sz="1350" dirty="0"/>
              <a:t>SOLUTION FOR THE PROBLEM : </a:t>
            </a:r>
          </a:p>
          <a:p>
            <a:r>
              <a:rPr lang="en-US" sz="1350" b="1" dirty="0"/>
              <a:t>Improved Classification Tools and Systems</a:t>
            </a:r>
            <a:r>
              <a:rPr lang="en-US" sz="1350" dirty="0"/>
              <a:t>:</a:t>
            </a:r>
          </a:p>
          <a:p>
            <a:pPr>
              <a:buFont typeface="Arial" panose="020B0604020202020204" pitchFamily="34" charset="0"/>
              <a:buChar char="•"/>
            </a:pPr>
            <a:r>
              <a:rPr lang="en-US" sz="1350" b="1" dirty="0"/>
              <a:t>Automated Classification Software</a:t>
            </a:r>
            <a:r>
              <a:rPr lang="en-US" sz="1350"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sz="1350" b="1" dirty="0"/>
              <a:t>Compliance Monitoring Systems</a:t>
            </a:r>
            <a:r>
              <a:rPr lang="en-US" sz="1350" dirty="0"/>
              <a:t>: Use technology to monitor and flag potential misclassifications, helping organizations remain compliant with labor laws</a:t>
            </a:r>
          </a:p>
          <a:p>
            <a:endParaRPr lang="en-US" sz="1350" dirty="0"/>
          </a:p>
          <a:p>
            <a:endParaRPr lang="en-US" sz="1350" dirty="0"/>
          </a:p>
          <a:p>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57250" y="1268543"/>
            <a:ext cx="6447501" cy="9906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143000" y="2259143"/>
            <a:ext cx="5314950" cy="3046988"/>
          </a:xfrm>
          <a:prstGeom prst="rect">
            <a:avLst/>
          </a:prstGeom>
          <a:noFill/>
        </p:spPr>
        <p:txBody>
          <a:bodyPr wrap="square" rtlCol="0">
            <a:spAutoFit/>
          </a:bodyPr>
          <a:lstStyle/>
          <a:p>
            <a:pPr marL="214313" indent="-214313">
              <a:buFont typeface="Arial" panose="020B0604020202020204" pitchFamily="34" charset="0"/>
              <a:buChar char="•"/>
            </a:pPr>
            <a:r>
              <a:rPr lang="en-IN" sz="1500" b="1" dirty="0"/>
              <a:t>EMPLOYMENT DATA SET – TAKEN FROM “KAGGLE”</a:t>
            </a:r>
          </a:p>
          <a:p>
            <a:pPr marL="214313" indent="-214313">
              <a:buFont typeface="Arial" panose="020B0604020202020204" pitchFamily="34" charset="0"/>
              <a:buChar char="•"/>
            </a:pPr>
            <a:r>
              <a:rPr lang="en-IN" sz="1500" b="1" dirty="0"/>
              <a:t>FROM 26 CHARACTERISTICS- SELECTED 12 FEATURES</a:t>
            </a:r>
          </a:p>
          <a:p>
            <a:pPr marL="257175" indent="-257175">
              <a:buFont typeface="+mj-lt"/>
              <a:buAutoNum type="alphaLcParenR"/>
            </a:pPr>
            <a:r>
              <a:rPr lang="en-IN" sz="1500" b="1" dirty="0"/>
              <a:t>EMPLOYMENT NAME</a:t>
            </a:r>
          </a:p>
          <a:p>
            <a:pPr marL="257175" indent="-257175">
              <a:buFont typeface="+mj-lt"/>
              <a:buAutoNum type="alphaLcParenR"/>
            </a:pPr>
            <a:r>
              <a:rPr lang="en-IN" sz="1500" b="1" dirty="0"/>
              <a:t>START DATE / EXIT DATE</a:t>
            </a:r>
          </a:p>
          <a:p>
            <a:pPr marL="257175" indent="-257175">
              <a:buFont typeface="+mj-lt"/>
              <a:buAutoNum type="alphaLcParenR"/>
            </a:pPr>
            <a:r>
              <a:rPr lang="en-IN" sz="1500" b="1" dirty="0"/>
              <a:t>EMAIL ID</a:t>
            </a:r>
          </a:p>
          <a:p>
            <a:pPr marL="257175" indent="-257175">
              <a:buFont typeface="+mj-lt"/>
              <a:buAutoNum type="alphaLcParenR"/>
            </a:pPr>
            <a:r>
              <a:rPr lang="en-IN" sz="1500" b="1" dirty="0"/>
              <a:t>BUSINESS UNIT</a:t>
            </a:r>
          </a:p>
          <a:p>
            <a:pPr marL="257175" indent="-257175">
              <a:buFont typeface="+mj-lt"/>
              <a:buAutoNum type="alphaLcParenR"/>
            </a:pPr>
            <a:r>
              <a:rPr lang="en-IN" sz="1500" b="1" dirty="0"/>
              <a:t>EMPLOYMENT CLASSIFICATION</a:t>
            </a:r>
          </a:p>
          <a:p>
            <a:pPr marL="257175" indent="-257175">
              <a:buFont typeface="+mj-lt"/>
              <a:buAutoNum type="alphaLcParenR"/>
            </a:pPr>
            <a:r>
              <a:rPr lang="en-IN" sz="1500" b="1" dirty="0"/>
              <a:t>EMPLOYMENT STATUS</a:t>
            </a:r>
          </a:p>
          <a:p>
            <a:pPr marL="257175" indent="-257175">
              <a:buFont typeface="+mj-lt"/>
              <a:buAutoNum type="alphaLcParenR"/>
            </a:pPr>
            <a:r>
              <a:rPr lang="en-IN" sz="1500" b="1" dirty="0"/>
              <a:t>DIVISION</a:t>
            </a:r>
          </a:p>
          <a:p>
            <a:pPr marL="257175" indent="-257175">
              <a:buFont typeface="+mj-lt"/>
              <a:buAutoNum type="alphaLcParenR"/>
            </a:pPr>
            <a:r>
              <a:rPr lang="en-IN" sz="1500" b="1" dirty="0"/>
              <a:t>GENDER</a:t>
            </a:r>
          </a:p>
          <a:p>
            <a:pPr marL="257175" indent="-257175">
              <a:buFont typeface="+mj-lt"/>
              <a:buAutoNum type="alphaLcParenR"/>
            </a:pPr>
            <a:r>
              <a:rPr lang="en-IN" sz="1500" b="1" dirty="0"/>
              <a:t>DEPARTMENGT TYPE</a:t>
            </a:r>
          </a:p>
          <a:p>
            <a:pPr marL="257175" indent="-257175">
              <a:buFont typeface="+mj-lt"/>
              <a:buAutoNum type="alphaLcParenR"/>
            </a:pPr>
            <a:r>
              <a:rPr lang="en-IN" sz="1500" b="1" dirty="0"/>
              <a:t>PERFORMANCE METRICS</a:t>
            </a:r>
          </a:p>
          <a:p>
            <a:endParaRPr lang="en-IN" sz="135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4357" y="5721778"/>
            <a:ext cx="1330166" cy="124778"/>
          </a:xfrm>
          <a:prstGeom prst="rect">
            <a:avLst/>
          </a:prstGeom>
        </p:spPr>
        <p:txBody>
          <a:bodyPr vert="horz" wrap="square" lIns="0" tIns="0" rIns="0" bIns="0" rtlCol="0">
            <a:spAutoFit/>
          </a:bodyPr>
          <a:lstStyle/>
          <a:p>
            <a:pPr>
              <a:lnSpc>
                <a:spcPts val="956"/>
              </a:lnSpc>
            </a:pPr>
            <a:r>
              <a:rPr sz="825" spc="15" dirty="0">
                <a:solidFill>
                  <a:srgbClr val="2D83C3"/>
                </a:solidFill>
                <a:latin typeface="Trebuchet MS"/>
                <a:cs typeface="Trebuchet MS"/>
              </a:rPr>
              <a:t>3/21/202</a:t>
            </a:r>
            <a:r>
              <a:rPr sz="825" spc="8" dirty="0">
                <a:solidFill>
                  <a:srgbClr val="2D83C3"/>
                </a:solidFill>
                <a:latin typeface="Trebuchet MS"/>
                <a:cs typeface="Trebuchet MS"/>
              </a:rPr>
              <a:t>4</a:t>
            </a:r>
            <a:r>
              <a:rPr sz="825" dirty="0">
                <a:solidFill>
                  <a:srgbClr val="2D83C3"/>
                </a:solidFill>
                <a:latin typeface="Trebuchet MS"/>
                <a:cs typeface="Trebuchet MS"/>
              </a:rPr>
              <a:t> </a:t>
            </a:r>
            <a:r>
              <a:rPr sz="825" spc="98" dirty="0">
                <a:solidFill>
                  <a:srgbClr val="2D83C3"/>
                </a:solidFill>
                <a:latin typeface="Trebuchet MS"/>
                <a:cs typeface="Trebuchet MS"/>
              </a:rPr>
              <a:t> </a:t>
            </a:r>
            <a:r>
              <a:rPr sz="825" b="1" spc="38" dirty="0">
                <a:solidFill>
                  <a:srgbClr val="2D83C3"/>
                </a:solidFill>
                <a:latin typeface="Trebuchet MS"/>
                <a:cs typeface="Trebuchet MS"/>
              </a:rPr>
              <a:t>A</a:t>
            </a:r>
            <a:r>
              <a:rPr sz="825" b="1" spc="11" dirty="0">
                <a:solidFill>
                  <a:srgbClr val="2D83C3"/>
                </a:solidFill>
                <a:latin typeface="Trebuchet MS"/>
                <a:cs typeface="Trebuchet MS"/>
              </a:rPr>
              <a:t>nnu</a:t>
            </a:r>
            <a:r>
              <a:rPr sz="825" b="1" spc="8" dirty="0">
                <a:solidFill>
                  <a:srgbClr val="2D83C3"/>
                </a:solidFill>
                <a:latin typeface="Trebuchet MS"/>
                <a:cs typeface="Trebuchet MS"/>
              </a:rPr>
              <a:t>al</a:t>
            </a:r>
            <a:r>
              <a:rPr sz="825" b="1" spc="-105" dirty="0">
                <a:solidFill>
                  <a:srgbClr val="2D83C3"/>
                </a:solidFill>
                <a:latin typeface="Trebuchet MS"/>
                <a:cs typeface="Trebuchet MS"/>
              </a:rPr>
              <a:t> </a:t>
            </a:r>
            <a:r>
              <a:rPr sz="825" b="1" dirty="0">
                <a:solidFill>
                  <a:srgbClr val="2D83C3"/>
                </a:solidFill>
                <a:latin typeface="Trebuchet MS"/>
                <a:cs typeface="Trebuchet MS"/>
              </a:rPr>
              <a:t>R</a:t>
            </a:r>
            <a:r>
              <a:rPr sz="825" b="1" spc="26" dirty="0">
                <a:solidFill>
                  <a:srgbClr val="2D83C3"/>
                </a:solidFill>
                <a:latin typeface="Trebuchet MS"/>
                <a:cs typeface="Trebuchet MS"/>
              </a:rPr>
              <a:t>e</a:t>
            </a:r>
            <a:r>
              <a:rPr sz="825" b="1" spc="68" dirty="0">
                <a:solidFill>
                  <a:srgbClr val="2D83C3"/>
                </a:solidFill>
                <a:latin typeface="Trebuchet MS"/>
                <a:cs typeface="Trebuchet MS"/>
              </a:rPr>
              <a:t>v</a:t>
            </a:r>
            <a:r>
              <a:rPr sz="825" b="1" spc="-26" dirty="0">
                <a:solidFill>
                  <a:srgbClr val="2D83C3"/>
                </a:solidFill>
                <a:latin typeface="Trebuchet MS"/>
                <a:cs typeface="Trebuchet MS"/>
              </a:rPr>
              <a:t>i</a:t>
            </a:r>
            <a:r>
              <a:rPr sz="825" b="1" spc="26" dirty="0">
                <a:solidFill>
                  <a:srgbClr val="2D83C3"/>
                </a:solidFill>
                <a:latin typeface="Trebuchet MS"/>
                <a:cs typeface="Trebuchet MS"/>
              </a:rPr>
              <a:t>e</a:t>
            </a:r>
            <a:r>
              <a:rPr sz="825" b="1" spc="11" dirty="0">
                <a:solidFill>
                  <a:srgbClr val="2D83C3"/>
                </a:solidFill>
                <a:latin typeface="Trebuchet MS"/>
                <a:cs typeface="Trebuchet MS"/>
              </a:rPr>
              <a:t>w</a:t>
            </a:r>
            <a:endParaRPr sz="825">
              <a:latin typeface="Trebuchet MS"/>
              <a:cs typeface="Trebuchet MS"/>
            </a:endParaRPr>
          </a:p>
        </p:txBody>
      </p:sp>
      <p:sp>
        <p:nvSpPr>
          <p:cNvPr id="3" name="object 3"/>
          <p:cNvSpPr/>
          <p:nvPr/>
        </p:nvSpPr>
        <p:spPr>
          <a:xfrm>
            <a:off x="7015163" y="4879181"/>
            <a:ext cx="342900" cy="3429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5" name="object 5"/>
          <p:cNvSpPr/>
          <p:nvPr/>
        </p:nvSpPr>
        <p:spPr>
          <a:xfrm>
            <a:off x="7015163" y="5279232"/>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6" name="object 6"/>
          <p:cNvPicPr/>
          <p:nvPr/>
        </p:nvPicPr>
        <p:blipFill>
          <a:blip r:embed="rId2" cstate="print"/>
          <a:stretch>
            <a:fillRect/>
          </a:stretch>
        </p:blipFill>
        <p:spPr>
          <a:xfrm>
            <a:off x="50007" y="3393280"/>
            <a:ext cx="1850231" cy="2564606"/>
          </a:xfrm>
          <a:prstGeom prst="rect">
            <a:avLst/>
          </a:prstGeom>
        </p:spPr>
      </p:pic>
      <p:sp>
        <p:nvSpPr>
          <p:cNvPr id="7" name="object 7"/>
          <p:cNvSpPr txBox="1">
            <a:spLocks noGrp="1"/>
          </p:cNvSpPr>
          <p:nvPr>
            <p:ph type="title"/>
          </p:nvPr>
        </p:nvSpPr>
        <p:spPr>
          <a:xfrm>
            <a:off x="554832" y="1348454"/>
            <a:ext cx="6360319" cy="503022"/>
          </a:xfrm>
          <a:prstGeom prst="rect">
            <a:avLst/>
          </a:prstGeom>
        </p:spPr>
        <p:txBody>
          <a:bodyPr vert="horz" wrap="square" lIns="0" tIns="12383" rIns="0" bIns="0" rtlCol="0">
            <a:spAutoFit/>
          </a:bodyPr>
          <a:lstStyle/>
          <a:p>
            <a:pPr marL="9525">
              <a:lnSpc>
                <a:spcPct val="100000"/>
              </a:lnSpc>
              <a:spcBef>
                <a:spcPts val="98"/>
              </a:spcBef>
            </a:pPr>
            <a:r>
              <a:rPr sz="3188" b="1" spc="11" dirty="0"/>
              <a:t>THE</a:t>
            </a:r>
            <a:r>
              <a:rPr sz="3188" b="1" spc="15" dirty="0"/>
              <a:t> </a:t>
            </a:r>
            <a:r>
              <a:rPr lang="en-US" sz="3188" b="1" spc="15" dirty="0"/>
              <a:t>"</a:t>
            </a:r>
            <a:r>
              <a:rPr sz="3188" b="1" spc="8" dirty="0"/>
              <a:t>WOW</a:t>
            </a:r>
            <a:r>
              <a:rPr lang="en-US" sz="3188" b="1" spc="8" dirty="0"/>
              <a:t>"</a:t>
            </a:r>
            <a:r>
              <a:rPr sz="3188" b="1" spc="64" dirty="0"/>
              <a:t> </a:t>
            </a:r>
            <a:r>
              <a:rPr sz="3188" b="1" spc="8" dirty="0"/>
              <a:t>IN</a:t>
            </a:r>
            <a:r>
              <a:rPr sz="3188" b="1" spc="-4" dirty="0"/>
              <a:t> </a:t>
            </a:r>
            <a:r>
              <a:rPr sz="3188" b="1" spc="11" dirty="0"/>
              <a:t>OUR</a:t>
            </a:r>
            <a:r>
              <a:rPr sz="3188" b="1" spc="-8" dirty="0"/>
              <a:t> </a:t>
            </a:r>
            <a:r>
              <a:rPr sz="3188" b="1" spc="15" dirty="0"/>
              <a:t>SOLUTION</a:t>
            </a:r>
            <a:endParaRPr sz="3188" b="1" dirty="0"/>
          </a:p>
        </p:txBody>
      </p:sp>
      <p:sp>
        <p:nvSpPr>
          <p:cNvPr id="8" name="object 8"/>
          <p:cNvSpPr txBox="1"/>
          <p:nvPr/>
        </p:nvSpPr>
        <p:spPr>
          <a:xfrm>
            <a:off x="8457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9</a:t>
            </a:fld>
            <a:endParaRPr sz="825">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2623278"/>
            <a:ext cx="6400514" cy="738664"/>
          </a:xfrm>
          <a:prstGeom prst="rect">
            <a:avLst/>
          </a:prstGeom>
          <a:noFill/>
        </p:spPr>
        <p:txBody>
          <a:bodyPr wrap="square" rtlCol="0">
            <a:spAutoFit/>
          </a:bodyPr>
          <a:lstStyle/>
          <a:p>
            <a:pPr algn="l">
              <a:buFont typeface="Arial" panose="020B0604020202020204" pitchFamily="34" charset="0"/>
              <a:buChar char="•"/>
            </a:pPr>
            <a:endParaRPr lang="en-US" sz="2100" b="0" i="0" dirty="0">
              <a:solidFill>
                <a:srgbClr val="0D0D0D"/>
              </a:solidFill>
              <a:effectLst/>
              <a:latin typeface="Times New Roman" panose="02020603050405020304" pitchFamily="18" charset="0"/>
              <a:cs typeface="Times New Roman" panose="02020603050405020304" pitchFamily="18" charset="0"/>
            </a:endParaRPr>
          </a:p>
          <a:p>
            <a:endParaRPr lang="en-IN" sz="21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1771650" y="2228850"/>
            <a:ext cx="4743450" cy="1200329"/>
          </a:xfrm>
          <a:prstGeom prst="rect">
            <a:avLst/>
          </a:prstGeom>
          <a:noFill/>
        </p:spPr>
        <p:txBody>
          <a:bodyPr wrap="square" rtlCol="0">
            <a:spAutoFit/>
          </a:bodyPr>
          <a:lstStyle/>
          <a:p>
            <a:pPr marL="257175" indent="-257175">
              <a:buFont typeface="+mj-lt"/>
              <a:buAutoNum type="arabicPeriod"/>
            </a:pPr>
            <a:r>
              <a:rPr lang="en-IN" sz="2400" dirty="0"/>
              <a:t>PIVOT TABLE</a:t>
            </a:r>
          </a:p>
          <a:p>
            <a:pPr marL="257175" indent="-257175">
              <a:buFont typeface="+mj-lt"/>
              <a:buAutoNum type="arabicPeriod"/>
            </a:pPr>
            <a:r>
              <a:rPr lang="en-IN" sz="2400" dirty="0"/>
              <a:t>CONDITIONAL FORMATTING</a:t>
            </a:r>
          </a:p>
          <a:p>
            <a:pPr marL="257175" indent="-257175">
              <a:buFont typeface="+mj-lt"/>
              <a:buAutoNum type="arabicPeriod"/>
            </a:pPr>
            <a:r>
              <a:rPr lang="en-IN" sz="2400" dirty="0"/>
              <a:t>CHARTS AND GRAPH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275</TotalTime>
  <Words>712</Words>
  <Application>Microsoft Office PowerPoint</Application>
  <PresentationFormat>On-screen Show (4:3)</PresentationFormat>
  <Paragraphs>135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TF10001029</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Rajalakshmi Rajalakshmi</cp:lastModifiedBy>
  <cp:revision>15</cp:revision>
  <dcterms:created xsi:type="dcterms:W3CDTF">2024-03-29T15:07:22Z</dcterms:created>
  <dcterms:modified xsi:type="dcterms:W3CDTF">2024-09-02T07:06:21Z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