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9"/>
  </p:notesMasterIdLst>
  <p:sldIdLst>
    <p:sldId id="256" r:id="rId2"/>
    <p:sldId id="265" r:id="rId3"/>
    <p:sldId id="267" r:id="rId4"/>
    <p:sldId id="373" r:id="rId5"/>
    <p:sldId id="374" r:id="rId6"/>
    <p:sldId id="269" r:id="rId7"/>
    <p:sldId id="270" r:id="rId8"/>
    <p:sldId id="271" r:id="rId9"/>
    <p:sldId id="369" r:id="rId10"/>
    <p:sldId id="370" r:id="rId11"/>
    <p:sldId id="371" r:id="rId12"/>
    <p:sldId id="275" r:id="rId13"/>
    <p:sldId id="276" r:id="rId14"/>
    <p:sldId id="277" r:id="rId15"/>
    <p:sldId id="279" r:id="rId16"/>
    <p:sldId id="281" r:id="rId17"/>
    <p:sldId id="375"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2" r:id="rId65"/>
    <p:sldId id="334" r:id="rId66"/>
    <p:sldId id="338" r:id="rId67"/>
    <p:sldId id="335" r:id="rId68"/>
    <p:sldId id="336" r:id="rId69"/>
    <p:sldId id="339" r:id="rId70"/>
    <p:sldId id="340"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63" r:id="rId89"/>
    <p:sldId id="364" r:id="rId90"/>
    <p:sldId id="365" r:id="rId91"/>
    <p:sldId id="366" r:id="rId92"/>
    <p:sldId id="367" r:id="rId93"/>
    <p:sldId id="368" r:id="rId94"/>
    <p:sldId id="359" r:id="rId95"/>
    <p:sldId id="360" r:id="rId96"/>
    <p:sldId id="361" r:id="rId97"/>
    <p:sldId id="362" r:id="rId98"/>
  </p:sldIdLst>
  <p:sldSz cx="12192000" cy="6858000"/>
  <p:notesSz cx="6858000" cy="9144000"/>
  <p:embeddedFontLst>
    <p:embeddedFont>
      <p:font typeface="Trebuchet MS" panose="020B060302020202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3" autoAdjust="0"/>
    <p:restoredTop sz="97670" autoAdjust="0"/>
  </p:normalViewPr>
  <p:slideViewPr>
    <p:cSldViewPr>
      <p:cViewPr>
        <p:scale>
          <a:sx n="150" d="100"/>
          <a:sy n="150" d="100"/>
        </p:scale>
        <p:origin x="72" y="-10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50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Java</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 </a:t>
            </a: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837419"/>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524000" y="11430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Examples:</a:t>
            </a:r>
          </a:p>
          <a:p>
            <a:pPr lvl="1" indent="-342900">
              <a:buSzPct val="79999"/>
            </a:pP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latin typeface="Times New Roman" panose="02020603050405020304" pitchFamily="18" charset="0"/>
                <a:cs typeface="Times New Roman" panose="02020603050405020304" pitchFamily="18" charset="0"/>
              </a:rPr>
              <a:t>Loops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spcBef>
                <a:spcPts val="0"/>
              </a:spcBef>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Nested 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 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Difference between while and do-while loops </a:t>
            </a:r>
          </a:p>
          <a:p>
            <a:pPr lvl="1" indent="-342900">
              <a:buSzPct val="79999"/>
            </a:pPr>
            <a:r>
              <a:rPr lang="en-US" sz="1200" b="0" i="0" u="none" strike="noStrike" cap="none" dirty="0">
                <a:solidFill>
                  <a:schemeClr val="tx1">
                    <a:lumMod val="75000"/>
                    <a:lumOff val="25000"/>
                  </a:schemeClr>
                </a:solidFill>
                <a:latin typeface="Times New Roman" panose="02020603050405020304" pitchFamily="18" charset="0"/>
                <a:cs typeface="Times New Roman" panose="02020603050405020304" pitchFamily="18" charset="0"/>
                <a:sym typeface="Trebuchet MS"/>
              </a:rPr>
              <a:t>Advanced for loop(For each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Break statement</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Continue statement</a:t>
            </a:r>
          </a:p>
          <a:p>
            <a:pPr marL="571500" lvl="1" indent="-171450">
              <a:buSzPct val="79999"/>
            </a:pPr>
            <a:r>
              <a:rPr lang="en-US" sz="1200" dirty="0">
                <a:latin typeface="Times New Roman" panose="02020603050405020304" pitchFamily="18" charset="0"/>
                <a:cs typeface="Times New Roman" panose="02020603050405020304" pitchFamily="18" charset="0"/>
              </a:rPr>
              <a:t>Loops examples</a:t>
            </a:r>
          </a:p>
          <a:p>
            <a:pPr lvl="2" indent="-342900">
              <a:buSzPct val="79999"/>
            </a:pPr>
            <a:r>
              <a:rPr lang="en-US" sz="1200" dirty="0">
                <a:latin typeface="Times New Roman" panose="02020603050405020304" pitchFamily="18" charset="0"/>
                <a:cs typeface="Times New Roman" panose="02020603050405020304" pitchFamily="18" charset="0"/>
              </a:rPr>
              <a:t>Listing Even and odd numbers </a:t>
            </a:r>
          </a:p>
          <a:p>
            <a:pPr lvl="2" indent="-342900">
              <a:buSzPct val="79999"/>
            </a:pPr>
            <a:r>
              <a:rPr lang="en-US" sz="1200" dirty="0">
                <a:latin typeface="Times New Roman" panose="02020603050405020304" pitchFamily="18" charset="0"/>
                <a:cs typeface="Times New Roman" panose="02020603050405020304" pitchFamily="18" charset="0"/>
              </a:rPr>
              <a:t>Factorial</a:t>
            </a:r>
          </a:p>
          <a:p>
            <a:pPr lvl="2" indent="-342900">
              <a:buSzPct val="79999"/>
            </a:pPr>
            <a:r>
              <a:rPr lang="en-US" sz="1200" dirty="0">
                <a:latin typeface="Times New Roman" panose="02020603050405020304" pitchFamily="18" charset="0"/>
                <a:cs typeface="Times New Roman" panose="02020603050405020304" pitchFamily="18" charset="0"/>
              </a:rPr>
              <a:t>Fibonacci series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400" dirty="0">
                <a:latin typeface="Times New Roman" panose="02020603050405020304" pitchFamily="18" charset="0"/>
                <a:cs typeface="Times New Roman" panose="02020603050405020304" pitchFamily="18" charset="0"/>
              </a:rPr>
              <a:t>Arrays:</a:t>
            </a:r>
          </a:p>
          <a:p>
            <a:pPr marL="571500" lvl="1" indent="-171450"/>
            <a:r>
              <a:rPr lang="en-US" sz="1400" dirty="0">
                <a:latin typeface="Times New Roman" panose="02020603050405020304" pitchFamily="18" charset="0"/>
                <a:cs typeface="Times New Roman" panose="02020603050405020304" pitchFamily="18" charset="0"/>
              </a:rPr>
              <a:t>What is an Array?</a:t>
            </a:r>
          </a:p>
          <a:p>
            <a:pPr marL="971550" lvl="2" indent="-171450"/>
            <a:r>
              <a:rPr lang="en-US" dirty="0">
                <a:latin typeface="Times New Roman" panose="02020603050405020304" pitchFamily="18" charset="0"/>
                <a:cs typeface="Times New Roman" panose="02020603050405020304" pitchFamily="18" charset="0"/>
              </a:rPr>
              <a:t>A group of values with similar data types and fixed size </a:t>
            </a:r>
            <a:endParaRPr lang="en-IN" dirty="0">
              <a:latin typeface="Times New Roman" panose="02020603050405020304" pitchFamily="18" charset="0"/>
              <a:cs typeface="Times New Roman" panose="02020603050405020304" pitchFamily="18" charset="0"/>
            </a:endParaRPr>
          </a:p>
          <a:p>
            <a:pPr marL="571500" lvl="1" indent="-171450"/>
            <a:r>
              <a:rPr lang="en-IN" sz="1400" dirty="0">
                <a:latin typeface="Times New Roman" panose="02020603050405020304" pitchFamily="18" charset="0"/>
                <a:cs typeface="Times New Roman" panose="02020603050405020304" pitchFamily="18" charset="0"/>
              </a:rPr>
              <a:t>How to declare array</a:t>
            </a:r>
          </a:p>
          <a:p>
            <a:pPr marL="571500" lvl="1" indent="-171450"/>
            <a:r>
              <a:rPr lang="en-IN" sz="1400" dirty="0">
                <a:latin typeface="Times New Roman" panose="02020603050405020304" pitchFamily="18" charset="0"/>
                <a:cs typeface="Times New Roman" panose="02020603050405020304" pitchFamily="18" charset="0"/>
              </a:rPr>
              <a:t>How to Initialize array</a:t>
            </a:r>
          </a:p>
          <a:p>
            <a:pPr marL="971550" lvl="2" indent="-171450"/>
            <a:r>
              <a:rPr lang="en-IN" dirty="0">
                <a:latin typeface="Times New Roman" panose="02020603050405020304" pitchFamily="18" charset="0"/>
                <a:cs typeface="Times New Roman" panose="02020603050405020304" pitchFamily="18" charset="0"/>
              </a:rPr>
              <a:t>Hard way</a:t>
            </a:r>
          </a:p>
          <a:p>
            <a:pPr marL="971550" lvl="2" indent="-171450"/>
            <a:r>
              <a:rPr lang="en-IN" dirty="0">
                <a:latin typeface="Times New Roman" panose="02020603050405020304" pitchFamily="18" charset="0"/>
                <a:cs typeface="Times New Roman" panose="02020603050405020304" pitchFamily="18" charset="0"/>
              </a:rPr>
              <a:t>Using array constants</a:t>
            </a:r>
          </a:p>
          <a:p>
            <a:pPr marL="571500" lvl="1" indent="-171450"/>
            <a:r>
              <a:rPr lang="en-IN" sz="1400" dirty="0">
                <a:latin typeface="Times New Roman" panose="02020603050405020304" pitchFamily="18" charset="0"/>
                <a:cs typeface="Times New Roman" panose="02020603050405020304" pitchFamily="18" charset="0"/>
              </a:rPr>
              <a:t>One dimensional array</a:t>
            </a:r>
          </a:p>
          <a:p>
            <a:pPr marL="571500" lvl="1" indent="-171450"/>
            <a:r>
              <a:rPr lang="en-IN" sz="1400" dirty="0">
                <a:latin typeface="Times New Roman" panose="02020603050405020304" pitchFamily="18" charset="0"/>
                <a:cs typeface="Times New Roman" panose="02020603050405020304" pitchFamily="18" charset="0"/>
              </a:rPr>
              <a:t>Reading values from array using for loop</a:t>
            </a:r>
          </a:p>
          <a:p>
            <a:pPr marL="571500" lvl="1" indent="-171450"/>
            <a:r>
              <a:rPr lang="en-IN" sz="1400" dirty="0">
                <a:latin typeface="Times New Roman" panose="02020603050405020304" pitchFamily="18" charset="0"/>
                <a:cs typeface="Times New Roman" panose="02020603050405020304" pitchFamily="18" charset="0"/>
              </a:rPr>
              <a:t>Reading values from array using for each loop</a:t>
            </a:r>
          </a:p>
          <a:p>
            <a:pPr marL="571500" lvl="1" indent="-171450"/>
            <a:r>
              <a:rPr lang="en-IN" sz="1400" dirty="0">
                <a:latin typeface="Times New Roman" panose="02020603050405020304" pitchFamily="18" charset="0"/>
                <a:cs typeface="Times New Roman" panose="02020603050405020304" pitchFamily="18" charset="0"/>
              </a:rPr>
              <a:t>Two-dimensional array</a:t>
            </a:r>
          </a:p>
          <a:p>
            <a:pPr marL="171450" indent="-171450"/>
            <a:r>
              <a:rPr lang="en-US" sz="1400" dirty="0">
                <a:latin typeface="Times New Roman" panose="02020603050405020304" pitchFamily="18" charset="0"/>
                <a:cs typeface="Times New Roman" panose="02020603050405020304" pitchFamily="18" charset="0"/>
              </a:rPr>
              <a:t>Array examples:</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Summing elements in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Finding largest element from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Reversing array</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String?</a:t>
            </a:r>
          </a:p>
          <a:p>
            <a:pPr lvl="1" indent="-342900">
              <a:spcBef>
                <a:spcPts val="0"/>
              </a:spcBef>
              <a:buSzPct val="79999"/>
            </a:pPr>
            <a:r>
              <a:rPr lang="en-US" sz="1400" dirty="0">
                <a:latin typeface="Times New Roman" panose="02020603050405020304" pitchFamily="18" charset="0"/>
                <a:cs typeface="Times New Roman" panose="02020603050405020304" pitchFamily="18" charset="0"/>
              </a:rPr>
              <a:t>String is a sequence of characters (Alphabets, Numbers, Special chars, Upper case , Lower case)</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String Methods:</a:t>
            </a:r>
          </a:p>
          <a:p>
            <a:pPr lvl="1" indent="-342900" fontAlgn="b"/>
            <a:r>
              <a:rPr lang="en-US" sz="1400" dirty="0">
                <a:latin typeface="Times New Roman" panose="02020603050405020304" pitchFamily="18" charset="0"/>
                <a:cs typeface="Times New Roman" panose="02020603050405020304" pitchFamily="18" charset="0"/>
              </a:rPr>
              <a:t>length()</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Concatenation </a:t>
            </a:r>
          </a:p>
          <a:p>
            <a:pPr lvl="2" indent="-342900" fontAlgn="b"/>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concat</a:t>
            </a:r>
            <a:r>
              <a:rPr lang="en-US" dirty="0">
                <a:latin typeface="Times New Roman" panose="02020603050405020304" pitchFamily="18" charset="0"/>
                <a:cs typeface="Times New Roman" panose="02020603050405020304" pitchFamily="18" charset="0"/>
              </a:rPr>
              <a:t>() </a:t>
            </a:r>
          </a:p>
          <a:p>
            <a:pPr lvl="2" indent="-342900" fontAlgn="b"/>
            <a:r>
              <a:rPr lang="en-US" dirty="0">
                <a:latin typeface="Times New Roman" panose="02020603050405020304" pitchFamily="18" charset="0"/>
                <a:cs typeface="Times New Roman" panose="02020603050405020304" pitchFamily="18" charset="0"/>
              </a:rPr>
              <a:t>Using +</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comparison</a:t>
            </a:r>
          </a:p>
          <a:p>
            <a:pPr lvl="2" indent="-342900" fontAlgn="b"/>
            <a:r>
              <a:rPr lang="en-US" dirty="0">
                <a:latin typeface="Times New Roman" panose="02020603050405020304" pitchFamily="18" charset="0"/>
                <a:cs typeface="Times New Roman" panose="02020603050405020304" pitchFamily="18" charset="0"/>
              </a:rPr>
              <a:t>equals()</a:t>
            </a:r>
          </a:p>
          <a:p>
            <a:pPr lvl="2" indent="-342900" fontAlgn="b"/>
            <a:r>
              <a:rPr lang="en-US" dirty="0" err="1">
                <a:latin typeface="Times New Roman" panose="02020603050405020304" pitchFamily="18" charset="0"/>
                <a:cs typeface="Times New Roman" panose="02020603050405020304" pitchFamily="18" charset="0"/>
              </a:rPr>
              <a:t>equalsIgnoreCase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substring()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Splitting string using split()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trim()</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err="1">
                <a:latin typeface="Times New Roman" panose="02020603050405020304" pitchFamily="18" charset="0"/>
                <a:cs typeface="Times New Roman" panose="02020603050405020304" pitchFamily="18" charset="0"/>
              </a:rPr>
              <a:t>toLowerCase</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toUpperCase</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conversion using </a:t>
            </a:r>
            <a:r>
              <a:rPr lang="en-US" sz="1400" dirty="0" err="1">
                <a:latin typeface="Times New Roman" panose="02020603050405020304" pitchFamily="18" charset="0"/>
                <a:cs typeface="Times New Roman" panose="02020603050405020304" pitchFamily="18" charset="0"/>
              </a:rPr>
              <a:t>toString</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indent="-342900" fontAlgn="b"/>
            <a:r>
              <a:rPr lang="en-US" sz="1400" dirty="0">
                <a:latin typeface="Times New Roman" panose="02020603050405020304" pitchFamily="18" charset="0"/>
                <a:cs typeface="Times New Roman" panose="02020603050405020304" pitchFamily="18" charset="0"/>
              </a:rPr>
              <a:t>String Examples</a:t>
            </a:r>
          </a:p>
          <a:p>
            <a:pPr lvl="1" indent="-342900" fontAlgn="b"/>
            <a:r>
              <a:rPr lang="en-US" sz="1400" dirty="0">
                <a:latin typeface="Times New Roman" panose="02020603050405020304" pitchFamily="18" charset="0"/>
                <a:cs typeface="Times New Roman" panose="02020603050405020304" pitchFamily="18" charset="0"/>
              </a:rPr>
              <a:t>Convert String to Character Array</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Reversing 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Palindrome</a:t>
            </a:r>
            <a:endParaRPr lang="en-IN" sz="1400" dirty="0">
              <a:latin typeface="Times New Roman" panose="02020603050405020304" pitchFamily="18" charset="0"/>
              <a:cs typeface="Times New Roman" panose="02020603050405020304" pitchFamily="18" charset="0"/>
            </a:endParaRPr>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extLst>
      <p:ext uri="{BB962C8B-B14F-4D97-AF65-F5344CB8AC3E}">
        <p14:creationId xmlns:p14="http://schemas.microsoft.com/office/powerpoint/2010/main" val="238201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638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class?</a:t>
            </a:r>
          </a:p>
          <a:p>
            <a:pPr lvl="1" indent="-342900">
              <a:buSzPct val="79999"/>
            </a:pPr>
            <a:r>
              <a:rPr lang="en-US" sz="1400" dirty="0">
                <a:latin typeface="Times New Roman" panose="02020603050405020304" pitchFamily="18" charset="0"/>
                <a:cs typeface="Times New Roman" panose="02020603050405020304" pitchFamily="18" charset="0"/>
              </a:rPr>
              <a:t>Template or blueprint which provides specifications of its objects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an Object?</a:t>
            </a:r>
          </a:p>
          <a:p>
            <a:pPr lvl="1" indent="-342900">
              <a:buSzPct val="79999"/>
            </a:pPr>
            <a:r>
              <a:rPr lang="en-US" sz="1400" dirty="0">
                <a:latin typeface="Times New Roman" panose="02020603050405020304" pitchFamily="18" charset="0"/>
                <a:cs typeface="Times New Roman" panose="02020603050405020304" pitchFamily="18" charset="0"/>
              </a:rPr>
              <a:t>Instance of a class</a:t>
            </a:r>
          </a:p>
          <a:p>
            <a:pPr lvl="1" indent="-342900">
              <a:buSzPct val="79999"/>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To Instantiate means to create new object of class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State / Member Variables / Instance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Behavior / Member Methods / Instance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Declaration</a:t>
            </a:r>
          </a:p>
          <a:p>
            <a:pPr lvl="2" indent="-285750"/>
            <a:r>
              <a:rPr lang="en-US" sz="1200" dirty="0">
                <a:latin typeface="Times New Roman" panose="02020603050405020304" pitchFamily="18" charset="0"/>
                <a:cs typeface="Times New Roman" panose="02020603050405020304" pitchFamily="18" charset="0"/>
              </a:rPr>
              <a:t>Giving a name and type to Object</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Instantiation</a:t>
            </a:r>
          </a:p>
          <a:p>
            <a:pPr lvl="2" indent="-285750"/>
            <a:r>
              <a:rPr lang="en-US" sz="1200" dirty="0">
                <a:latin typeface="Times New Roman" panose="02020603050405020304" pitchFamily="18" charset="0"/>
                <a:cs typeface="Times New Roman" panose="02020603050405020304" pitchFamily="18" charset="0"/>
              </a:rPr>
              <a:t>Creating object using new keyword</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Initialization</a:t>
            </a:r>
          </a:p>
          <a:p>
            <a:pPr lvl="2" indent="-285750"/>
            <a:r>
              <a:rPr lang="en-US" sz="1200" dirty="0">
                <a:latin typeface="Times New Roman" panose="02020603050405020304" pitchFamily="18" charset="0"/>
                <a:cs typeface="Times New Roman" panose="02020603050405020304" pitchFamily="18" charset="0"/>
              </a:rPr>
              <a:t>Giving initial values to Variables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State (or)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initialization without using constructor</a:t>
            </a:r>
          </a:p>
          <a:p>
            <a:pPr lvl="2" indent="-285750"/>
            <a:r>
              <a:rPr lang="en-US" sz="1200" dirty="0">
                <a:latin typeface="Times New Roman" panose="02020603050405020304" pitchFamily="18" charset="0"/>
                <a:cs typeface="Times New Roman" panose="02020603050405020304" pitchFamily="18" charset="0"/>
              </a:rPr>
              <a:t>Disadvantage is every object will have same state</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constructors</a:t>
            </a:r>
          </a:p>
          <a:p>
            <a:pPr lvl="2" indent="-285750"/>
            <a:r>
              <a:rPr lang="en-US" sz="1200" dirty="0">
                <a:latin typeface="Times New Roman" panose="02020603050405020304" pitchFamily="18" charset="0"/>
                <a:cs typeface="Times New Roman" panose="02020603050405020304" pitchFamily="18" charset="0"/>
              </a:rPr>
              <a:t>Hard coding the initialization</a:t>
            </a:r>
          </a:p>
          <a:p>
            <a:pPr lvl="3" indent="-285750"/>
            <a:r>
              <a:rPr lang="en-US" sz="1000" dirty="0">
                <a:latin typeface="Times New Roman" panose="02020603050405020304" pitchFamily="18" charset="0"/>
                <a:cs typeface="Times New Roman" panose="02020603050405020304" pitchFamily="18" charset="0"/>
              </a:rPr>
              <a:t>Disadvantage is every object will have same state</a:t>
            </a:r>
          </a:p>
          <a:p>
            <a:pPr lvl="2" indent="-28575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Parameterizing Initialization using parameterized constructors</a:t>
            </a:r>
          </a:p>
          <a:p>
            <a:pPr lvl="3" indent="-285750"/>
            <a:r>
              <a:rPr lang="en-US" sz="1000" dirty="0">
                <a:latin typeface="Times New Roman" panose="02020603050405020304" pitchFamily="18" charset="0"/>
                <a:cs typeface="Times New Roman" panose="02020603050405020304" pitchFamily="18" charset="0"/>
              </a:rPr>
              <a:t>Every object will have its own state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access =&gt; (</a:t>
            </a:r>
            <a:r>
              <a:rPr lang="en-US"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Obj.VariableName</a:t>
            </a: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Behavior (or) Member Methods (or) Instance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dirty="0">
                <a:latin typeface="Times New Roman" panose="02020603050405020304" pitchFamily="18" charset="0"/>
                <a:cs typeface="Times New Roman" panose="02020603050405020304" pitchFamily="18" charset="0"/>
              </a:rPr>
              <a:t>Static keyword can be used for:</a:t>
            </a:r>
          </a:p>
          <a:p>
            <a:pPr lvl="1" indent="-342900"/>
            <a:r>
              <a:rPr lang="en-US" sz="1200" dirty="0">
                <a:latin typeface="Times New Roman" panose="02020603050405020304" pitchFamily="18" charset="0"/>
                <a:cs typeface="Times New Roman" panose="02020603050405020304" pitchFamily="18" charset="0"/>
              </a:rPr>
              <a:t>Variables</a:t>
            </a:r>
          </a:p>
          <a:p>
            <a:pPr lvl="1" indent="-342900"/>
            <a:r>
              <a:rPr lang="en-US" sz="1200" dirty="0">
                <a:latin typeface="Times New Roman" panose="02020603050405020304" pitchFamily="18" charset="0"/>
                <a:cs typeface="Times New Roman" panose="02020603050405020304" pitchFamily="18" charset="0"/>
              </a:rPr>
              <a:t>Methods</a:t>
            </a:r>
          </a:p>
          <a:p>
            <a:pPr lvl="1" indent="-342900"/>
            <a:r>
              <a:rPr lang="en-US" sz="1200" dirty="0">
                <a:latin typeface="Times New Roman" panose="02020603050405020304" pitchFamily="18" charset="0"/>
                <a:cs typeface="Times New Roman" panose="02020603050405020304" pitchFamily="18" charset="0"/>
              </a:rPr>
              <a:t>Block of code</a:t>
            </a:r>
          </a:p>
          <a:p>
            <a:pPr lvl="1" indent="-342900"/>
            <a:endParaRPr lang="en-US" sz="1200" dirty="0">
              <a:latin typeface="Times New Roman" panose="02020603050405020304" pitchFamily="18" charset="0"/>
              <a:cs typeface="Times New Roman" panose="02020603050405020304" pitchFamily="18" charset="0"/>
            </a:endParaRPr>
          </a:p>
          <a:p>
            <a:pPr indent="-342900">
              <a:spcBef>
                <a:spcPts val="0"/>
              </a:spcBef>
            </a:pPr>
            <a:r>
              <a:rPr lang="en-IN" sz="1200" dirty="0">
                <a:latin typeface="Times New Roman" panose="02020603050405020304" pitchFamily="18" charset="0"/>
                <a:cs typeface="Times New Roman" panose="02020603050405020304" pitchFamily="18" charset="0"/>
              </a:rPr>
              <a:t>Static Variables:</a:t>
            </a:r>
          </a:p>
          <a:p>
            <a:pPr lvl="1" indent="-342900"/>
            <a:r>
              <a:rPr lang="en-IN" sz="1200" dirty="0">
                <a:latin typeface="Times New Roman" panose="02020603050405020304" pitchFamily="18" charset="0"/>
                <a:cs typeface="Times New Roman" panose="02020603050405020304" pitchFamily="18" charset="0"/>
              </a:rPr>
              <a:t>Also called class variables</a:t>
            </a:r>
          </a:p>
          <a:p>
            <a:pPr lvl="1" indent="-342900"/>
            <a:r>
              <a:rPr lang="en-IN" sz="1200" dirty="0">
                <a:latin typeface="Times New Roman" panose="02020603050405020304" pitchFamily="18" charset="0"/>
                <a:cs typeface="Times New Roman" panose="02020603050405020304" pitchFamily="18" charset="0"/>
              </a:rPr>
              <a:t>Once copy per class irrespective of number of objects created</a:t>
            </a:r>
          </a:p>
          <a:p>
            <a:pPr lvl="1" indent="-342900"/>
            <a:r>
              <a:rPr lang="en-IN" sz="1200" dirty="0">
                <a:latin typeface="Times New Roman" panose="02020603050405020304" pitchFamily="18" charset="0"/>
                <a:cs typeface="Times New Roman" panose="02020603050405020304" pitchFamily="18" charset="0"/>
              </a:rPr>
              <a:t>Created when program starts and before </a:t>
            </a:r>
            <a:r>
              <a:rPr lang="en-IN" sz="1200" b="1" dirty="0">
                <a:latin typeface="Times New Roman" panose="02020603050405020304" pitchFamily="18" charset="0"/>
                <a:cs typeface="Times New Roman" panose="02020603050405020304" pitchFamily="18" charset="0"/>
              </a:rPr>
              <a:t>first</a:t>
            </a:r>
            <a:r>
              <a:rPr lang="en-IN" sz="1200" dirty="0">
                <a:latin typeface="Times New Roman" panose="02020603050405020304" pitchFamily="18" charset="0"/>
                <a:cs typeface="Times New Roman" panose="02020603050405020304" pitchFamily="18" charset="0"/>
              </a:rPr>
              <a:t> object of class is created</a:t>
            </a:r>
          </a:p>
          <a:p>
            <a:pPr lvl="1" indent="-342900"/>
            <a:r>
              <a:rPr lang="en-IN" sz="1200" dirty="0">
                <a:latin typeface="Times New Roman" panose="02020603050405020304" pitchFamily="18" charset="0"/>
                <a:cs typeface="Times New Roman" panose="02020603050405020304" pitchFamily="18" charset="0"/>
              </a:rPr>
              <a:t>Destroyed when program ends</a:t>
            </a:r>
          </a:p>
          <a:p>
            <a:pPr lvl="1" indent="-342900"/>
            <a:r>
              <a:rPr lang="en-IN" sz="1200" dirty="0">
                <a:latin typeface="Times New Roman" panose="02020603050405020304" pitchFamily="18" charset="0"/>
                <a:cs typeface="Times New Roman" panose="02020603050405020304" pitchFamily="18" charset="0"/>
              </a:rPr>
              <a:t>Can be accessed using class name as well as object</a:t>
            </a:r>
          </a:p>
          <a:p>
            <a:pPr indent="-342900"/>
            <a:r>
              <a:rPr lang="en-IN" sz="1200" dirty="0">
                <a:latin typeface="Times New Roman" panose="02020603050405020304" pitchFamily="18" charset="0"/>
                <a:cs typeface="Times New Roman" panose="02020603050405020304" pitchFamily="18" charset="0"/>
              </a:rPr>
              <a:t>Static Methods</a:t>
            </a:r>
          </a:p>
          <a:p>
            <a:pPr lvl="1" indent="-342900"/>
            <a:r>
              <a:rPr lang="en-IN" sz="1200" dirty="0">
                <a:latin typeface="Times New Roman" panose="02020603050405020304" pitchFamily="18" charset="0"/>
                <a:cs typeface="Times New Roman" panose="02020603050405020304" pitchFamily="18" charset="0"/>
              </a:rPr>
              <a:t>Also called as class level methods</a:t>
            </a:r>
          </a:p>
          <a:p>
            <a:pPr lvl="1" indent="-342900"/>
            <a:r>
              <a:rPr lang="en-IN" sz="1200" dirty="0">
                <a:latin typeface="Times New Roman" panose="02020603050405020304" pitchFamily="18" charset="0"/>
                <a:cs typeface="Times New Roman" panose="02020603050405020304" pitchFamily="18" charset="0"/>
              </a:rPr>
              <a:t>Method which is declared with static keyword</a:t>
            </a:r>
          </a:p>
          <a:p>
            <a:pPr lvl="1" indent="-342900"/>
            <a:r>
              <a:rPr lang="en-IN" sz="1200" dirty="0">
                <a:latin typeface="Times New Roman" panose="02020603050405020304" pitchFamily="18" charset="0"/>
                <a:cs typeface="Times New Roman" panose="02020603050405020304" pitchFamily="18" charset="0"/>
              </a:rPr>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(String[] </a:t>
            </a:r>
            <a:r>
              <a:rPr lang="en-US" sz="1400"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args</a:t>
            </a: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lvl="1" indent="-342900">
              <a:buSzPct val="79999"/>
            </a:pPr>
            <a:r>
              <a:rPr lang="en-US" sz="1000" dirty="0"/>
              <a:t>Class</a:t>
            </a:r>
          </a:p>
          <a:p>
            <a:pPr lvl="1" indent="-342900">
              <a:buSzPct val="79999"/>
            </a:pPr>
            <a:r>
              <a:rPr lang="en-US" sz="1000" b="0" i="0" u="none" strike="noStrike" cap="none" dirty="0">
                <a:solidFill>
                  <a:srgbClr val="3F3F3F"/>
                </a:solidFill>
                <a:latin typeface="Trebuchet MS"/>
                <a:ea typeface="Trebuchet MS"/>
                <a:cs typeface="Trebuchet MS"/>
                <a:sym typeface="Trebuchet MS"/>
              </a:rPr>
              <a:t>Object</a:t>
            </a:r>
          </a:p>
          <a:p>
            <a:pPr lvl="1" indent="-285750"/>
            <a:r>
              <a:rPr lang="en-US" sz="1200" dirty="0"/>
              <a:t>Inheritance</a:t>
            </a:r>
          </a:p>
          <a:p>
            <a:pPr lvl="1" indent="-285750"/>
            <a:r>
              <a:rPr lang="en-US" sz="1200" dirty="0"/>
              <a:t>Encapsulation(Data hiding</a:t>
            </a:r>
            <a:r>
              <a:rPr lang="en-US" sz="1200" b="0" i="0" u="none" strike="noStrike" cap="none" dirty="0">
                <a:solidFill>
                  <a:srgbClr val="3F3F3F"/>
                </a:solidFill>
                <a:latin typeface="Trebuchet MS"/>
                <a:ea typeface="Trebuchet MS"/>
                <a:cs typeface="Trebuchet MS"/>
                <a:sym typeface="Trebuchet MS"/>
              </a:rPr>
              <a:t>)</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0"/>
              </a:spcBef>
              <a:buSzPct val="80000"/>
            </a:pPr>
            <a:endParaRPr lang="en-US" sz="1200" dirty="0"/>
          </a:p>
          <a:p>
            <a:pPr indent="-342900">
              <a:lnSpc>
                <a:spcPct val="90000"/>
              </a:lnSpc>
              <a:spcBef>
                <a:spcPts val="0"/>
              </a:spcBef>
              <a:buSzPct val="80000"/>
            </a:pPr>
            <a:r>
              <a:rPr lang="en-US" sz="1200" dirty="0"/>
              <a:t>Encapsulation (Data hiding)</a:t>
            </a:r>
          </a:p>
          <a:p>
            <a:pPr lvl="1" indent="-342900">
              <a:lnSpc>
                <a:spcPct val="90000"/>
              </a:lnSpc>
            </a:pPr>
            <a:r>
              <a:rPr lang="en-US" sz="1000" dirty="0"/>
              <a:t>Binding data (variables) and behavior (methods) together into a single unit(class) is known as encapsulation.</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JDK and Not JRE</a:t>
            </a:r>
          </a:p>
          <a:p>
            <a:pPr lvl="2" indent="-285750"/>
            <a:r>
              <a:rPr lang="en-GB" sz="1200" dirty="0">
                <a:latin typeface="Times New Roman" panose="02020603050405020304" pitchFamily="18" charset="0"/>
                <a:cs typeface="Times New Roman" panose="02020603050405020304" pitchFamily="18" charset="0"/>
              </a:rPr>
              <a:t>https://www.oracle.com/java/technologies/javase-jdk13-downloads.html</a:t>
            </a:r>
            <a:endParaRPr lang="en-US" sz="12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environment Variables</a:t>
            </a:r>
          </a:p>
          <a:p>
            <a:pPr lvl="1" indent="-342900">
              <a:buSzPct val="79999"/>
            </a:pPr>
            <a:r>
              <a:rPr lang="en-US" sz="1000" dirty="0">
                <a:latin typeface="Times New Roman" panose="02020603050405020304" pitchFamily="18" charset="0"/>
                <a:cs typeface="Times New Roman" panose="02020603050405020304" pitchFamily="18" charset="0"/>
              </a:rPr>
              <a:t>What is CMD?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285750"/>
            <a:r>
              <a:rPr lang="en-US" sz="1200" dirty="0">
                <a:latin typeface="Times New Roman" panose="02020603050405020304" pitchFamily="18" charset="0"/>
                <a:cs typeface="Times New Roman" panose="02020603050405020304" pitchFamily="18" charset="0"/>
              </a:rPr>
              <a:t>JAVA_HOME variable(C:\Program Files\Java\jdk1.8.0_91)</a:t>
            </a:r>
          </a:p>
          <a:p>
            <a:pPr lvl="2" indent="-285750"/>
            <a:r>
              <a:rPr lang="en-US" sz="1000" dirty="0">
                <a:latin typeface="Times New Roman" panose="02020603050405020304" pitchFamily="18" charset="0"/>
                <a:cs typeface="Times New Roman" panose="02020603050405020304" pitchFamily="18" charset="0"/>
              </a:rPr>
              <a:t>Place where Java is installed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PATH variable(C:\Program Files\Java\jdk1.8.0_91\bin)</a:t>
            </a:r>
          </a:p>
          <a:p>
            <a:pPr lvl="2" indent="-285750"/>
            <a:r>
              <a:rPr lang="en-US" sz="1000" dirty="0">
                <a:latin typeface="Times New Roman" panose="02020603050405020304" pitchFamily="18" charset="0"/>
                <a:cs typeface="Times New Roman" panose="02020603050405020304" pitchFamily="18" charset="0"/>
              </a:rPr>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command =&gt; To view all the environment variables</a:t>
            </a:r>
          </a:p>
          <a:p>
            <a:pPr indent="-342900"/>
            <a:r>
              <a:rPr lang="en-US" sz="1200" dirty="0">
                <a:latin typeface="Times New Roman" panose="02020603050405020304" pitchFamily="18" charset="0"/>
                <a:cs typeface="Times New Roman" panose="02020603050405020304" pitchFamily="18" charset="0"/>
              </a:rPr>
              <a:t>IDE : Integrated Development Environment</a:t>
            </a:r>
          </a:p>
          <a:p>
            <a:pPr lvl="1" indent="-342900"/>
            <a:r>
              <a:rPr lang="en-US" sz="1000" dirty="0">
                <a:latin typeface="Times New Roman" panose="02020603050405020304" pitchFamily="18" charset="0"/>
                <a:cs typeface="Times New Roman" panose="02020603050405020304" pitchFamily="18" charset="0"/>
              </a:rPr>
              <a:t>Eclipse , </a:t>
            </a:r>
            <a:r>
              <a:rPr lang="en-US" sz="1000" dirty="0" err="1">
                <a:latin typeface="Times New Roman" panose="02020603050405020304" pitchFamily="18" charset="0"/>
                <a:cs typeface="Times New Roman" panose="02020603050405020304" pitchFamily="18" charset="0"/>
              </a:rPr>
              <a:t>Intellij</a:t>
            </a:r>
            <a:r>
              <a:rPr lang="en-US" sz="1000" dirty="0">
                <a:latin typeface="Times New Roman" panose="02020603050405020304" pitchFamily="18" charset="0"/>
                <a:cs typeface="Times New Roman" panose="02020603050405020304" pitchFamily="18" charset="0"/>
              </a:rPr>
              <a:t>, NetBeans</a:t>
            </a:r>
          </a:p>
          <a:p>
            <a:pPr lvl="1" indent="-342900"/>
            <a:r>
              <a:rPr lang="en-US" sz="1000" dirty="0">
                <a:latin typeface="Times New Roman" panose="02020603050405020304" pitchFamily="18" charset="0"/>
                <a:cs typeface="Times New Roman" panose="02020603050405020304" pitchFamily="18" charset="0"/>
              </a:rPr>
              <a:t>Download Eclipse for developers(MARS)</a:t>
            </a:r>
          </a:p>
          <a:p>
            <a:pPr lvl="1" indent="-342900"/>
            <a:r>
              <a:rPr lang="en-US" sz="1000" dirty="0">
                <a:latin typeface="Times New Roman" panose="02020603050405020304" pitchFamily="18" charset="0"/>
                <a:cs typeface="Times New Roman" panose="02020603050405020304" pitchFamily="18" charset="0"/>
              </a:rPr>
              <a:t>https://www.eclipse.org/downloads/download.php?file=/oomph/epp/2019-12/R/eclipse-inst-win64.exe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First Java Project in eclipse</a:t>
            </a:r>
          </a:p>
          <a:p>
            <a:pPr lvl="1" indent="-342900"/>
            <a:r>
              <a:rPr lang="en-US" sz="1000" dirty="0">
                <a:latin typeface="Times New Roman" panose="02020603050405020304" pitchFamily="18" charset="0"/>
                <a:cs typeface="Times New Roman" panose="02020603050405020304" pitchFamily="18" charset="0"/>
              </a:rPr>
              <a:t>Create First Project</a:t>
            </a:r>
          </a:p>
          <a:p>
            <a:pPr lvl="1" indent="-342900"/>
            <a:r>
              <a:rPr lang="en-US" sz="1000" dirty="0">
                <a:latin typeface="Times New Roman" panose="02020603050405020304" pitchFamily="18" charset="0"/>
                <a:cs typeface="Times New Roman" panose="02020603050405020304" pitchFamily="18" charset="0"/>
              </a:rPr>
              <a:t>Create Package inside </a:t>
            </a:r>
            <a:r>
              <a:rPr lang="en-US" sz="1000" dirty="0" err="1">
                <a:latin typeface="Times New Roman" panose="02020603050405020304" pitchFamily="18" charset="0"/>
                <a:cs typeface="Times New Roman" panose="02020603050405020304" pitchFamily="18" charset="0"/>
              </a:rPr>
              <a:t>src</a:t>
            </a:r>
            <a:r>
              <a:rPr lang="en-US" sz="1000" dirty="0">
                <a:latin typeface="Times New Roman" panose="02020603050405020304" pitchFamily="18" charset="0"/>
                <a:cs typeface="Times New Roman" panose="02020603050405020304" pitchFamily="18" charset="0"/>
              </a:rPr>
              <a:t> folder</a:t>
            </a:r>
          </a:p>
          <a:p>
            <a:pPr lvl="1" indent="-342900"/>
            <a:r>
              <a:rPr lang="en-US" sz="1000" dirty="0">
                <a:latin typeface="Times New Roman" panose="02020603050405020304" pitchFamily="18" charset="0"/>
                <a:cs typeface="Times New Roman" panose="02020603050405020304" pitchFamily="18" charset="0"/>
              </a:rPr>
              <a:t>Create Class inside the package</a:t>
            </a:r>
          </a:p>
          <a:p>
            <a:pPr lvl="1" indent="-342900"/>
            <a:r>
              <a:rPr lang="en-US" sz="1000" dirty="0">
                <a:latin typeface="Times New Roman" panose="02020603050405020304" pitchFamily="18" charset="0"/>
                <a:cs typeface="Times New Roman" panose="02020603050405020304" pitchFamily="18" charset="0"/>
              </a:rPr>
              <a:t>Main method should be there in the class</a:t>
            </a:r>
          </a:p>
          <a:p>
            <a:pPr marL="342900" lvl="1" indent="-342900">
              <a:buSzPct val="79999"/>
            </a:pPr>
            <a:r>
              <a:rPr lang="en-US" sz="1200" dirty="0">
                <a:latin typeface="Times New Roman" panose="02020603050405020304" pitchFamily="18" charset="0"/>
                <a:cs typeface="Times New Roman" panose="02020603050405020304" pitchFamily="18" charset="0"/>
              </a:rPr>
              <a:t>Comments:</a:t>
            </a:r>
          </a:p>
          <a:p>
            <a:pPr lvl="2" indent="-342900"/>
            <a:r>
              <a:rPr lang="en-US" sz="1200" dirty="0">
                <a:latin typeface="Times New Roman" panose="02020603050405020304" pitchFamily="18" charset="0"/>
                <a:cs typeface="Times New Roman" panose="02020603050405020304" pitchFamily="18" charset="0"/>
              </a:rPr>
              <a:t>Comment:</a:t>
            </a:r>
          </a:p>
          <a:p>
            <a:pPr lvl="3" indent="-342900"/>
            <a:r>
              <a:rPr lang="en-US" dirty="0">
                <a:latin typeface="Times New Roman" panose="02020603050405020304" pitchFamily="18" charset="0"/>
                <a:cs typeface="Times New Roman" panose="02020603050405020304" pitchFamily="18" charset="0"/>
              </a:rPr>
              <a:t>Single line comment =&gt; //</a:t>
            </a:r>
          </a:p>
          <a:p>
            <a:pPr lvl="3" indent="-342900"/>
            <a:r>
              <a:rPr lang="en-US" dirty="0">
                <a:latin typeface="Times New Roman" panose="02020603050405020304" pitchFamily="18" charset="0"/>
                <a:cs typeface="Times New Roman" panose="02020603050405020304" pitchFamily="18" charset="0"/>
              </a:rPr>
              <a:t>Multiple line comments =&gt; Select multiple lines which you want comment =&gt; CONTROL+SHIFT+/</a:t>
            </a:r>
          </a:p>
          <a:p>
            <a:pPr lvl="2" indent="-342900"/>
            <a:r>
              <a:rPr lang="en-US" sz="1200" dirty="0">
                <a:latin typeface="Times New Roman" panose="02020603050405020304" pitchFamily="18" charset="0"/>
                <a:cs typeface="Times New Roman" panose="02020603050405020304" pitchFamily="18" charset="0"/>
              </a:rPr>
              <a:t>Uncomment:</a:t>
            </a:r>
          </a:p>
          <a:p>
            <a:pPr lvl="3" indent="-342900"/>
            <a:r>
              <a:rPr lang="en-US" dirty="0">
                <a:latin typeface="Times New Roman" panose="02020603050405020304" pitchFamily="18" charset="0"/>
                <a:cs typeface="Times New Roman" panose="02020603050405020304" pitchFamily="18" charset="0"/>
              </a:rPr>
              <a:t>=&gt; Select multiple lines which you want comment =&gt; CONTROL+SHIFT+\</a:t>
            </a:r>
            <a:endParaRPr lang="en-US" sz="12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Auto Completion:</a:t>
            </a:r>
          </a:p>
          <a:p>
            <a:pPr marL="742950" lvl="2" indent="-342900">
              <a:buSzPct val="79999"/>
            </a:pP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742950" lvl="2" indent="-342900">
              <a:buSzPct val="79999"/>
            </a:pPr>
            <a:r>
              <a:rPr lang="en-US" sz="1000" dirty="0">
                <a:latin typeface="Times New Roman" panose="02020603050405020304" pitchFamily="18" charset="0"/>
                <a:cs typeface="Times New Roman" panose="02020603050405020304" pitchFamily="18" charset="0"/>
              </a:rPr>
              <a:t>Example : </a:t>
            </a:r>
          </a:p>
          <a:p>
            <a:pPr marL="1200150" lvl="3" indent="-342900">
              <a:buSzPct val="79999"/>
            </a:pPr>
            <a:r>
              <a:rPr lang="en-US" sz="1000" dirty="0">
                <a:latin typeface="Times New Roman" panose="02020603050405020304" pitchFamily="18" charset="0"/>
                <a:cs typeface="Times New Roman" panose="02020603050405020304" pitchFamily="18" charset="0"/>
              </a:rPr>
              <a:t>Type main and </a:t>
            </a: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1200150" lvl="3" indent="-342900">
              <a:buSzPct val="79999"/>
            </a:pPr>
            <a:r>
              <a:rPr lang="en-US" sz="1000" dirty="0">
                <a:latin typeface="Times New Roman" panose="02020603050405020304" pitchFamily="18" charset="0"/>
                <a:cs typeface="Times New Roman" panose="02020603050405020304" pitchFamily="18" charset="0"/>
              </a:rPr>
              <a:t>Type </a:t>
            </a:r>
            <a:r>
              <a:rPr lang="en-US" sz="1000" dirty="0" err="1">
                <a:latin typeface="Times New Roman" panose="02020603050405020304" pitchFamily="18" charset="0"/>
                <a:cs typeface="Times New Roman" panose="02020603050405020304" pitchFamily="18" charset="0"/>
              </a:rPr>
              <a:t>syso</a:t>
            </a:r>
            <a:r>
              <a:rPr lang="en-US" sz="1000" dirty="0">
                <a:latin typeface="Times New Roman" panose="02020603050405020304" pitchFamily="18" charset="0"/>
                <a:cs typeface="Times New Roman" panose="02020603050405020304" pitchFamily="18" charset="0"/>
              </a:rPr>
              <a:t>=&gt; </a:t>
            </a:r>
            <a:r>
              <a:rPr lang="en-US" sz="1000" dirty="0" err="1">
                <a:latin typeface="Times New Roman" panose="02020603050405020304" pitchFamily="18" charset="0"/>
                <a:cs typeface="Times New Roman" panose="02020603050405020304" pitchFamily="18" charset="0"/>
              </a:rPr>
              <a:t>CONTROL+Space</a:t>
            </a:r>
            <a:endParaRPr lang="en-US" sz="8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Printing values to console:</a:t>
            </a:r>
          </a:p>
          <a:p>
            <a:pPr lvl="2" indent="-342900"/>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 =&gt; After printing value, Cursor goes to new line</a:t>
            </a:r>
          </a:p>
          <a:p>
            <a:pPr lvl="2" indent="-342900"/>
            <a:r>
              <a:rPr lang="en-US" sz="1300" dirty="0" err="1">
                <a:latin typeface="Times New Roman" panose="02020603050405020304" pitchFamily="18" charset="0"/>
                <a:cs typeface="Times New Roman" panose="02020603050405020304" pitchFamily="18" charset="0"/>
              </a:rPr>
              <a:t>System.out.print</a:t>
            </a:r>
            <a:r>
              <a:rPr lang="en-US" sz="1300" dirty="0">
                <a:latin typeface="Times New Roman" panose="02020603050405020304" pitchFamily="18" charset="0"/>
                <a:cs typeface="Times New Roman" panose="02020603050405020304" pitchFamily="18" charset="0"/>
              </a:rPr>
              <a:t>() =&gt; After printing value, Cursor will be on the same line</a:t>
            </a:r>
          </a:p>
          <a:p>
            <a:pPr marL="1200150" lvl="3" indent="-342900">
              <a:buSzPct val="79999"/>
            </a:pPr>
            <a:endParaRPr lang="en-US" sz="8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a:xfrm>
            <a:off x="705042" y="457200"/>
            <a:ext cx="8596668" cy="533400"/>
          </a:xfrm>
        </p:spPr>
        <p:txBody>
          <a:bodyPr/>
          <a:lstStyle/>
          <a:p>
            <a:r>
              <a:rPr lang="en-GB" sz="1800" dirty="0"/>
              <a:t>Java : Naming Conventions</a:t>
            </a:r>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a:xfrm>
            <a:off x="609600" y="1143000"/>
            <a:ext cx="8596668" cy="4953000"/>
          </a:xfrm>
        </p:spPr>
        <p:txBody>
          <a:bodyPr/>
          <a:lstStyle/>
          <a:p>
            <a:r>
              <a:rPr lang="en-GB" sz="1400" dirty="0">
                <a:latin typeface="Times New Roman" panose="02020603050405020304" pitchFamily="18" charset="0"/>
                <a:cs typeface="Times New Roman" panose="02020603050405020304" pitchFamily="18" charset="0"/>
              </a:rPr>
              <a:t>Strictly no entity should have a space in its name</a:t>
            </a:r>
          </a:p>
          <a:p>
            <a:r>
              <a:rPr lang="en-GB" sz="1400" dirty="0">
                <a:latin typeface="Times New Roman" panose="02020603050405020304" pitchFamily="18" charset="0"/>
                <a:cs typeface="Times New Roman" panose="02020603050405020304" pitchFamily="18" charset="0"/>
              </a:rPr>
              <a:t>Except Class name, every thing else should start with small letter</a:t>
            </a:r>
          </a:p>
          <a:p>
            <a:pPr lvl="1"/>
            <a:r>
              <a:rPr lang="en-GB" sz="1400" dirty="0">
                <a:latin typeface="Times New Roman" panose="02020603050405020304" pitchFamily="18" charset="0"/>
                <a:cs typeface="Times New Roman" panose="02020603050405020304" pitchFamily="18" charset="0"/>
              </a:rPr>
              <a:t>Project name:</a:t>
            </a:r>
          </a:p>
          <a:p>
            <a:pPr lvl="2"/>
            <a:r>
              <a:rPr lang="en-GB" sz="10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package name</a:t>
            </a:r>
          </a:p>
          <a:p>
            <a:pPr lvl="2"/>
            <a:r>
              <a:rPr lang="en-GB" sz="12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Class name</a:t>
            </a:r>
          </a:p>
          <a:p>
            <a:pPr lvl="2"/>
            <a:r>
              <a:rPr lang="en-GB" sz="1200" dirty="0">
                <a:latin typeface="Times New Roman" panose="02020603050405020304" pitchFamily="18" charset="0"/>
                <a:cs typeface="Times New Roman" panose="02020603050405020304" pitchFamily="18" charset="0"/>
              </a:rPr>
              <a:t>Should always start with Capital letter</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400" dirty="0">
                <a:latin typeface="Times New Roman" panose="02020603050405020304" pitchFamily="18" charset="0"/>
                <a:cs typeface="Times New Roman" panose="02020603050405020304" pitchFamily="18" charset="0"/>
              </a:rPr>
              <a:t>Variable name:</a:t>
            </a:r>
          </a:p>
          <a:p>
            <a:pPr lvl="2"/>
            <a:r>
              <a:rPr lang="en-GB" sz="1200" dirty="0">
                <a:latin typeface="Times New Roman" panose="02020603050405020304" pitchFamily="18" charset="0"/>
                <a:cs typeface="Times New Roman" panose="02020603050405020304" pitchFamily="18" charset="0"/>
              </a:rPr>
              <a:t>Should always start with small letter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200" dirty="0">
                <a:latin typeface="Times New Roman" panose="02020603050405020304" pitchFamily="18" charset="0"/>
                <a:cs typeface="Times New Roman" panose="02020603050405020304" pitchFamily="18" charset="0"/>
              </a:rPr>
              <a:t>Method names:</a:t>
            </a:r>
          </a:p>
          <a:p>
            <a:pPr lvl="2"/>
            <a:r>
              <a:rPr lang="en-GB" sz="1200" dirty="0">
                <a:latin typeface="Times New Roman" panose="02020603050405020304" pitchFamily="18" charset="0"/>
                <a:cs typeface="Times New Roman" panose="02020603050405020304" pitchFamily="18" charset="0"/>
              </a:rPr>
              <a:t>Should always start with small letter</a:t>
            </a:r>
            <a:r>
              <a:rPr lang="en-GB" sz="1000" dirty="0">
                <a:latin typeface="Times New Roman" panose="02020603050405020304" pitchFamily="18" charset="0"/>
                <a:cs typeface="Times New Roman" panose="02020603050405020304" pitchFamily="18" charset="0"/>
              </a:rPr>
              <a:t>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2"/>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variable?</a:t>
            </a:r>
            <a:endParaRPr lang="en-US" sz="1200" dirty="0">
              <a:latin typeface="Times New Roman" panose="02020603050405020304" pitchFamily="18" charset="0"/>
              <a:cs typeface="Times New Roman" panose="02020603050405020304" pitchFamily="18" charset="0"/>
            </a:endParaRPr>
          </a:p>
          <a:p>
            <a:pPr lvl="1" indent="-342900">
              <a:spcBef>
                <a:spcPts val="0"/>
              </a:spcBef>
            </a:pPr>
            <a:r>
              <a:rPr lang="en-GB" sz="1200" dirty="0">
                <a:latin typeface="Times New Roman" panose="02020603050405020304" pitchFamily="18" charset="0"/>
                <a:cs typeface="Times New Roman" panose="02020603050405020304" pitchFamily="18" charset="0"/>
              </a:rPr>
              <a:t>A variable is a container that holds values that are used in a Java program</a:t>
            </a:r>
            <a:endParaRPr lang="en-US" sz="12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Primitive data types</a:t>
            </a:r>
            <a:endParaRPr sz="1200" dirty="0">
              <a:latin typeface="Times New Roman" panose="02020603050405020304" pitchFamily="18" charset="0"/>
              <a:cs typeface="Times New Roman" panose="02020603050405020304" pitchFamily="18" charset="0"/>
            </a:endParaRPr>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Java Operators:</a:t>
            </a:r>
          </a:p>
          <a:p>
            <a:pPr lvl="1" indent="-342900">
              <a:buSzPct val="79999"/>
            </a:pPr>
            <a:r>
              <a:rPr lang="en-GB" sz="1200" dirty="0">
                <a:latin typeface="Times New Roman" panose="02020603050405020304" pitchFamily="18" charset="0"/>
                <a:cs typeface="Times New Roman" panose="02020603050405020304" pitchFamily="18" charset="0"/>
              </a:rPr>
              <a:t>Operators act on Variables. Generally for calculations and for applying logic</a:t>
            </a:r>
            <a:endParaRPr lang="en-GB"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buSzPct val="79999"/>
            </a:pPr>
            <a:r>
              <a:rPr lang="en-GB" sz="1200" dirty="0">
                <a:latin typeface="Times New Roman" panose="02020603050405020304" pitchFamily="18" charset="0"/>
                <a:cs typeface="Times New Roman" panose="02020603050405020304" pitchFamily="18" charset="0"/>
              </a:rPr>
              <a:t>Operators are classified as :</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508299" y="942110"/>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5617</TotalTime>
  <Words>7405</Words>
  <Application>Microsoft Office PowerPoint</Application>
  <PresentationFormat>Widescreen</PresentationFormat>
  <Paragraphs>1198</Paragraphs>
  <Slides>97</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Times New Roman</vt:lpstr>
      <vt:lpstr>Arial</vt:lpstr>
      <vt:lpstr>Trebuchet MS</vt:lpstr>
      <vt:lpstr>Noto Sans Symbols</vt:lpstr>
      <vt:lpstr>Facet</vt:lpstr>
      <vt:lpstr>Java</vt:lpstr>
      <vt:lpstr>Java : Architecture</vt:lpstr>
      <vt:lpstr>PowerPoint Presentation</vt:lpstr>
      <vt:lpstr>PowerPoint Presentation</vt:lpstr>
      <vt:lpstr>Java : Naming Conventions</vt:lpstr>
      <vt:lpstr>Java : Variables    </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Strings</vt:lpstr>
      <vt:lpstr>Java : Class and Object</vt:lpstr>
      <vt:lpstr>Java : State (or) Member Variables (or) Instance variables</vt:lpstr>
      <vt:lpstr>Java : Behavior (or) Member Methods (or) Instance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372</cp:revision>
  <dcterms:modified xsi:type="dcterms:W3CDTF">2020-03-29T11:43:58Z</dcterms:modified>
</cp:coreProperties>
</file>