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43"/>
  </p:notesMasterIdLst>
  <p:sldIdLst>
    <p:sldId id="256" r:id="rId2"/>
    <p:sldId id="257" r:id="rId3"/>
    <p:sldId id="294" r:id="rId4"/>
    <p:sldId id="297" r:id="rId5"/>
    <p:sldId id="258"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6" r:id="rId32"/>
    <p:sldId id="298" r:id="rId33"/>
    <p:sldId id="286" r:id="rId34"/>
    <p:sldId id="287" r:id="rId35"/>
    <p:sldId id="288" r:id="rId36"/>
    <p:sldId id="289" r:id="rId37"/>
    <p:sldId id="290" r:id="rId38"/>
    <p:sldId id="291" r:id="rId39"/>
    <p:sldId id="292" r:id="rId40"/>
    <p:sldId id="295" r:id="rId41"/>
    <p:sldId id="293"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07" d="100"/>
          <a:sy n="107" d="100"/>
        </p:scale>
        <p:origin x="754"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D27F9-2CC1-4CBC-A666-632969AB12B8}"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5B22D-66E2-4AAA-A125-B73BE73D8391}" type="slidenum">
              <a:rPr lang="en-US" smtClean="0"/>
              <a:t>‹#›</a:t>
            </a:fld>
            <a:endParaRPr lang="en-US"/>
          </a:p>
        </p:txBody>
      </p:sp>
    </p:spTree>
    <p:extLst>
      <p:ext uri="{BB962C8B-B14F-4D97-AF65-F5344CB8AC3E}">
        <p14:creationId xmlns:p14="http://schemas.microsoft.com/office/powerpoint/2010/main" val="177696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5B22D-66E2-4AAA-A125-B73BE73D8391}" type="slidenum">
              <a:rPr lang="en-US" smtClean="0"/>
              <a:t>6</a:t>
            </a:fld>
            <a:endParaRPr lang="en-US"/>
          </a:p>
        </p:txBody>
      </p:sp>
    </p:spTree>
    <p:extLst>
      <p:ext uri="{BB962C8B-B14F-4D97-AF65-F5344CB8AC3E}">
        <p14:creationId xmlns:p14="http://schemas.microsoft.com/office/powerpoint/2010/main" val="2306929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5B22D-66E2-4AAA-A125-B73BE73D8391}" type="slidenum">
              <a:rPr lang="en-US" smtClean="0"/>
              <a:t>30</a:t>
            </a:fld>
            <a:endParaRPr lang="en-US"/>
          </a:p>
        </p:txBody>
      </p:sp>
    </p:spTree>
    <p:extLst>
      <p:ext uri="{BB962C8B-B14F-4D97-AF65-F5344CB8AC3E}">
        <p14:creationId xmlns:p14="http://schemas.microsoft.com/office/powerpoint/2010/main" val="20840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1234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43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323353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912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306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414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9509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0344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5268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72554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048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6765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958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6314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90622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7208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241EB5C9-1307-BA42-ABA2-0BC069CD8E7F}" type="datetimeFigureOut">
              <a:rPr lang="en-US" smtClean="0"/>
              <a:t>12/7/2022</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102909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unviolencearchive.org/" TargetMode="External"/><Relationship Id="rId2" Type="http://schemas.openxmlformats.org/officeDocument/2006/relationships/hyperlink" Target="https://www.bls.gov/" TargetMode="External"/><Relationship Id="rId1" Type="http://schemas.openxmlformats.org/officeDocument/2006/relationships/slideLayout" Target="../slideLayouts/slideLayout2.xml"/><Relationship Id="rId5" Type="http://schemas.openxmlformats.org/officeDocument/2006/relationships/hyperlink" Target="https://github.com/Raji030/data606_lab8" TargetMode="External"/><Relationship Id="rId4" Type="http://schemas.openxmlformats.org/officeDocument/2006/relationships/hyperlink" Target="https://fall2022.data606.net/chapters/chapter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dirty="0"/>
              <a:t>Data607_Final_Project_Presentation</a:t>
            </a:r>
          </a:p>
        </p:txBody>
      </p:sp>
      <p:sp>
        <p:nvSpPr>
          <p:cNvPr id="3" name="Subtitle 2"/>
          <p:cNvSpPr>
            <a:spLocks noGrp="1"/>
          </p:cNvSpPr>
          <p:nvPr>
            <p:ph type="subTitle" idx="1"/>
          </p:nvPr>
        </p:nvSpPr>
        <p:spPr/>
        <p:txBody>
          <a:bodyPr/>
          <a:lstStyle/>
          <a:p>
            <a:pPr marL="0" lvl="0" indent="0">
              <a:buNone/>
            </a:pPr>
            <a:br>
              <a:rPr dirty="0"/>
            </a:br>
            <a:br>
              <a:rPr dirty="0"/>
            </a:br>
            <a:r>
              <a:rPr dirty="0"/>
              <a:t>Mahmud Hasan Al Raji</a:t>
            </a:r>
          </a:p>
        </p:txBody>
      </p:sp>
      <p:sp>
        <p:nvSpPr>
          <p:cNvPr id="4" name="Date Placeholder 3"/>
          <p:cNvSpPr>
            <a:spLocks noGrp="1"/>
          </p:cNvSpPr>
          <p:nvPr>
            <p:ph type="dt" sz="half" idx="10"/>
          </p:nvPr>
        </p:nvSpPr>
        <p:spPr/>
        <p:txBody>
          <a:bodyPr/>
          <a:lstStyle/>
          <a:p>
            <a:pPr marL="0" lvl="0" indent="0">
              <a:buNone/>
            </a:pPr>
            <a:r>
              <a:t>2022-12-07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Unemployment rate data f</a:t>
            </a:r>
            <a:r>
              <a:rPr dirty="0"/>
              <a:t>or 2017</a:t>
            </a:r>
          </a:p>
        </p:txBody>
      </p:sp>
      <p:sp>
        <p:nvSpPr>
          <p:cNvPr id="3" name="Content Placeholder 2"/>
          <p:cNvSpPr>
            <a:spLocks noGrp="1"/>
          </p:cNvSpPr>
          <p:nvPr>
            <p:ph idx="1"/>
          </p:nvPr>
        </p:nvSpPr>
        <p:spPr>
          <a:xfrm>
            <a:off x="508001" y="1107281"/>
            <a:ext cx="6447501" cy="3423741"/>
          </a:xfrm>
        </p:spPr>
        <p:txBody>
          <a:bodyPr>
            <a:normAutofit fontScale="77500" lnSpcReduction="20000"/>
          </a:bodyPr>
          <a:lstStyle/>
          <a:p>
            <a:pPr lvl="0" indent="0">
              <a:buNone/>
            </a:pPr>
            <a:r>
              <a:rPr lang="en-US" dirty="0">
                <a:latin typeface="Courier"/>
              </a:rPr>
              <a:t># Unemployment rate data of 2017 annual average</a:t>
            </a:r>
          </a:p>
          <a:p>
            <a:pPr lvl="0" indent="0">
              <a:buNone/>
            </a:pPr>
            <a:r>
              <a:rPr lang="en-US" dirty="0">
                <a:latin typeface="Courier"/>
              </a:rPr>
              <a:t>unemp2017_url&lt;-</a:t>
            </a:r>
            <a:r>
              <a:rPr lang="en-US" dirty="0" err="1">
                <a:latin typeface="Courier"/>
              </a:rPr>
              <a:t>read_html</a:t>
            </a:r>
            <a:r>
              <a:rPr lang="en-US" dirty="0">
                <a:latin typeface="Courier"/>
              </a:rPr>
              <a:t>("https://www.bls.gov/lau/lastrk17.htm")</a:t>
            </a:r>
          </a:p>
          <a:p>
            <a:pPr lvl="0" indent="0">
              <a:buNone/>
            </a:pPr>
            <a:r>
              <a:rPr lang="en-US" dirty="0">
                <a:latin typeface="Courier"/>
              </a:rPr>
              <a:t>unemp_data_2017&lt;-unemp2017_url %&gt;% </a:t>
            </a:r>
            <a:r>
              <a:rPr lang="en-US" dirty="0" err="1">
                <a:latin typeface="Courier"/>
              </a:rPr>
              <a:t>html_nodes</a:t>
            </a:r>
            <a:r>
              <a:rPr lang="en-US" dirty="0">
                <a:latin typeface="Courier"/>
              </a:rPr>
              <a:t>(</a:t>
            </a:r>
            <a:r>
              <a:rPr lang="en-US" dirty="0" err="1">
                <a:latin typeface="Courier"/>
              </a:rPr>
              <a:t>xpath</a:t>
            </a:r>
            <a:r>
              <a:rPr lang="en-US" dirty="0">
                <a:latin typeface="Courier"/>
              </a:rPr>
              <a:t>='//*[@id="lastrk17"]/tbody') %&gt;% </a:t>
            </a:r>
            <a:r>
              <a:rPr lang="en-US" dirty="0" err="1">
                <a:latin typeface="Courier"/>
              </a:rPr>
              <a:t>html_table</a:t>
            </a:r>
            <a:r>
              <a:rPr lang="en-US" dirty="0">
                <a:latin typeface="Courier"/>
              </a:rPr>
              <a:t>()</a:t>
            </a:r>
          </a:p>
          <a:p>
            <a:pPr lvl="0" indent="0">
              <a:buNone/>
            </a:pPr>
            <a:r>
              <a:rPr lang="en-US" dirty="0">
                <a:latin typeface="Courier"/>
              </a:rPr>
              <a:t>unemp2017_df&lt;-</a:t>
            </a:r>
            <a:r>
              <a:rPr lang="en-US" dirty="0" err="1">
                <a:latin typeface="Courier"/>
              </a:rPr>
              <a:t>as.data.frame</a:t>
            </a:r>
            <a:r>
              <a:rPr lang="en-US" dirty="0">
                <a:latin typeface="Courier"/>
              </a:rPr>
              <a:t>(unemp_data_2017)</a:t>
            </a:r>
          </a:p>
          <a:p>
            <a:pPr lvl="0" indent="0">
              <a:buNone/>
            </a:pPr>
            <a:r>
              <a:rPr lang="en-US" dirty="0">
                <a:latin typeface="Courier"/>
              </a:rPr>
              <a:t>head(unemp2017_df)</a:t>
            </a:r>
          </a:p>
          <a:p>
            <a:pPr lvl="0" indent="0">
              <a:buNone/>
            </a:pPr>
            <a:endParaRPr lang="en-US" dirty="0">
              <a:latin typeface="Courier"/>
            </a:endParaRPr>
          </a:p>
          <a:p>
            <a:pPr lvl="0" indent="0">
              <a:buNone/>
            </a:pPr>
            <a:endParaRPr lang="en-US" dirty="0">
              <a:latin typeface="Courier"/>
            </a:endParaRPr>
          </a:p>
          <a:p>
            <a:pPr lvl="0" indent="0">
              <a:buNone/>
            </a:pPr>
            <a:r>
              <a:rPr dirty="0">
                <a:latin typeface="Courier"/>
              </a:rPr>
              <a:t>##              X1  X2 X3
## 1 United States 4.4 NA
## 2                NA </a:t>
            </a:r>
            <a:r>
              <a:rPr dirty="0" err="1">
                <a:latin typeface="Courier"/>
              </a:rPr>
              <a:t>NA</a:t>
            </a:r>
            <a:r>
              <a:rPr dirty="0">
                <a:latin typeface="Courier"/>
              </a:rPr>
              <a:t>
## 3        Hawaii 2.2  1
## 4      Colorado 2.6  2
## 5  North Dakota 2.6  2
## 6 New Hampshire 2.8  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980259"/>
          </a:xfrm>
        </p:spPr>
        <p:txBody>
          <a:bodyPr>
            <a:normAutofit fontScale="90000"/>
          </a:bodyPr>
          <a:lstStyle/>
          <a:p>
            <a:pPr lvl="0"/>
            <a:r>
              <a:rPr sz="2700" dirty="0"/>
              <a:t>Unemployment rate data tidying and transformation</a:t>
            </a:r>
            <a:r>
              <a:rPr sz="2200" dirty="0"/>
              <a:t>:</a:t>
            </a:r>
            <a:br>
              <a:rPr lang="en-US" dirty="0"/>
            </a:br>
            <a:br>
              <a:rPr lang="en-US" dirty="0"/>
            </a:br>
            <a:r>
              <a:rPr lang="en-US" sz="2200" dirty="0"/>
              <a:t>#Remove irrelevant rows and columns from data frames</a:t>
            </a:r>
            <a:br>
              <a:rPr lang="en-US" sz="2200" dirty="0"/>
            </a:br>
            <a:br>
              <a:rPr lang="en-US" sz="1100" dirty="0"/>
            </a:br>
            <a:br>
              <a:rPr lang="en-US" sz="1100" dirty="0"/>
            </a:br>
            <a:r>
              <a:rPr lang="en-US" sz="1100" dirty="0"/>
              <a:t>unemp2021_df&lt;-unemp2021_df %&gt;% slice(-c(1,2))</a:t>
            </a:r>
            <a:br>
              <a:rPr lang="en-US" sz="1100" dirty="0"/>
            </a:br>
            <a:r>
              <a:rPr lang="en-US" sz="1100" dirty="0"/>
              <a:t>unemp2021_df&lt;-subset(unemp2021_df, select=-X3)</a:t>
            </a:r>
            <a:br>
              <a:rPr lang="en-US" sz="1100" dirty="0"/>
            </a:br>
            <a:br>
              <a:rPr lang="en-US" sz="1100" dirty="0"/>
            </a:br>
            <a:r>
              <a:rPr lang="en-US" sz="1100" dirty="0"/>
              <a:t>unemp2020_df&lt;-unemp2020_df %&gt;% slice(-c(1,2))</a:t>
            </a:r>
            <a:br>
              <a:rPr lang="en-US" sz="1100" dirty="0"/>
            </a:br>
            <a:r>
              <a:rPr lang="en-US" sz="1100" dirty="0"/>
              <a:t>unemp2020_df&lt;-subset(unemp2020_df, select=-X3)</a:t>
            </a:r>
            <a:br>
              <a:rPr lang="en-US" sz="1100" dirty="0"/>
            </a:br>
            <a:br>
              <a:rPr lang="en-US" sz="1100" dirty="0"/>
            </a:br>
            <a:r>
              <a:rPr lang="en-US" sz="1100" dirty="0"/>
              <a:t>unemp2019_df&lt;-unemp2019_df %&gt;% slice(-c(1,2))</a:t>
            </a:r>
            <a:br>
              <a:rPr lang="en-US" sz="1100" dirty="0"/>
            </a:br>
            <a:r>
              <a:rPr lang="en-US" sz="1100" dirty="0"/>
              <a:t>unemp2019_df&lt;-subset(unemp2019_df, select=-X3)</a:t>
            </a:r>
            <a:br>
              <a:rPr lang="en-US" sz="1100" dirty="0"/>
            </a:br>
            <a:br>
              <a:rPr lang="en-US" sz="1100" dirty="0"/>
            </a:br>
            <a:r>
              <a:rPr lang="en-US" sz="1100" dirty="0"/>
              <a:t>unemp2018_df&lt;-unemp2018_df %&gt;% slice(-c(1,2))</a:t>
            </a:r>
            <a:br>
              <a:rPr lang="en-US" sz="1100" dirty="0"/>
            </a:br>
            <a:r>
              <a:rPr lang="en-US" sz="1100" dirty="0"/>
              <a:t>unemp2018_df&lt;-subset(unemp2018_df, select=-X3)</a:t>
            </a:r>
            <a:br>
              <a:rPr lang="en-US" sz="1100" dirty="0"/>
            </a:br>
            <a:br>
              <a:rPr lang="en-US" sz="1100" dirty="0"/>
            </a:br>
            <a:r>
              <a:rPr lang="en-US" sz="1100" dirty="0"/>
              <a:t>unemp2017_df&lt;-unemp2017_df %&gt;% slice(-c(1,2))</a:t>
            </a:r>
            <a:br>
              <a:rPr lang="en-US" sz="1100" dirty="0"/>
            </a:br>
            <a:r>
              <a:rPr lang="en-US" sz="1100" dirty="0"/>
              <a:t>unemp2017_df&lt;-subset(unemp2017_df, select=-X3)</a:t>
            </a:r>
            <a:endParaRPr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lang="en-US" sz="2800" dirty="0"/>
              <a:t>#</a:t>
            </a:r>
            <a:r>
              <a:rPr sz="2400" dirty="0"/>
              <a:t>Renaming columns</a:t>
            </a:r>
          </a:p>
        </p:txBody>
      </p:sp>
      <p:sp>
        <p:nvSpPr>
          <p:cNvPr id="3" name="Content Placeholder 2"/>
          <p:cNvSpPr>
            <a:spLocks noGrp="1"/>
          </p:cNvSpPr>
          <p:nvPr>
            <p:ph idx="1"/>
          </p:nvPr>
        </p:nvSpPr>
        <p:spPr>
          <a:xfrm>
            <a:off x="457200" y="978695"/>
            <a:ext cx="8229600" cy="3664744"/>
          </a:xfrm>
        </p:spPr>
        <p:txBody>
          <a:bodyPr>
            <a:noAutofit/>
          </a:bodyPr>
          <a:lstStyle/>
          <a:p>
            <a:pPr lvl="0" indent="0">
              <a:buNone/>
            </a:pPr>
            <a:r>
              <a:rPr lang="en-US" sz="1200" dirty="0">
                <a:latin typeface="Courier"/>
              </a:rPr>
              <a:t>unemp2021_df&lt;-unemp2021_df %&gt;% rename(state=X1,unemployment_rate_2021=X2)</a:t>
            </a:r>
          </a:p>
          <a:p>
            <a:pPr lvl="0" indent="0">
              <a:buNone/>
            </a:pPr>
            <a:r>
              <a:rPr lang="en-US" sz="1200" dirty="0">
                <a:latin typeface="Courier"/>
              </a:rPr>
              <a:t>head(unemp2021_df)</a:t>
            </a:r>
          </a:p>
          <a:p>
            <a:pPr indent="0">
              <a:buNone/>
            </a:pPr>
            <a:r>
              <a:rPr lang="en-US" sz="1200" dirty="0">
                <a:latin typeface="Courier"/>
              </a:rPr>
              <a:t>##          state unemployment_rate_2021
## 1     Nebraska                    2.5
## 2         Utah                    2.7
## 3 South Dakota                    3.1
## 4       Kansas                    3.2
## 5      Alabama                    3.4
## 6    Minnesota                    3.4</a:t>
            </a:r>
          </a:p>
          <a:p>
            <a:pPr lvl="0" indent="0">
              <a:buNone/>
            </a:pPr>
            <a:r>
              <a:rPr lang="en-US" sz="1200" dirty="0">
                <a:latin typeface="Courier"/>
              </a:rPr>
              <a:t>unemp2020_df&lt;-unemp2020_df %&gt;% rename(state=X1,unemployment_rate_2020=X2)</a:t>
            </a:r>
          </a:p>
          <a:p>
            <a:pPr lvl="0" indent="0">
              <a:buNone/>
            </a:pPr>
            <a:r>
              <a:rPr lang="en-US" sz="1200" dirty="0">
                <a:latin typeface="Courier"/>
              </a:rPr>
              <a:t>unemp2019_df&lt;-unemp2019_df %&gt;% rename(state=X1,unemployment_rate_2019=X2)</a:t>
            </a:r>
          </a:p>
          <a:p>
            <a:pPr lvl="0" indent="0">
              <a:buNone/>
            </a:pPr>
            <a:r>
              <a:rPr lang="en-US" sz="1200" dirty="0">
                <a:latin typeface="Courier"/>
              </a:rPr>
              <a:t>unemp2018_df&lt;-unemp2018_df %&gt;% rename(state=X1,unemployment_rate_2018=X2)</a:t>
            </a:r>
          </a:p>
          <a:p>
            <a:pPr lvl="0" indent="0">
              <a:buNone/>
            </a:pPr>
            <a:r>
              <a:rPr lang="en-US" sz="1200" dirty="0">
                <a:latin typeface="Courier"/>
              </a:rPr>
              <a:t>unemp2017_df&lt;-unemp2017_df %&gt;% rename(state=X1,unemployment_rate_2017=X2)</a:t>
            </a:r>
            <a:endParaRPr lang="en-ID" sz="1200" dirty="0">
              <a:latin typeface="Couri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836"/>
            <a:ext cx="8229600" cy="801289"/>
          </a:xfrm>
        </p:spPr>
        <p:txBody>
          <a:bodyPr>
            <a:normAutofit/>
          </a:bodyPr>
          <a:lstStyle/>
          <a:p>
            <a:pPr marL="0" lvl="0" indent="0">
              <a:buNone/>
            </a:pPr>
            <a:r>
              <a:rPr lang="en-US" sz="2000" dirty="0"/>
              <a:t>#</a:t>
            </a:r>
            <a:r>
              <a:rPr sz="2000" dirty="0"/>
              <a:t>Combining data frames with one column name in common</a:t>
            </a:r>
          </a:p>
        </p:txBody>
      </p:sp>
      <p:sp>
        <p:nvSpPr>
          <p:cNvPr id="3" name="Content Placeholder 2"/>
          <p:cNvSpPr>
            <a:spLocks noGrp="1"/>
          </p:cNvSpPr>
          <p:nvPr>
            <p:ph idx="1"/>
          </p:nvPr>
        </p:nvSpPr>
        <p:spPr>
          <a:xfrm>
            <a:off x="508001" y="671513"/>
            <a:ext cx="7421562" cy="4471987"/>
          </a:xfrm>
        </p:spPr>
        <p:txBody>
          <a:bodyPr>
            <a:normAutofit fontScale="92500" lnSpcReduction="20000"/>
          </a:bodyPr>
          <a:lstStyle/>
          <a:p>
            <a:pPr lvl="0" indent="0">
              <a:buNone/>
            </a:pPr>
            <a:r>
              <a:rPr lang="en-US" sz="1100" dirty="0" err="1">
                <a:latin typeface="Courier"/>
              </a:rPr>
              <a:t>unemp_df</a:t>
            </a:r>
            <a:r>
              <a:rPr lang="en-US" sz="1100" dirty="0">
                <a:latin typeface="Courier"/>
              </a:rPr>
              <a:t>&lt;-</a:t>
            </a:r>
            <a:r>
              <a:rPr lang="en-US" sz="1100" dirty="0" err="1">
                <a:latin typeface="Courier"/>
              </a:rPr>
              <a:t>full_join</a:t>
            </a:r>
            <a:r>
              <a:rPr lang="en-US" sz="1100" dirty="0">
                <a:latin typeface="Courier"/>
              </a:rPr>
              <a:t>(unemp2021_df,unemp2020_df,by="state") %&gt;% </a:t>
            </a:r>
          </a:p>
          <a:p>
            <a:pPr lvl="0" indent="0">
              <a:buNone/>
            </a:pPr>
            <a:r>
              <a:rPr lang="en-US" sz="1100" dirty="0">
                <a:latin typeface="Courier"/>
              </a:rPr>
              <a:t>          </a:t>
            </a:r>
            <a:r>
              <a:rPr lang="en-US" sz="1100" dirty="0" err="1">
                <a:latin typeface="Courier"/>
              </a:rPr>
              <a:t>full_join</a:t>
            </a:r>
            <a:r>
              <a:rPr lang="en-US" sz="1100" dirty="0">
                <a:latin typeface="Courier"/>
              </a:rPr>
              <a:t>(unemp2019_df,by="state") %&gt;% </a:t>
            </a:r>
          </a:p>
          <a:p>
            <a:pPr lvl="0" indent="0">
              <a:buNone/>
            </a:pPr>
            <a:r>
              <a:rPr lang="en-US" sz="1100" dirty="0">
                <a:latin typeface="Courier"/>
              </a:rPr>
              <a:t>          </a:t>
            </a:r>
            <a:r>
              <a:rPr lang="en-US" sz="1100" dirty="0" err="1">
                <a:latin typeface="Courier"/>
              </a:rPr>
              <a:t>full_join</a:t>
            </a:r>
            <a:r>
              <a:rPr lang="en-US" sz="1100" dirty="0">
                <a:latin typeface="Courier"/>
              </a:rPr>
              <a:t>(unemp2018_df,by="state") %&gt;% </a:t>
            </a:r>
          </a:p>
          <a:p>
            <a:pPr lvl="0" indent="0">
              <a:buNone/>
            </a:pPr>
            <a:r>
              <a:rPr lang="en-US" sz="1100" dirty="0">
                <a:latin typeface="Courier"/>
              </a:rPr>
              <a:t>          </a:t>
            </a:r>
            <a:r>
              <a:rPr lang="en-US" sz="1100" dirty="0" err="1">
                <a:latin typeface="Courier"/>
              </a:rPr>
              <a:t>full_join</a:t>
            </a:r>
            <a:r>
              <a:rPr lang="en-US" sz="1100" dirty="0">
                <a:latin typeface="Courier"/>
              </a:rPr>
              <a:t>(unemp2017_df,by="state")</a:t>
            </a:r>
          </a:p>
          <a:p>
            <a:pPr lvl="0" indent="0">
              <a:buNone/>
            </a:pPr>
            <a:endParaRPr lang="en-US" sz="1100" dirty="0">
              <a:latin typeface="Courier"/>
            </a:endParaRPr>
          </a:p>
          <a:p>
            <a:pPr lvl="0" indent="0">
              <a:buNone/>
            </a:pPr>
            <a:r>
              <a:rPr sz="1100" dirty="0">
                <a:latin typeface="Courier"/>
              </a:rPr>
              <a:t>##          state unemployment_rate_2021 unemployment_rate_2020
## 1     Nebraska                    2.5                    4.1
## 2         Utah                    2.7                    4.7
## 3 South Dakota                    3.1                    4.3
## 4       Kansas                    3.2                    5.7
## 5      Alabama                    3.4                    6.5
## 6    Minnesota                    3.4                    6.3
##   unemployment_rate_2019 unemployment_rate_2018 unemployment_rate_2017
## 1                    3.0                    2.9                    3.0
## 2                    2.6                    2.9                    3.1
## 3                    2.8                    2.8                    3.1
## 4                    3.1                    3.3                    3.6
## 5                    3.2                    3.9                    4.5
## 6                    3.4                    3.1                    3.5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a:t>
            </a:r>
            <a:r>
              <a:rPr sz="2400" dirty="0"/>
              <a:t>Convert to lowercase in data frames</a:t>
            </a:r>
          </a:p>
        </p:txBody>
      </p:sp>
      <p:sp>
        <p:nvSpPr>
          <p:cNvPr id="3" name="Content Placeholder 2"/>
          <p:cNvSpPr>
            <a:spLocks noGrp="1"/>
          </p:cNvSpPr>
          <p:nvPr>
            <p:ph idx="1"/>
          </p:nvPr>
        </p:nvSpPr>
        <p:spPr>
          <a:xfrm>
            <a:off x="457200" y="892969"/>
            <a:ext cx="8229600" cy="3701654"/>
          </a:xfrm>
        </p:spPr>
        <p:txBody>
          <a:bodyPr>
            <a:noAutofit/>
          </a:bodyPr>
          <a:lstStyle/>
          <a:p>
            <a:pPr lvl="0" indent="0">
              <a:buNone/>
            </a:pPr>
            <a:r>
              <a:rPr lang="en-US" sz="1050" dirty="0" err="1">
                <a:latin typeface="Courier"/>
              </a:rPr>
              <a:t>unemp_df$state</a:t>
            </a:r>
            <a:r>
              <a:rPr lang="en-US" sz="1050" dirty="0">
                <a:latin typeface="Courier"/>
              </a:rPr>
              <a:t>&lt;-</a:t>
            </a:r>
            <a:r>
              <a:rPr lang="en-US" sz="1050" dirty="0" err="1">
                <a:latin typeface="Courier"/>
              </a:rPr>
              <a:t>tolower</a:t>
            </a:r>
            <a:r>
              <a:rPr lang="en-US" sz="1050" dirty="0">
                <a:latin typeface="Courier"/>
              </a:rPr>
              <a:t>(</a:t>
            </a:r>
            <a:r>
              <a:rPr lang="en-US" sz="1050" dirty="0" err="1">
                <a:latin typeface="Courier"/>
              </a:rPr>
              <a:t>unemp_df$state</a:t>
            </a:r>
            <a:r>
              <a:rPr lang="en-US" sz="1050" dirty="0">
                <a:latin typeface="Courier"/>
              </a:rPr>
              <a:t>)</a:t>
            </a:r>
          </a:p>
          <a:p>
            <a:pPr lvl="0" indent="0">
              <a:buNone/>
            </a:pPr>
            <a:r>
              <a:rPr lang="en-US" sz="1050" dirty="0">
                <a:latin typeface="Courier"/>
              </a:rPr>
              <a:t>head(</a:t>
            </a:r>
            <a:r>
              <a:rPr lang="en-US" sz="1050" dirty="0" err="1">
                <a:latin typeface="Courier"/>
              </a:rPr>
              <a:t>unemp_df</a:t>
            </a:r>
            <a:r>
              <a:rPr lang="en-US" sz="1050" dirty="0">
                <a:latin typeface="Courier"/>
              </a:rPr>
              <a:t>)</a:t>
            </a:r>
            <a:endParaRPr lang="en-ID" sz="1050" dirty="0">
              <a:latin typeface="Courier"/>
            </a:endParaRPr>
          </a:p>
          <a:p>
            <a:pPr lvl="0" indent="0">
              <a:buNone/>
            </a:pPr>
            <a:r>
              <a:rPr sz="1050" dirty="0">
                <a:latin typeface="Courier"/>
              </a:rPr>
              <a:t>##          state unemployment_rate_2021 unemployment_rate_2020
## 1     </a:t>
            </a:r>
            <a:r>
              <a:rPr sz="1050" dirty="0" err="1">
                <a:latin typeface="Courier"/>
              </a:rPr>
              <a:t>nebraska</a:t>
            </a:r>
            <a:r>
              <a:rPr sz="1050" dirty="0">
                <a:latin typeface="Courier"/>
              </a:rPr>
              <a:t>                    2.5                    4.1
## 2         </a:t>
            </a:r>
            <a:r>
              <a:rPr sz="1050" dirty="0" err="1">
                <a:latin typeface="Courier"/>
              </a:rPr>
              <a:t>utah</a:t>
            </a:r>
            <a:r>
              <a:rPr sz="1050" dirty="0">
                <a:latin typeface="Courier"/>
              </a:rPr>
              <a:t>                    2.7                    4.7
## 3 south </a:t>
            </a:r>
            <a:r>
              <a:rPr sz="1050" dirty="0" err="1">
                <a:latin typeface="Courier"/>
              </a:rPr>
              <a:t>dakota</a:t>
            </a:r>
            <a:r>
              <a:rPr sz="1050" dirty="0">
                <a:latin typeface="Courier"/>
              </a:rPr>
              <a:t>                    3.1                    4.3
## 4       </a:t>
            </a:r>
            <a:r>
              <a:rPr sz="1050" dirty="0" err="1">
                <a:latin typeface="Courier"/>
              </a:rPr>
              <a:t>kansas</a:t>
            </a:r>
            <a:r>
              <a:rPr sz="1050" dirty="0">
                <a:latin typeface="Courier"/>
              </a:rPr>
              <a:t>                    3.2                    5.7
## 5      </a:t>
            </a:r>
            <a:r>
              <a:rPr sz="1050" dirty="0" err="1">
                <a:latin typeface="Courier"/>
              </a:rPr>
              <a:t>alabama</a:t>
            </a:r>
            <a:r>
              <a:rPr sz="1050" dirty="0">
                <a:latin typeface="Courier"/>
              </a:rPr>
              <a:t>                    3.4                    6.5
## 6    </a:t>
            </a:r>
            <a:r>
              <a:rPr sz="1050" dirty="0" err="1">
                <a:latin typeface="Courier"/>
              </a:rPr>
              <a:t>minnesota</a:t>
            </a:r>
            <a:r>
              <a:rPr sz="1050" dirty="0">
                <a:latin typeface="Courier"/>
              </a:rPr>
              <a:t>                    3.4                    6.3
##   unemployment_rate_2019 unemployment_rate_2018 unemployment_rate_2017
## 1                    3.0                    2.9                    3.0
## 2                    2.6                    2.9                    3.1
## 3                    2.8                    2.8                    3.1
## 4                    3.1                    3.3                    3.6
## 5                    3.2                    3.9                    4.5
## 6                    3.4                    3.1                    3.5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835"/>
            <a:ext cx="8229600" cy="857250"/>
          </a:xfrm>
        </p:spPr>
        <p:txBody>
          <a:bodyPr>
            <a:normAutofit/>
          </a:bodyPr>
          <a:lstStyle/>
          <a:p>
            <a:pPr marL="0" lvl="0" indent="0">
              <a:buNone/>
            </a:pPr>
            <a:r>
              <a:rPr lang="en-US" sz="2800" dirty="0"/>
              <a:t>#</a:t>
            </a:r>
            <a:r>
              <a:rPr sz="2800" dirty="0"/>
              <a:t>Sorting data frame by alphabetic order</a:t>
            </a:r>
          </a:p>
        </p:txBody>
      </p:sp>
      <p:sp>
        <p:nvSpPr>
          <p:cNvPr id="3" name="Content Placeholder 2"/>
          <p:cNvSpPr>
            <a:spLocks noGrp="1"/>
          </p:cNvSpPr>
          <p:nvPr>
            <p:ph idx="1"/>
          </p:nvPr>
        </p:nvSpPr>
        <p:spPr>
          <a:xfrm>
            <a:off x="508001" y="757237"/>
            <a:ext cx="7621587" cy="4187427"/>
          </a:xfrm>
        </p:spPr>
        <p:txBody>
          <a:bodyPr>
            <a:normAutofit fontScale="85000" lnSpcReduction="20000"/>
          </a:bodyPr>
          <a:lstStyle/>
          <a:p>
            <a:pPr lvl="0" indent="0">
              <a:buNone/>
            </a:pPr>
            <a:endParaRPr lang="en-US" sz="1200" dirty="0">
              <a:latin typeface="Courier"/>
            </a:endParaRPr>
          </a:p>
          <a:p>
            <a:pPr lvl="0" indent="0">
              <a:buNone/>
            </a:pPr>
            <a:r>
              <a:rPr lang="en-US" sz="1200" dirty="0" err="1">
                <a:latin typeface="Courier"/>
              </a:rPr>
              <a:t>unemp_df</a:t>
            </a:r>
            <a:r>
              <a:rPr lang="en-US" sz="1200" dirty="0">
                <a:latin typeface="Courier"/>
              </a:rPr>
              <a:t> &lt;- </a:t>
            </a:r>
            <a:r>
              <a:rPr lang="en-US" sz="1200" dirty="0" err="1">
                <a:latin typeface="Courier"/>
              </a:rPr>
              <a:t>unemp_df</a:t>
            </a:r>
            <a:r>
              <a:rPr lang="en-US" sz="1200" dirty="0">
                <a:latin typeface="Courier"/>
              </a:rPr>
              <a:t>[order(</a:t>
            </a:r>
            <a:r>
              <a:rPr lang="en-US" sz="1200" dirty="0" err="1">
                <a:latin typeface="Courier"/>
              </a:rPr>
              <a:t>unemp_df$state</a:t>
            </a:r>
            <a:r>
              <a:rPr lang="en-US" sz="1200" dirty="0">
                <a:latin typeface="Courier"/>
              </a:rPr>
              <a:t>),]</a:t>
            </a:r>
          </a:p>
          <a:p>
            <a:pPr lvl="0" indent="0">
              <a:buNone/>
            </a:pPr>
            <a:r>
              <a:rPr lang="en-US" sz="1200" dirty="0">
                <a:latin typeface="Courier"/>
              </a:rPr>
              <a:t>head(</a:t>
            </a:r>
            <a:r>
              <a:rPr lang="en-US" sz="1200" dirty="0" err="1">
                <a:latin typeface="Courier"/>
              </a:rPr>
              <a:t>unemp_df</a:t>
            </a:r>
            <a:r>
              <a:rPr lang="en-US" sz="1200" dirty="0">
                <a:latin typeface="Courier"/>
              </a:rPr>
              <a:t>)</a:t>
            </a:r>
            <a:endParaRPr lang="en-ID" sz="1200" dirty="0">
              <a:latin typeface="Courier"/>
            </a:endParaRPr>
          </a:p>
          <a:p>
            <a:pPr lvl="0" indent="0">
              <a:buNone/>
            </a:pPr>
            <a:endParaRPr lang="en-ID" sz="1200" dirty="0">
              <a:latin typeface="Courier"/>
            </a:endParaRPr>
          </a:p>
          <a:p>
            <a:pPr lvl="0" indent="0">
              <a:buNone/>
            </a:pPr>
            <a:r>
              <a:rPr sz="1200" dirty="0">
                <a:latin typeface="Courier"/>
              </a:rPr>
              <a:t>##         state unemployment_rate_2021 unemployment_rate_2020
## 5     </a:t>
            </a:r>
            <a:r>
              <a:rPr sz="1200" dirty="0" err="1">
                <a:latin typeface="Courier"/>
              </a:rPr>
              <a:t>alabama</a:t>
            </a:r>
            <a:r>
              <a:rPr sz="1200" dirty="0">
                <a:latin typeface="Courier"/>
              </a:rPr>
              <a:t>                    3.4                    6.5
## 46     </a:t>
            </a:r>
            <a:r>
              <a:rPr sz="1200" dirty="0" err="1">
                <a:latin typeface="Courier"/>
              </a:rPr>
              <a:t>alaska</a:t>
            </a:r>
            <a:r>
              <a:rPr sz="1200" dirty="0">
                <a:latin typeface="Courier"/>
              </a:rPr>
              <a:t>                    6.4                    8.2
## 27    </a:t>
            </a:r>
            <a:r>
              <a:rPr sz="1200" dirty="0" err="1">
                <a:latin typeface="Courier"/>
              </a:rPr>
              <a:t>arizona</a:t>
            </a:r>
            <a:r>
              <a:rPr sz="1200" dirty="0">
                <a:latin typeface="Courier"/>
              </a:rPr>
              <a:t>                    4.9                    7.7
## 17   </a:t>
            </a:r>
            <a:r>
              <a:rPr sz="1200" dirty="0" err="1">
                <a:latin typeface="Courier"/>
              </a:rPr>
              <a:t>arkansas</a:t>
            </a:r>
            <a:r>
              <a:rPr sz="1200" dirty="0">
                <a:latin typeface="Courier"/>
              </a:rPr>
              <a:t>                    4.0                    6.1
## 51 </a:t>
            </a:r>
            <a:r>
              <a:rPr sz="1200" dirty="0" err="1">
                <a:latin typeface="Courier"/>
              </a:rPr>
              <a:t>california</a:t>
            </a:r>
            <a:r>
              <a:rPr sz="1200" dirty="0">
                <a:latin typeface="Courier"/>
              </a:rPr>
              <a:t>                    7.3                   10.2
## 33   </a:t>
            </a:r>
            <a:r>
              <a:rPr sz="1200" dirty="0" err="1">
                <a:latin typeface="Courier"/>
              </a:rPr>
              <a:t>colorado</a:t>
            </a:r>
            <a:r>
              <a:rPr sz="1200" dirty="0">
                <a:latin typeface="Courier"/>
              </a:rPr>
              <a:t>                    5.4                    6.9
##    unemployment_rate_2019 unemployment_rate_2018 unemployment_rate_2017
## 5                     3.2                    3.9                    4.5
## 46                    5.5                    6.0                    6.5
## 27                    4.9                    4.8                    5.0
## 17                    3.5                    3.6                    3.7
## 51                    4.1                    4.3                    4.8
## 33                    2.6                    3.0                    2.6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28589"/>
            <a:ext cx="7528718" cy="550068"/>
          </a:xfrm>
        </p:spPr>
        <p:txBody>
          <a:bodyPr>
            <a:normAutofit/>
          </a:bodyPr>
          <a:lstStyle/>
          <a:p>
            <a:pPr marL="0" lvl="0" indent="0">
              <a:buNone/>
            </a:pPr>
            <a:r>
              <a:rPr lang="en-US" dirty="0"/>
              <a:t>#</a:t>
            </a:r>
            <a:r>
              <a:rPr sz="2800" dirty="0"/>
              <a:t>Adding average unemployment rate column</a:t>
            </a:r>
          </a:p>
        </p:txBody>
      </p:sp>
      <p:sp>
        <p:nvSpPr>
          <p:cNvPr id="3" name="Content Placeholder 2"/>
          <p:cNvSpPr>
            <a:spLocks noGrp="1"/>
          </p:cNvSpPr>
          <p:nvPr>
            <p:ph idx="1"/>
          </p:nvPr>
        </p:nvSpPr>
        <p:spPr>
          <a:xfrm>
            <a:off x="64295" y="578645"/>
            <a:ext cx="6807993" cy="4564856"/>
          </a:xfrm>
        </p:spPr>
        <p:txBody>
          <a:bodyPr>
            <a:normAutofit fontScale="55000" lnSpcReduction="20000"/>
          </a:bodyPr>
          <a:lstStyle/>
          <a:p>
            <a:pPr lvl="0" indent="0">
              <a:buNone/>
            </a:pPr>
            <a:endParaRPr lang="en-US" sz="1200" dirty="0">
              <a:latin typeface="Courier"/>
            </a:endParaRPr>
          </a:p>
          <a:p>
            <a:pPr lvl="0" indent="0">
              <a:buNone/>
            </a:pPr>
            <a:r>
              <a:rPr lang="en-US" sz="1600" dirty="0" err="1">
                <a:latin typeface="Courier"/>
              </a:rPr>
              <a:t>unemp_df</a:t>
            </a:r>
            <a:r>
              <a:rPr lang="en-US" sz="1600" dirty="0">
                <a:latin typeface="Courier"/>
              </a:rPr>
              <a:t>&lt;-</a:t>
            </a:r>
            <a:r>
              <a:rPr lang="en-US" sz="1600" dirty="0" err="1">
                <a:latin typeface="Courier"/>
              </a:rPr>
              <a:t>unemp_df</a:t>
            </a:r>
            <a:r>
              <a:rPr lang="en-US" sz="1600" dirty="0">
                <a:latin typeface="Courier"/>
              </a:rPr>
              <a:t> %&gt;%</a:t>
            </a:r>
          </a:p>
          <a:p>
            <a:pPr lvl="0" indent="0">
              <a:buNone/>
            </a:pPr>
            <a:r>
              <a:rPr lang="en-US" sz="1600" dirty="0">
                <a:latin typeface="Courier"/>
              </a:rPr>
              <a:t>  </a:t>
            </a:r>
            <a:r>
              <a:rPr lang="en-US" sz="1600" dirty="0" err="1">
                <a:latin typeface="Courier"/>
              </a:rPr>
              <a:t>rowwise</a:t>
            </a:r>
            <a:r>
              <a:rPr lang="en-US" sz="1600" dirty="0">
                <a:latin typeface="Courier"/>
              </a:rPr>
              <a:t>() %&gt;%</a:t>
            </a:r>
          </a:p>
          <a:p>
            <a:pPr lvl="0" indent="0">
              <a:buNone/>
            </a:pPr>
            <a:r>
              <a:rPr lang="en-US" sz="1600" dirty="0">
                <a:latin typeface="Courier"/>
              </a:rPr>
              <a:t>  mutate(</a:t>
            </a:r>
            <a:r>
              <a:rPr lang="en-US" sz="1600" dirty="0" err="1">
                <a:latin typeface="Courier"/>
              </a:rPr>
              <a:t>avg_unemp_rate</a:t>
            </a:r>
            <a:r>
              <a:rPr lang="en-US" sz="1600" dirty="0">
                <a:latin typeface="Courier"/>
              </a:rPr>
              <a:t> = mean(</a:t>
            </a:r>
            <a:r>
              <a:rPr lang="en-US" sz="1600" dirty="0" err="1">
                <a:latin typeface="Courier"/>
              </a:rPr>
              <a:t>c_across</a:t>
            </a:r>
            <a:r>
              <a:rPr lang="en-US" sz="1600" dirty="0">
                <a:latin typeface="Courier"/>
              </a:rPr>
              <a:t>(unemployment_rate_2021:unemployment_rate_2017))) %&gt;% select(</a:t>
            </a:r>
            <a:r>
              <a:rPr lang="en-US" sz="1600" dirty="0" err="1">
                <a:latin typeface="Courier"/>
              </a:rPr>
              <a:t>state,avg_unemp_rate</a:t>
            </a:r>
            <a:r>
              <a:rPr lang="en-US" sz="1600" dirty="0">
                <a:latin typeface="Courier"/>
              </a:rPr>
              <a:t>)</a:t>
            </a:r>
          </a:p>
          <a:p>
            <a:pPr lvl="0" indent="0">
              <a:buNone/>
            </a:pPr>
            <a:r>
              <a:rPr lang="en-US" sz="1600" dirty="0">
                <a:latin typeface="Courier"/>
              </a:rPr>
              <a:t>glimpse(</a:t>
            </a:r>
            <a:r>
              <a:rPr lang="en-US" sz="1600" dirty="0" err="1">
                <a:latin typeface="Courier"/>
              </a:rPr>
              <a:t>unemp_df</a:t>
            </a:r>
            <a:r>
              <a:rPr lang="en-US" sz="1600" dirty="0">
                <a:latin typeface="Courier"/>
              </a:rPr>
              <a:t>)</a:t>
            </a:r>
          </a:p>
          <a:p>
            <a:pPr lvl="0" indent="0">
              <a:buNone/>
            </a:pPr>
            <a:r>
              <a:rPr lang="en-US" sz="1600" dirty="0">
                <a:latin typeface="Courier"/>
              </a:rPr>
              <a:t>head(</a:t>
            </a:r>
            <a:r>
              <a:rPr lang="en-US" sz="1600" dirty="0" err="1">
                <a:latin typeface="Courier"/>
              </a:rPr>
              <a:t>unemp_df</a:t>
            </a:r>
            <a:r>
              <a:rPr lang="en-US" sz="1600" dirty="0">
                <a:latin typeface="Courier"/>
              </a:rPr>
              <a:t>)</a:t>
            </a:r>
          </a:p>
          <a:p>
            <a:pPr lvl="0" indent="0">
              <a:buNone/>
            </a:pPr>
            <a:endParaRPr lang="en-US" sz="1200" dirty="0">
              <a:latin typeface="Courier"/>
            </a:endParaRPr>
          </a:p>
          <a:p>
            <a:pPr lvl="0" indent="0">
              <a:buNone/>
            </a:pPr>
            <a:endParaRPr lang="en-US" sz="1200" dirty="0">
              <a:latin typeface="Courier"/>
            </a:endParaRPr>
          </a:p>
          <a:p>
            <a:pPr lvl="0" indent="0">
              <a:buNone/>
            </a:pPr>
            <a:r>
              <a:rPr sz="1200" dirty="0">
                <a:latin typeface="Courier"/>
              </a:rPr>
              <a:t>## Rows: 51
## Columns: 2
## </a:t>
            </a:r>
            <a:r>
              <a:rPr sz="1200" dirty="0" err="1">
                <a:latin typeface="Courier"/>
              </a:rPr>
              <a:t>Rowwise</a:t>
            </a:r>
            <a:r>
              <a:rPr sz="1200" dirty="0">
                <a:latin typeface="Courier"/>
              </a:rPr>
              <a:t>: 
## $ state          &lt;chr&gt; "</a:t>
            </a:r>
            <a:r>
              <a:rPr sz="1200" dirty="0" err="1">
                <a:latin typeface="Courier"/>
              </a:rPr>
              <a:t>alabama</a:t>
            </a:r>
            <a:r>
              <a:rPr sz="1200" dirty="0">
                <a:latin typeface="Courier"/>
              </a:rPr>
              <a:t>", "</a:t>
            </a:r>
            <a:r>
              <a:rPr sz="1200" dirty="0" err="1">
                <a:latin typeface="Courier"/>
              </a:rPr>
              <a:t>alaska</a:t>
            </a:r>
            <a:r>
              <a:rPr sz="1200" dirty="0">
                <a:latin typeface="Courier"/>
              </a:rPr>
              <a:t>", "</a:t>
            </a:r>
            <a:r>
              <a:rPr sz="1200" dirty="0" err="1">
                <a:latin typeface="Courier"/>
              </a:rPr>
              <a:t>arizona</a:t>
            </a:r>
            <a:r>
              <a:rPr sz="1200" dirty="0">
                <a:latin typeface="Courier"/>
              </a:rPr>
              <a:t>", "</a:t>
            </a:r>
            <a:r>
              <a:rPr sz="1200" dirty="0" err="1">
                <a:latin typeface="Courier"/>
              </a:rPr>
              <a:t>arkansas</a:t>
            </a:r>
            <a:r>
              <a:rPr sz="1200" dirty="0">
                <a:latin typeface="Courier"/>
              </a:rPr>
              <a:t>", "</a:t>
            </a:r>
            <a:r>
              <a:rPr sz="1200" dirty="0" err="1">
                <a:latin typeface="Courier"/>
              </a:rPr>
              <a:t>california</a:t>
            </a:r>
            <a:r>
              <a:rPr sz="1200" dirty="0">
                <a:latin typeface="Courier"/>
              </a:rPr>
              <a:t>…
## $ </a:t>
            </a:r>
            <a:r>
              <a:rPr sz="1200" dirty="0" err="1">
                <a:latin typeface="Courier"/>
              </a:rPr>
              <a:t>avg_unemp_rate</a:t>
            </a:r>
            <a:r>
              <a:rPr sz="1200" dirty="0">
                <a:latin typeface="Courier"/>
              </a:rPr>
              <a:t> &lt;</a:t>
            </a:r>
            <a:r>
              <a:rPr sz="1200" dirty="0" err="1">
                <a:latin typeface="Courier"/>
              </a:rPr>
              <a:t>dbl</a:t>
            </a:r>
            <a:r>
              <a:rPr sz="1200" dirty="0">
                <a:latin typeface="Courier"/>
              </a:rPr>
              <a:t>&gt; 4.30, 6.52, 5.46, 4.18, 6.14, 4.10, 5.18, 4.98, 6.34, 4…</a:t>
            </a:r>
          </a:p>
          <a:p>
            <a:pPr lvl="0" indent="0">
              <a:buNone/>
            </a:pPr>
            <a:r>
              <a:rPr sz="1200" dirty="0">
                <a:latin typeface="Courier"/>
              </a:rPr>
              <a:t>## # A </a:t>
            </a:r>
            <a:r>
              <a:rPr sz="1200" dirty="0" err="1">
                <a:latin typeface="Courier"/>
              </a:rPr>
              <a:t>tibble</a:t>
            </a:r>
            <a:r>
              <a:rPr sz="1200" dirty="0">
                <a:latin typeface="Courier"/>
              </a:rPr>
              <a:t>: 6 × 2
## # </a:t>
            </a:r>
            <a:r>
              <a:rPr sz="1200" dirty="0" err="1">
                <a:latin typeface="Courier"/>
              </a:rPr>
              <a:t>Rowwise</a:t>
            </a:r>
            <a:r>
              <a:rPr sz="1200" dirty="0">
                <a:latin typeface="Courier"/>
              </a:rPr>
              <a:t>: 
##   state      </a:t>
            </a:r>
            <a:r>
              <a:rPr sz="1200" dirty="0" err="1">
                <a:latin typeface="Courier"/>
              </a:rPr>
              <a:t>avg_unemp_rate</a:t>
            </a:r>
            <a:r>
              <a:rPr sz="1200" dirty="0">
                <a:latin typeface="Courier"/>
              </a:rPr>
              <a:t>
##   &lt;chr&gt;               &lt;</a:t>
            </a:r>
            <a:r>
              <a:rPr sz="1200" dirty="0" err="1">
                <a:latin typeface="Courier"/>
              </a:rPr>
              <a:t>dbl</a:t>
            </a:r>
            <a:r>
              <a:rPr sz="1200" dirty="0">
                <a:latin typeface="Courier"/>
              </a:rPr>
              <a:t>&gt;
## 1 </a:t>
            </a:r>
            <a:r>
              <a:rPr sz="1200" dirty="0" err="1">
                <a:latin typeface="Courier"/>
              </a:rPr>
              <a:t>alabama</a:t>
            </a:r>
            <a:r>
              <a:rPr sz="1200" dirty="0">
                <a:latin typeface="Courier"/>
              </a:rPr>
              <a:t>              4.3 
## 2 </a:t>
            </a:r>
            <a:r>
              <a:rPr sz="1200" dirty="0" err="1">
                <a:latin typeface="Courier"/>
              </a:rPr>
              <a:t>alaska</a:t>
            </a:r>
            <a:r>
              <a:rPr sz="1200" dirty="0">
                <a:latin typeface="Courier"/>
              </a:rPr>
              <a:t>               6.52
## 3 </a:t>
            </a:r>
            <a:r>
              <a:rPr sz="1200" dirty="0" err="1">
                <a:latin typeface="Courier"/>
              </a:rPr>
              <a:t>arizona</a:t>
            </a:r>
            <a:r>
              <a:rPr sz="1200" dirty="0">
                <a:latin typeface="Courier"/>
              </a:rPr>
              <a:t>              5.46
## 4 </a:t>
            </a:r>
            <a:r>
              <a:rPr sz="1200" dirty="0" err="1">
                <a:latin typeface="Courier"/>
              </a:rPr>
              <a:t>arkansas</a:t>
            </a:r>
            <a:r>
              <a:rPr sz="1200" dirty="0">
                <a:latin typeface="Courier"/>
              </a:rPr>
              <a:t>             4.18
## 5 </a:t>
            </a:r>
            <a:r>
              <a:rPr sz="1200" dirty="0" err="1">
                <a:latin typeface="Courier"/>
              </a:rPr>
              <a:t>california</a:t>
            </a:r>
            <a:r>
              <a:rPr sz="1200" dirty="0">
                <a:latin typeface="Courier"/>
              </a:rPr>
              <a:t>           6.14
## 6 </a:t>
            </a:r>
            <a:r>
              <a:rPr sz="1200" dirty="0" err="1">
                <a:latin typeface="Courier"/>
              </a:rPr>
              <a:t>colorado</a:t>
            </a:r>
            <a:r>
              <a:rPr sz="1200" dirty="0">
                <a:latin typeface="Courier"/>
              </a:rPr>
              <a:t>             4.1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2658665"/>
          </a:xfrm>
        </p:spPr>
        <p:txBody>
          <a:bodyPr>
            <a:normAutofit fontScale="90000"/>
          </a:bodyPr>
          <a:lstStyle/>
          <a:p>
            <a:pPr marL="0" lvl="0" indent="0">
              <a:buNone/>
            </a:pPr>
            <a:r>
              <a:rPr sz="2800" dirty="0">
                <a:latin typeface="+mn-lt"/>
              </a:rPr>
              <a:t>Getting mass shooting casualty data</a:t>
            </a:r>
            <a:br>
              <a:rPr lang="en-US" sz="1600" dirty="0">
                <a:latin typeface="+mn-lt"/>
              </a:rPr>
            </a:br>
            <a:br>
              <a:rPr lang="en-ID" sz="1600" dirty="0">
                <a:latin typeface="+mn-lt"/>
              </a:rPr>
            </a:br>
            <a:r>
              <a:rPr lang="en-ID" sz="1600" dirty="0">
                <a:latin typeface="+mn-lt"/>
              </a:rPr>
              <a:t>df_2017&lt;-read.csv("https://raw.githubusercontent.com/Raji030/data607_mass_shooting/main/2017.csv")</a:t>
            </a:r>
            <a:br>
              <a:rPr lang="en-ID" sz="1600" dirty="0">
                <a:latin typeface="+mn-lt"/>
              </a:rPr>
            </a:br>
            <a:r>
              <a:rPr lang="en-ID" sz="1600" dirty="0">
                <a:latin typeface="+mn-lt"/>
              </a:rPr>
              <a:t>df_2018&lt;-read.csv("https://raw.githubusercontent.com/Raji030/data607_mass_shooting/main/2018.csv")</a:t>
            </a:r>
            <a:br>
              <a:rPr lang="en-ID" sz="1600" dirty="0">
                <a:latin typeface="+mn-lt"/>
              </a:rPr>
            </a:br>
            <a:r>
              <a:rPr lang="en-ID" sz="1600" dirty="0">
                <a:latin typeface="+mn-lt"/>
              </a:rPr>
              <a:t>df_2019&lt;-read.csv("https://raw.githubusercontent.com/Raji030/data607_mass_shooting/main/2019.csv")</a:t>
            </a:r>
            <a:br>
              <a:rPr lang="en-ID" sz="1600" dirty="0">
                <a:latin typeface="+mn-lt"/>
              </a:rPr>
            </a:br>
            <a:r>
              <a:rPr lang="en-ID" sz="1600" dirty="0">
                <a:latin typeface="+mn-lt"/>
              </a:rPr>
              <a:t>df4&lt;-read.csv("https://raw.githubusercontent.com/Raji030/data607_mass_shooting/main/19-22.csv")</a:t>
            </a:r>
            <a:endParaRPr sz="1600"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sz="2800" dirty="0"/>
              <a:t>Mass shooting casualty data tidying and transformation</a:t>
            </a:r>
          </a:p>
        </p:txBody>
      </p:sp>
      <p:sp>
        <p:nvSpPr>
          <p:cNvPr id="3" name="Content Placeholder 2"/>
          <p:cNvSpPr>
            <a:spLocks noGrp="1"/>
          </p:cNvSpPr>
          <p:nvPr>
            <p:ph idx="1"/>
          </p:nvPr>
        </p:nvSpPr>
        <p:spPr/>
        <p:txBody>
          <a:bodyPr>
            <a:normAutofit lnSpcReduction="10000"/>
          </a:bodyPr>
          <a:lstStyle/>
          <a:p>
            <a:pPr marL="0" lvl="0" indent="0">
              <a:buNone/>
            </a:pPr>
            <a:r>
              <a:rPr dirty="0"/>
              <a:t>#Merging rows with the same name in state column</a:t>
            </a:r>
          </a:p>
          <a:p>
            <a:pPr lvl="0" indent="0">
              <a:buNone/>
            </a:pPr>
            <a:r>
              <a:rPr lang="en-US" sz="1400" dirty="0">
                <a:latin typeface="Courier"/>
              </a:rPr>
              <a:t>df_2017&lt;-df_2017 %&gt;% </a:t>
            </a:r>
            <a:r>
              <a:rPr lang="en-US" sz="1400" dirty="0" err="1">
                <a:latin typeface="Courier"/>
              </a:rPr>
              <a:t>group_by</a:t>
            </a:r>
            <a:r>
              <a:rPr lang="en-US" sz="1400" dirty="0">
                <a:latin typeface="Courier"/>
              </a:rPr>
              <a:t>(state) %&gt;% </a:t>
            </a:r>
            <a:r>
              <a:rPr lang="en-US" sz="1400" dirty="0" err="1">
                <a:latin typeface="Courier"/>
              </a:rPr>
              <a:t>summarise_each</a:t>
            </a:r>
            <a:r>
              <a:rPr lang="en-US" sz="1400" dirty="0">
                <a:latin typeface="Courier"/>
              </a:rPr>
              <a:t>(funs(sum))</a:t>
            </a:r>
          </a:p>
          <a:p>
            <a:pPr lvl="0" indent="0">
              <a:buNone/>
            </a:pPr>
            <a:r>
              <a:rPr lang="en-US" sz="1400" dirty="0">
                <a:latin typeface="Courier"/>
              </a:rPr>
              <a:t>df_2018&lt;-df_2018%&gt;% </a:t>
            </a:r>
            <a:r>
              <a:rPr lang="en-US" sz="1400" dirty="0" err="1">
                <a:latin typeface="Courier"/>
              </a:rPr>
              <a:t>group_by</a:t>
            </a:r>
            <a:r>
              <a:rPr lang="en-US" sz="1400" dirty="0">
                <a:latin typeface="Courier"/>
              </a:rPr>
              <a:t>(state) %&gt;% </a:t>
            </a:r>
            <a:r>
              <a:rPr lang="en-US" sz="1400" dirty="0" err="1">
                <a:latin typeface="Courier"/>
              </a:rPr>
              <a:t>summarise_each</a:t>
            </a:r>
            <a:r>
              <a:rPr lang="en-US" sz="1400" dirty="0">
                <a:latin typeface="Courier"/>
              </a:rPr>
              <a:t>(funs(sum))</a:t>
            </a:r>
          </a:p>
          <a:p>
            <a:pPr lvl="0" indent="0">
              <a:buNone/>
            </a:pPr>
            <a:r>
              <a:rPr lang="en-US" sz="1400" dirty="0">
                <a:latin typeface="Courier"/>
              </a:rPr>
              <a:t>df_2019&lt;-df_2019 %&gt;% </a:t>
            </a:r>
            <a:r>
              <a:rPr lang="en-US" sz="1400" dirty="0" err="1">
                <a:latin typeface="Courier"/>
              </a:rPr>
              <a:t>group_by</a:t>
            </a:r>
            <a:r>
              <a:rPr lang="en-US" sz="1400" dirty="0">
                <a:latin typeface="Courier"/>
              </a:rPr>
              <a:t>(state) %&gt;% </a:t>
            </a:r>
            <a:r>
              <a:rPr lang="en-US" sz="1400" dirty="0" err="1">
                <a:latin typeface="Courier"/>
              </a:rPr>
              <a:t>summarise_each</a:t>
            </a:r>
            <a:r>
              <a:rPr lang="en-US" sz="1400" dirty="0">
                <a:latin typeface="Courier"/>
              </a:rPr>
              <a:t>(funs(sum))</a:t>
            </a:r>
          </a:p>
          <a:p>
            <a:pPr lvl="0" indent="0">
              <a:buNone/>
            </a:pPr>
            <a:r>
              <a:rPr lang="en-US" sz="1400" dirty="0">
                <a:latin typeface="Courier"/>
              </a:rPr>
              <a:t>df_2020&lt;-df_2020 %&gt;% </a:t>
            </a:r>
            <a:r>
              <a:rPr lang="en-US" sz="1400" dirty="0" err="1">
                <a:latin typeface="Courier"/>
              </a:rPr>
              <a:t>group_by</a:t>
            </a:r>
            <a:r>
              <a:rPr lang="en-US" sz="1400" dirty="0">
                <a:latin typeface="Courier"/>
              </a:rPr>
              <a:t>(state) %&gt;% </a:t>
            </a:r>
            <a:r>
              <a:rPr lang="en-US" sz="1400" dirty="0" err="1">
                <a:latin typeface="Courier"/>
              </a:rPr>
              <a:t>summarise_each</a:t>
            </a:r>
            <a:r>
              <a:rPr lang="en-US" sz="1400" dirty="0">
                <a:latin typeface="Courier"/>
              </a:rPr>
              <a:t>(funs(sum))</a:t>
            </a:r>
          </a:p>
          <a:p>
            <a:pPr lvl="0" indent="0">
              <a:buNone/>
            </a:pPr>
            <a:r>
              <a:rPr lang="en-US" sz="1400" dirty="0">
                <a:latin typeface="Courier"/>
              </a:rPr>
              <a:t>df_2021&lt;-df_2021 %&gt;% </a:t>
            </a:r>
            <a:r>
              <a:rPr lang="en-US" sz="1400" dirty="0" err="1">
                <a:latin typeface="Courier"/>
              </a:rPr>
              <a:t>group_by</a:t>
            </a:r>
            <a:r>
              <a:rPr lang="en-US" sz="1400" dirty="0">
                <a:latin typeface="Courier"/>
              </a:rPr>
              <a:t>(state) %&gt;% </a:t>
            </a:r>
            <a:r>
              <a:rPr lang="en-US" sz="1400" dirty="0" err="1">
                <a:latin typeface="Courier"/>
              </a:rPr>
              <a:t>summarise_each</a:t>
            </a:r>
            <a:r>
              <a:rPr lang="en-US" sz="1400" dirty="0">
                <a:latin typeface="Courier"/>
              </a:rPr>
              <a:t>(funs(sum))</a:t>
            </a:r>
            <a:endParaRPr sz="1400" dirty="0">
              <a:latin typeface="Couri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Combine casualty dataframe</a:t>
            </a:r>
          </a:p>
        </p:txBody>
      </p:sp>
      <p:sp>
        <p:nvSpPr>
          <p:cNvPr id="3" name="Content Placeholder 2"/>
          <p:cNvSpPr>
            <a:spLocks noGrp="1"/>
          </p:cNvSpPr>
          <p:nvPr>
            <p:ph idx="1"/>
          </p:nvPr>
        </p:nvSpPr>
        <p:spPr>
          <a:xfrm>
            <a:off x="508001" y="1100138"/>
            <a:ext cx="6447501" cy="3430884"/>
          </a:xfrm>
        </p:spPr>
        <p:txBody>
          <a:bodyPr>
            <a:normAutofit fontScale="77500" lnSpcReduction="20000"/>
          </a:bodyPr>
          <a:lstStyle/>
          <a:p>
            <a:pPr lvl="0" indent="0">
              <a:buNone/>
            </a:pPr>
            <a:r>
              <a:rPr sz="1200" dirty="0">
                <a:latin typeface="Courier"/>
              </a:rPr>
              <a:t>## # A </a:t>
            </a:r>
            <a:r>
              <a:rPr sz="1200" dirty="0" err="1">
                <a:latin typeface="Courier"/>
              </a:rPr>
              <a:t>tibble</a:t>
            </a:r>
            <a:r>
              <a:rPr sz="1200" dirty="0">
                <a:latin typeface="Courier"/>
              </a:rPr>
              <a:t>: 6 × 6
##   state      total_casualty_2021 total_casualty_2020 </a:t>
            </a:r>
            <a:r>
              <a:rPr sz="1200" dirty="0" err="1">
                <a:latin typeface="Courier"/>
              </a:rPr>
              <a:t>total_cas</a:t>
            </a:r>
            <a:r>
              <a:rPr sz="1200" dirty="0">
                <a:latin typeface="Courier"/>
              </a:rPr>
              <a:t>…¹ total…² total…³
##   &lt;chr&gt;                    &lt;int&gt;               &lt;int&gt;       &lt;int&gt;   &lt;int&gt;   &lt;int&gt;
## 1 Alabama                    107                  53          67      67      44
## 2 Alaska                       5                  13          NA      </a:t>
            </a:r>
            <a:r>
              <a:rPr sz="1200" dirty="0" err="1">
                <a:latin typeface="Courier"/>
              </a:rPr>
              <a:t>NA</a:t>
            </a:r>
            <a:r>
              <a:rPr sz="1200" dirty="0">
                <a:latin typeface="Courier"/>
              </a:rPr>
              <a:t>      </a:t>
            </a:r>
            <a:r>
              <a:rPr sz="1200" dirty="0" err="1">
                <a:latin typeface="Courier"/>
              </a:rPr>
              <a:t>NA</a:t>
            </a:r>
            <a:r>
              <a:rPr sz="1200" dirty="0">
                <a:latin typeface="Courier"/>
              </a:rPr>
              <a:t>
## 3 Arizona                     37                  20          33       9      20
## 4 Arkansas                    29                  58          23      24      37
## 5 California                 224                 190         258     186     186
## 6 Colorado                    74                  58          22      36      12
## # … with abbreviated variable names ¹​total_casualty_2019, ²​total_casualty_2018,
## #   ³​total_casualty_2017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a:t>
            </a:r>
            <a:r>
              <a:rPr lang="en-US" dirty="0"/>
              <a:t> on data</a:t>
            </a:r>
            <a:endParaRPr dirty="0"/>
          </a:p>
        </p:txBody>
      </p:sp>
      <p:sp>
        <p:nvSpPr>
          <p:cNvPr id="3" name="Content Placeholder 2"/>
          <p:cNvSpPr>
            <a:spLocks noGrp="1"/>
          </p:cNvSpPr>
          <p:nvPr>
            <p:ph idx="1"/>
          </p:nvPr>
        </p:nvSpPr>
        <p:spPr/>
        <p:txBody>
          <a:bodyPr>
            <a:normAutofit/>
          </a:bodyPr>
          <a:lstStyle/>
          <a:p>
            <a:pPr marL="0" lvl="0" indent="0">
              <a:buNone/>
            </a:pPr>
            <a:r>
              <a:rPr lang="en-US" sz="1800" dirty="0"/>
              <a:t>In this project,</a:t>
            </a:r>
            <a:r>
              <a:rPr sz="1800" dirty="0"/>
              <a:t> I </a:t>
            </a:r>
            <a:r>
              <a:rPr lang="en-US" sz="1800" dirty="0"/>
              <a:t>used the</a:t>
            </a:r>
            <a:r>
              <a:rPr sz="1800" dirty="0"/>
              <a:t> unemployment rate data for the</a:t>
            </a:r>
            <a:r>
              <a:rPr lang="en-US" sz="1800" dirty="0"/>
              <a:t> US</a:t>
            </a:r>
            <a:r>
              <a:rPr sz="1800" dirty="0"/>
              <a:t> states</a:t>
            </a:r>
            <a:r>
              <a:rPr lang="en-US" sz="1800" dirty="0"/>
              <a:t> collected</a:t>
            </a:r>
            <a:r>
              <a:rPr sz="1800" dirty="0"/>
              <a:t> from The U.S. Bureau of Labor Statistics for the year between 2017 and 2021 by using web scrapping from their web page. </a:t>
            </a:r>
            <a:endParaRPr lang="en-US" sz="1800" dirty="0"/>
          </a:p>
          <a:p>
            <a:pPr marL="0" lvl="0" indent="0">
              <a:buNone/>
            </a:pPr>
            <a:r>
              <a:rPr sz="1800" dirty="0"/>
              <a:t>I also collected mass shooting casualty data as CSV files from the Gun Violence Archive and stored them on my </a:t>
            </a:r>
            <a:r>
              <a:rPr sz="1800" dirty="0" err="1"/>
              <a:t>github</a:t>
            </a:r>
            <a:r>
              <a:rPr sz="1800" dirty="0"/>
              <a:t>.</a:t>
            </a:r>
            <a:r>
              <a:rPr lang="en-US" sz="1800" dirty="0"/>
              <a:t> The data is comprised of annual average unemployment rate for the US states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2658665"/>
          </a:xfrm>
        </p:spPr>
        <p:txBody>
          <a:bodyPr>
            <a:normAutofit/>
          </a:bodyPr>
          <a:lstStyle/>
          <a:p>
            <a:pPr marL="0" lvl="0" indent="0">
              <a:buNone/>
            </a:pPr>
            <a:r>
              <a:rPr dirty="0"/>
              <a:t>Convert state name to lower case</a:t>
            </a:r>
            <a:br>
              <a:rPr lang="en-US" dirty="0"/>
            </a:br>
            <a:br>
              <a:rPr lang="en-US" dirty="0"/>
            </a:br>
            <a:r>
              <a:rPr lang="en-US" sz="1800" dirty="0">
                <a:latin typeface="+mn-lt"/>
              </a:rPr>
              <a:t># Convert state name to lower case</a:t>
            </a:r>
            <a:br>
              <a:rPr lang="en-US" sz="1800" dirty="0">
                <a:latin typeface="+mn-lt"/>
              </a:rPr>
            </a:br>
            <a:br>
              <a:rPr lang="en-US" sz="1800" dirty="0">
                <a:latin typeface="+mn-lt"/>
              </a:rPr>
            </a:br>
            <a:r>
              <a:rPr lang="en-US" sz="1800" dirty="0" err="1">
                <a:latin typeface="+mn-lt"/>
              </a:rPr>
              <a:t>casualty_df$state</a:t>
            </a:r>
            <a:r>
              <a:rPr lang="en-US" sz="1800" dirty="0">
                <a:latin typeface="+mn-lt"/>
              </a:rPr>
              <a:t>&lt;-</a:t>
            </a:r>
            <a:r>
              <a:rPr lang="en-US" sz="1800" dirty="0" err="1">
                <a:latin typeface="+mn-lt"/>
              </a:rPr>
              <a:t>tolower</a:t>
            </a:r>
            <a:r>
              <a:rPr lang="en-US" sz="1800" dirty="0">
                <a:latin typeface="+mn-lt"/>
              </a:rPr>
              <a:t>(</a:t>
            </a:r>
            <a:r>
              <a:rPr lang="en-US" sz="1800" dirty="0" err="1">
                <a:latin typeface="+mn-lt"/>
              </a:rPr>
              <a:t>casualty_df$state</a:t>
            </a:r>
            <a:r>
              <a:rPr lang="en-US" sz="1800" dirty="0">
                <a:latin typeface="+mn-lt"/>
              </a:rPr>
              <a:t>)</a:t>
            </a:r>
            <a:br>
              <a:rPr lang="en-US" sz="1800" dirty="0">
                <a:latin typeface="+mn-lt"/>
              </a:rPr>
            </a:br>
            <a:endParaRPr sz="1800"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order state name alphabetically</a:t>
            </a:r>
          </a:p>
        </p:txBody>
      </p:sp>
      <p:sp>
        <p:nvSpPr>
          <p:cNvPr id="3" name="Content Placeholder 2"/>
          <p:cNvSpPr>
            <a:spLocks noGrp="1"/>
          </p:cNvSpPr>
          <p:nvPr>
            <p:ph idx="1"/>
          </p:nvPr>
        </p:nvSpPr>
        <p:spPr>
          <a:xfrm>
            <a:off x="508001" y="1092994"/>
            <a:ext cx="7228680" cy="3757612"/>
          </a:xfrm>
        </p:spPr>
        <p:txBody>
          <a:bodyPr>
            <a:normAutofit fontScale="70000" lnSpcReduction="20000"/>
          </a:bodyPr>
          <a:lstStyle/>
          <a:p>
            <a:pPr lvl="0" indent="0">
              <a:buNone/>
            </a:pPr>
            <a:r>
              <a:rPr lang="en-US" sz="1200" dirty="0" err="1">
                <a:latin typeface="Courier"/>
              </a:rPr>
              <a:t>casualty_df</a:t>
            </a:r>
            <a:r>
              <a:rPr lang="en-US" sz="1200" dirty="0">
                <a:latin typeface="Courier"/>
              </a:rPr>
              <a:t> &lt;- </a:t>
            </a:r>
            <a:r>
              <a:rPr lang="en-US" sz="1200" dirty="0" err="1">
                <a:latin typeface="Courier"/>
              </a:rPr>
              <a:t>casualty_df</a:t>
            </a:r>
            <a:r>
              <a:rPr lang="en-US" sz="1200" dirty="0">
                <a:latin typeface="Courier"/>
              </a:rPr>
              <a:t>[order(</a:t>
            </a:r>
            <a:r>
              <a:rPr lang="en-US" sz="1200" dirty="0" err="1">
                <a:latin typeface="Courier"/>
              </a:rPr>
              <a:t>casualty_df$state</a:t>
            </a:r>
            <a:r>
              <a:rPr lang="en-US" sz="1200" dirty="0">
                <a:latin typeface="Courier"/>
              </a:rPr>
              <a:t>),]</a:t>
            </a:r>
          </a:p>
          <a:p>
            <a:pPr lvl="0" indent="0">
              <a:buNone/>
            </a:pPr>
            <a:r>
              <a:rPr lang="en-US" sz="1200" dirty="0" err="1">
                <a:latin typeface="Courier"/>
              </a:rPr>
              <a:t>casualty_df</a:t>
            </a:r>
            <a:endParaRPr lang="en-US" sz="1200" dirty="0">
              <a:latin typeface="Courier"/>
            </a:endParaRPr>
          </a:p>
          <a:p>
            <a:pPr lvl="0" indent="0">
              <a:buNone/>
            </a:pPr>
            <a:endParaRPr lang="en-US" sz="1200" dirty="0">
              <a:latin typeface="Courier"/>
            </a:endParaRPr>
          </a:p>
          <a:p>
            <a:pPr lvl="0" indent="0">
              <a:buNone/>
            </a:pPr>
            <a:r>
              <a:rPr sz="1200" dirty="0">
                <a:latin typeface="Courier"/>
              </a:rPr>
              <a:t>## # A </a:t>
            </a:r>
            <a:r>
              <a:rPr sz="1200" dirty="0" err="1">
                <a:latin typeface="Courier"/>
              </a:rPr>
              <a:t>tibble</a:t>
            </a:r>
            <a:r>
              <a:rPr sz="1200" dirty="0">
                <a:latin typeface="Courier"/>
              </a:rPr>
              <a:t>: 48 × 6
##    state                total_casualty_2021 </a:t>
            </a:r>
            <a:r>
              <a:rPr sz="1200" dirty="0" err="1">
                <a:latin typeface="Courier"/>
              </a:rPr>
              <a:t>total_casu</a:t>
            </a:r>
            <a:r>
              <a:rPr sz="1200" dirty="0">
                <a:latin typeface="Courier"/>
              </a:rPr>
              <a:t>…¹ total…² total…³ total…⁴
##    &lt;chr&gt;                              &lt;int&gt;        &lt;int&gt;   &lt;int&gt;   &lt;int&gt;   &lt;int&gt;
##  1 </a:t>
            </a:r>
            <a:r>
              <a:rPr sz="1200" dirty="0" err="1">
                <a:latin typeface="Courier"/>
              </a:rPr>
              <a:t>alabama</a:t>
            </a:r>
            <a:r>
              <a:rPr sz="1200" dirty="0">
                <a:latin typeface="Courier"/>
              </a:rPr>
              <a:t>                              107           53      67      67      44
##  2 </a:t>
            </a:r>
            <a:r>
              <a:rPr sz="1200" dirty="0" err="1">
                <a:latin typeface="Courier"/>
              </a:rPr>
              <a:t>alaska</a:t>
            </a:r>
            <a:r>
              <a:rPr sz="1200" dirty="0">
                <a:latin typeface="Courier"/>
              </a:rPr>
              <a:t>                                 5           13      NA      </a:t>
            </a:r>
            <a:r>
              <a:rPr sz="1200" dirty="0" err="1">
                <a:latin typeface="Courier"/>
              </a:rPr>
              <a:t>NA</a:t>
            </a:r>
            <a:r>
              <a:rPr sz="1200" dirty="0">
                <a:latin typeface="Courier"/>
              </a:rPr>
              <a:t>      </a:t>
            </a:r>
            <a:r>
              <a:rPr sz="1200" dirty="0" err="1">
                <a:latin typeface="Courier"/>
              </a:rPr>
              <a:t>NA</a:t>
            </a:r>
            <a:r>
              <a:rPr sz="1200" dirty="0">
                <a:latin typeface="Courier"/>
              </a:rPr>
              <a:t>
##  3 </a:t>
            </a:r>
            <a:r>
              <a:rPr sz="1200" dirty="0" err="1">
                <a:latin typeface="Courier"/>
              </a:rPr>
              <a:t>arizona</a:t>
            </a:r>
            <a:r>
              <a:rPr sz="1200" dirty="0">
                <a:latin typeface="Courier"/>
              </a:rPr>
              <a:t>                               37           20      33       9      20
##  4 </a:t>
            </a:r>
            <a:r>
              <a:rPr sz="1200" dirty="0" err="1">
                <a:latin typeface="Courier"/>
              </a:rPr>
              <a:t>arkansas</a:t>
            </a:r>
            <a:r>
              <a:rPr sz="1200" dirty="0">
                <a:latin typeface="Courier"/>
              </a:rPr>
              <a:t>                              29           58      23      24      37
##  5 </a:t>
            </a:r>
            <a:r>
              <a:rPr sz="1200" dirty="0" err="1">
                <a:latin typeface="Courier"/>
              </a:rPr>
              <a:t>california</a:t>
            </a:r>
            <a:r>
              <a:rPr sz="1200" dirty="0">
                <a:latin typeface="Courier"/>
              </a:rPr>
              <a:t>                           224          190     258     186     186
##  6 </a:t>
            </a:r>
            <a:r>
              <a:rPr sz="1200" dirty="0" err="1">
                <a:latin typeface="Courier"/>
              </a:rPr>
              <a:t>colorado</a:t>
            </a:r>
            <a:r>
              <a:rPr sz="1200" dirty="0">
                <a:latin typeface="Courier"/>
              </a:rPr>
              <a:t>                              74           58      22      36      12
##  7 </a:t>
            </a:r>
            <a:r>
              <a:rPr sz="1200" dirty="0" err="1">
                <a:latin typeface="Courier"/>
              </a:rPr>
              <a:t>connecticut</a:t>
            </a:r>
            <a:r>
              <a:rPr sz="1200" dirty="0">
                <a:latin typeface="Courier"/>
              </a:rPr>
              <a:t>                            8           34      13       8       8
##  8 </a:t>
            </a:r>
            <a:r>
              <a:rPr sz="1200" dirty="0" err="1">
                <a:latin typeface="Courier"/>
              </a:rPr>
              <a:t>delaware</a:t>
            </a:r>
            <a:r>
              <a:rPr sz="1200" dirty="0">
                <a:latin typeface="Courier"/>
              </a:rPr>
              <a:t>                              29           14      10       5       4
##  9 district of </a:t>
            </a:r>
            <a:r>
              <a:rPr sz="1200" dirty="0" err="1">
                <a:latin typeface="Courier"/>
              </a:rPr>
              <a:t>columbia</a:t>
            </a:r>
            <a:r>
              <a:rPr sz="1200" dirty="0">
                <a:latin typeface="Courier"/>
              </a:rPr>
              <a:t>                  75           63      32      25      24
## 10 </a:t>
            </a:r>
            <a:r>
              <a:rPr sz="1200" dirty="0" err="1">
                <a:latin typeface="Courier"/>
              </a:rPr>
              <a:t>florida</a:t>
            </a:r>
            <a:r>
              <a:rPr sz="1200" dirty="0">
                <a:latin typeface="Courier"/>
              </a:rPr>
              <a:t>                              187          159      74     179     122
## # … with 38 more rows, and abbreviated variable names ¹​total_casualty_2020,
## #   ²​total_casualty_2019, ³​total_casualty_2018, ⁴​total_casualty_2017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0"/>
            <a:ext cx="7292974" cy="471488"/>
          </a:xfrm>
        </p:spPr>
        <p:txBody>
          <a:bodyPr>
            <a:normAutofit/>
          </a:bodyPr>
          <a:lstStyle/>
          <a:p>
            <a:pPr marL="0" lvl="0" indent="0">
              <a:buNone/>
            </a:pPr>
            <a:r>
              <a:rPr sz="1800" dirty="0"/>
              <a:t>Combine unemployment and casualty data and get final data frame</a:t>
            </a:r>
          </a:p>
        </p:txBody>
      </p:sp>
      <p:sp>
        <p:nvSpPr>
          <p:cNvPr id="3" name="Content Placeholder 2"/>
          <p:cNvSpPr>
            <a:spLocks noGrp="1"/>
          </p:cNvSpPr>
          <p:nvPr>
            <p:ph idx="1"/>
          </p:nvPr>
        </p:nvSpPr>
        <p:spPr>
          <a:xfrm>
            <a:off x="457200" y="92868"/>
            <a:ext cx="8686800" cy="6079331"/>
          </a:xfrm>
        </p:spPr>
        <p:txBody>
          <a:bodyPr>
            <a:noAutofit/>
          </a:bodyPr>
          <a:lstStyle/>
          <a:p>
            <a:pPr lvl="0" indent="0">
              <a:buNone/>
            </a:pPr>
            <a:endParaRPr lang="en-US" sz="700" dirty="0">
              <a:latin typeface="Courier"/>
            </a:endParaRPr>
          </a:p>
          <a:p>
            <a:pPr lvl="0" indent="0">
              <a:buNone/>
            </a:pPr>
            <a:r>
              <a:rPr lang="en-US" sz="700" dirty="0" err="1">
                <a:latin typeface="Courier"/>
              </a:rPr>
              <a:t>df_combined</a:t>
            </a:r>
            <a:r>
              <a:rPr lang="en-US" sz="700" dirty="0">
                <a:latin typeface="Courier"/>
              </a:rPr>
              <a:t>&lt;-</a:t>
            </a:r>
            <a:r>
              <a:rPr lang="en-US" sz="700" dirty="0" err="1">
                <a:latin typeface="Courier"/>
              </a:rPr>
              <a:t>full_join</a:t>
            </a:r>
            <a:r>
              <a:rPr lang="en-US" sz="700" dirty="0">
                <a:latin typeface="Courier"/>
              </a:rPr>
              <a:t>(</a:t>
            </a:r>
            <a:r>
              <a:rPr lang="en-US" sz="700" dirty="0" err="1">
                <a:latin typeface="Courier"/>
              </a:rPr>
              <a:t>unemp_df,casualty_df,by</a:t>
            </a:r>
            <a:r>
              <a:rPr lang="en-US" sz="700" dirty="0">
                <a:latin typeface="Courier"/>
              </a:rPr>
              <a:t>="state")</a:t>
            </a:r>
          </a:p>
          <a:p>
            <a:pPr lvl="0" indent="0">
              <a:buNone/>
            </a:pPr>
            <a:r>
              <a:rPr lang="en-US" sz="700" dirty="0">
                <a:latin typeface="Courier"/>
              </a:rPr>
              <a:t>head(</a:t>
            </a:r>
            <a:r>
              <a:rPr lang="en-US" sz="700" dirty="0" err="1">
                <a:latin typeface="Courier"/>
              </a:rPr>
              <a:t>df_combined</a:t>
            </a:r>
            <a:r>
              <a:rPr lang="en-US" sz="700" dirty="0">
                <a:latin typeface="Courier"/>
              </a:rPr>
              <a:t>)</a:t>
            </a:r>
          </a:p>
          <a:p>
            <a:pPr lvl="0" indent="0">
              <a:buNone/>
            </a:pPr>
            <a:r>
              <a:rPr lang="en-US" sz="700" dirty="0" err="1">
                <a:latin typeface="Courier"/>
              </a:rPr>
              <a:t>df_combined</a:t>
            </a:r>
            <a:r>
              <a:rPr lang="en-US" sz="700" dirty="0">
                <a:latin typeface="Courier"/>
              </a:rPr>
              <a:t>[is.na(</a:t>
            </a:r>
            <a:r>
              <a:rPr lang="en-US" sz="700" dirty="0" err="1">
                <a:latin typeface="Courier"/>
              </a:rPr>
              <a:t>df_combined</a:t>
            </a:r>
            <a:r>
              <a:rPr lang="en-US" sz="700" dirty="0">
                <a:latin typeface="Courier"/>
              </a:rPr>
              <a:t>)] &lt;- 0</a:t>
            </a:r>
          </a:p>
          <a:p>
            <a:pPr lvl="0" indent="0">
              <a:buNone/>
            </a:pPr>
            <a:r>
              <a:rPr lang="en-US" sz="700" dirty="0">
                <a:latin typeface="Courier"/>
              </a:rPr>
              <a:t>Head(</a:t>
            </a:r>
            <a:r>
              <a:rPr lang="en-US" sz="700" dirty="0" err="1">
                <a:latin typeface="Courier"/>
              </a:rPr>
              <a:t>df_combined</a:t>
            </a:r>
            <a:r>
              <a:rPr lang="en-US" sz="700" dirty="0">
                <a:latin typeface="Courier"/>
              </a:rPr>
              <a:t>)</a:t>
            </a:r>
            <a:endParaRPr lang="en-ID" sz="700" dirty="0">
              <a:latin typeface="Courier"/>
            </a:endParaRPr>
          </a:p>
          <a:p>
            <a:pPr lvl="0" indent="0">
              <a:buNone/>
            </a:pPr>
            <a:r>
              <a:rPr sz="700" dirty="0">
                <a:latin typeface="Courier"/>
              </a:rPr>
              <a:t>## # A </a:t>
            </a:r>
            <a:r>
              <a:rPr sz="700" dirty="0" err="1">
                <a:latin typeface="Courier"/>
              </a:rPr>
              <a:t>tibble</a:t>
            </a:r>
            <a:r>
              <a:rPr sz="700" dirty="0">
                <a:latin typeface="Courier"/>
              </a:rPr>
              <a:t>: 51 × 7
## # </a:t>
            </a:r>
            <a:r>
              <a:rPr sz="700" dirty="0" err="1">
                <a:latin typeface="Courier"/>
              </a:rPr>
              <a:t>Rowwise</a:t>
            </a:r>
            <a:r>
              <a:rPr sz="700" dirty="0">
                <a:latin typeface="Courier"/>
              </a:rPr>
              <a:t>: 
##    state                </a:t>
            </a:r>
            <a:r>
              <a:rPr sz="700" dirty="0" err="1">
                <a:latin typeface="Courier"/>
              </a:rPr>
              <a:t>avg_unemp_rate</a:t>
            </a:r>
            <a:r>
              <a:rPr sz="700" dirty="0">
                <a:latin typeface="Courier"/>
              </a:rPr>
              <a:t> </a:t>
            </a:r>
            <a:r>
              <a:rPr sz="700" dirty="0" err="1">
                <a:latin typeface="Courier"/>
              </a:rPr>
              <a:t>total_c</a:t>
            </a:r>
            <a:r>
              <a:rPr sz="700" dirty="0">
                <a:latin typeface="Courier"/>
              </a:rPr>
              <a:t>…¹ total…² total…³ total…⁴ total…⁵
##    &lt;chr&gt;                         &lt;</a:t>
            </a:r>
            <a:r>
              <a:rPr sz="700" dirty="0" err="1">
                <a:latin typeface="Courier"/>
              </a:rPr>
              <a:t>dbl</a:t>
            </a:r>
            <a:r>
              <a:rPr sz="700" dirty="0">
                <a:latin typeface="Courier"/>
              </a:rPr>
              <a:t>&gt;     &lt;int&gt;   &lt;int&gt;   &lt;int&gt;   &lt;int&gt;   &lt;int&gt;
##  1 </a:t>
            </a:r>
            <a:r>
              <a:rPr sz="700" dirty="0" err="1">
                <a:latin typeface="Courier"/>
              </a:rPr>
              <a:t>alabama</a:t>
            </a:r>
            <a:r>
              <a:rPr sz="700" dirty="0">
                <a:latin typeface="Courier"/>
              </a:rPr>
              <a:t>                        4.3        107      53      67      67      44
##  2 </a:t>
            </a:r>
            <a:r>
              <a:rPr sz="700" dirty="0" err="1">
                <a:latin typeface="Courier"/>
              </a:rPr>
              <a:t>alaska</a:t>
            </a:r>
            <a:r>
              <a:rPr sz="700" dirty="0">
                <a:latin typeface="Courier"/>
              </a:rPr>
              <a:t>                         6.52         5      13      NA      </a:t>
            </a:r>
            <a:r>
              <a:rPr sz="700" dirty="0" err="1">
                <a:latin typeface="Courier"/>
              </a:rPr>
              <a:t>NA</a:t>
            </a:r>
            <a:r>
              <a:rPr sz="700" dirty="0">
                <a:latin typeface="Courier"/>
              </a:rPr>
              <a:t>      </a:t>
            </a:r>
            <a:r>
              <a:rPr sz="700" dirty="0" err="1">
                <a:latin typeface="Courier"/>
              </a:rPr>
              <a:t>NA</a:t>
            </a:r>
            <a:r>
              <a:rPr sz="700" dirty="0">
                <a:latin typeface="Courier"/>
              </a:rPr>
              <a:t>
##  3 </a:t>
            </a:r>
            <a:r>
              <a:rPr sz="700" dirty="0" err="1">
                <a:latin typeface="Courier"/>
              </a:rPr>
              <a:t>arizona</a:t>
            </a:r>
            <a:r>
              <a:rPr sz="700" dirty="0">
                <a:latin typeface="Courier"/>
              </a:rPr>
              <a:t>                        5.46        37      20      33       9      20
##  4 </a:t>
            </a:r>
            <a:r>
              <a:rPr sz="700" dirty="0" err="1">
                <a:latin typeface="Courier"/>
              </a:rPr>
              <a:t>arkansas</a:t>
            </a:r>
            <a:r>
              <a:rPr sz="700" dirty="0">
                <a:latin typeface="Courier"/>
              </a:rPr>
              <a:t>                       4.18        29      58      23      24      37
##  5 </a:t>
            </a:r>
            <a:r>
              <a:rPr sz="700" dirty="0" err="1">
                <a:latin typeface="Courier"/>
              </a:rPr>
              <a:t>california</a:t>
            </a:r>
            <a:r>
              <a:rPr sz="700" dirty="0">
                <a:latin typeface="Courier"/>
              </a:rPr>
              <a:t>                     6.14       224     190     258     186     186
##  6 </a:t>
            </a:r>
            <a:r>
              <a:rPr sz="700" dirty="0" err="1">
                <a:latin typeface="Courier"/>
              </a:rPr>
              <a:t>colorado</a:t>
            </a:r>
            <a:r>
              <a:rPr sz="700" dirty="0">
                <a:latin typeface="Courier"/>
              </a:rPr>
              <a:t>                       4.1         74      58      22      36      12</a:t>
            </a:r>
            <a:endParaRPr lang="en-US" sz="700" dirty="0">
              <a:latin typeface="Courier"/>
            </a:endParaRPr>
          </a:p>
          <a:p>
            <a:pPr lvl="0" indent="0">
              <a:buNone/>
            </a:pPr>
            <a:r>
              <a:rPr sz="700" dirty="0">
                <a:latin typeface="Courier"/>
              </a:rPr>
              <a:t>## # A </a:t>
            </a:r>
            <a:r>
              <a:rPr sz="700" dirty="0" err="1">
                <a:latin typeface="Courier"/>
              </a:rPr>
              <a:t>tibble</a:t>
            </a:r>
            <a:r>
              <a:rPr sz="700" dirty="0">
                <a:latin typeface="Courier"/>
              </a:rPr>
              <a:t>: 51 × 7
## # </a:t>
            </a:r>
            <a:r>
              <a:rPr sz="700" dirty="0" err="1">
                <a:latin typeface="Courier"/>
              </a:rPr>
              <a:t>Rowwise</a:t>
            </a:r>
            <a:r>
              <a:rPr sz="700" dirty="0">
                <a:latin typeface="Courier"/>
              </a:rPr>
              <a:t>: 
##    state                </a:t>
            </a:r>
            <a:r>
              <a:rPr sz="700" dirty="0" err="1">
                <a:latin typeface="Courier"/>
              </a:rPr>
              <a:t>avg_unemp_rate</a:t>
            </a:r>
            <a:r>
              <a:rPr sz="700" dirty="0">
                <a:latin typeface="Courier"/>
              </a:rPr>
              <a:t> </a:t>
            </a:r>
            <a:r>
              <a:rPr sz="700" dirty="0" err="1">
                <a:latin typeface="Courier"/>
              </a:rPr>
              <a:t>total_c</a:t>
            </a:r>
            <a:r>
              <a:rPr sz="700" dirty="0">
                <a:latin typeface="Courier"/>
              </a:rPr>
              <a:t>…¹ total…² total…³ total…⁴ total…⁵
##    &lt;chr&gt;                         &lt;</a:t>
            </a:r>
            <a:r>
              <a:rPr sz="700" dirty="0" err="1">
                <a:latin typeface="Courier"/>
              </a:rPr>
              <a:t>dbl</a:t>
            </a:r>
            <a:r>
              <a:rPr sz="700" dirty="0">
                <a:latin typeface="Courier"/>
              </a:rPr>
              <a:t>&gt;     &lt;int&gt;   &lt;int&gt;   &lt;int&gt;   &lt;int&gt;   &lt;int&gt;
##  1 </a:t>
            </a:r>
            <a:r>
              <a:rPr sz="700" dirty="0" err="1">
                <a:latin typeface="Courier"/>
              </a:rPr>
              <a:t>alabama</a:t>
            </a:r>
            <a:r>
              <a:rPr sz="700" dirty="0">
                <a:latin typeface="Courier"/>
              </a:rPr>
              <a:t>                        4.3        107      53      67      67      44
##  2 </a:t>
            </a:r>
            <a:r>
              <a:rPr sz="700" dirty="0" err="1">
                <a:latin typeface="Courier"/>
              </a:rPr>
              <a:t>alaska</a:t>
            </a:r>
            <a:r>
              <a:rPr sz="700" dirty="0">
                <a:latin typeface="Courier"/>
              </a:rPr>
              <a:t>                         6.52         5      13       0       0       0
##  3 </a:t>
            </a:r>
            <a:r>
              <a:rPr sz="700" dirty="0" err="1">
                <a:latin typeface="Courier"/>
              </a:rPr>
              <a:t>arizona</a:t>
            </a:r>
            <a:r>
              <a:rPr sz="700" dirty="0">
                <a:latin typeface="Courier"/>
              </a:rPr>
              <a:t>                        5.46        37      20      33       9      20
##  4 </a:t>
            </a:r>
            <a:r>
              <a:rPr sz="700" dirty="0" err="1">
                <a:latin typeface="Courier"/>
              </a:rPr>
              <a:t>arkansas</a:t>
            </a:r>
            <a:r>
              <a:rPr sz="700" dirty="0">
                <a:latin typeface="Courier"/>
              </a:rPr>
              <a:t>                       4.18        29      58      23      24      37
##  5 </a:t>
            </a:r>
            <a:r>
              <a:rPr sz="700" dirty="0" err="1">
                <a:latin typeface="Courier"/>
              </a:rPr>
              <a:t>california</a:t>
            </a:r>
            <a:r>
              <a:rPr sz="700" dirty="0">
                <a:latin typeface="Courier"/>
              </a:rPr>
              <a:t>                     6.14       224     190     258     186     186
##  6 </a:t>
            </a:r>
            <a:r>
              <a:rPr sz="700" dirty="0" err="1">
                <a:latin typeface="Courier"/>
              </a:rPr>
              <a:t>colorado</a:t>
            </a:r>
            <a:r>
              <a:rPr sz="700" dirty="0">
                <a:latin typeface="Courier"/>
              </a:rPr>
              <a:t>                       4.1         74      58      22      36      12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31" y="1"/>
            <a:ext cx="7965282" cy="785812"/>
          </a:xfrm>
        </p:spPr>
        <p:txBody>
          <a:bodyPr>
            <a:normAutofit fontScale="90000"/>
          </a:bodyPr>
          <a:lstStyle/>
          <a:p>
            <a:pPr marL="0" lvl="0" indent="0">
              <a:buNone/>
            </a:pPr>
            <a:r>
              <a:rPr dirty="0"/>
              <a:t>Adding average and total casualty column</a:t>
            </a:r>
            <a:r>
              <a:rPr lang="en-US" dirty="0"/>
              <a:t> and get the final data set</a:t>
            </a:r>
            <a:endParaRPr dirty="0"/>
          </a:p>
        </p:txBody>
      </p:sp>
      <p:sp>
        <p:nvSpPr>
          <p:cNvPr id="3" name="Content Placeholder 2"/>
          <p:cNvSpPr>
            <a:spLocks noGrp="1"/>
          </p:cNvSpPr>
          <p:nvPr>
            <p:ph idx="1"/>
          </p:nvPr>
        </p:nvSpPr>
        <p:spPr>
          <a:xfrm>
            <a:off x="508001" y="635793"/>
            <a:ext cx="7593012" cy="4357687"/>
          </a:xfrm>
        </p:spPr>
        <p:txBody>
          <a:bodyPr>
            <a:normAutofit fontScale="55000" lnSpcReduction="20000"/>
          </a:bodyPr>
          <a:lstStyle/>
          <a:p>
            <a:pPr lvl="0" indent="0">
              <a:buNone/>
            </a:pPr>
            <a:endParaRPr lang="en-US" sz="1200" dirty="0">
              <a:latin typeface="Courier"/>
            </a:endParaRPr>
          </a:p>
          <a:p>
            <a:pPr lvl="0" indent="0">
              <a:buNone/>
            </a:pPr>
            <a:r>
              <a:rPr lang="en-ID" sz="1200" dirty="0" err="1">
                <a:latin typeface="Courier"/>
              </a:rPr>
              <a:t>df_final</a:t>
            </a:r>
            <a:r>
              <a:rPr lang="en-ID" sz="1200" dirty="0">
                <a:latin typeface="Courier"/>
              </a:rPr>
              <a:t>&lt;-</a:t>
            </a:r>
            <a:r>
              <a:rPr lang="en-ID" sz="1200" dirty="0" err="1">
                <a:latin typeface="Courier"/>
              </a:rPr>
              <a:t>df_combined</a:t>
            </a:r>
            <a:r>
              <a:rPr lang="en-ID" sz="1200" dirty="0">
                <a:latin typeface="Courier"/>
              </a:rPr>
              <a:t> %&gt;%</a:t>
            </a:r>
          </a:p>
          <a:p>
            <a:pPr lvl="0" indent="0">
              <a:buNone/>
            </a:pPr>
            <a:r>
              <a:rPr lang="en-ID" sz="1200" dirty="0">
                <a:latin typeface="Courier"/>
              </a:rPr>
              <a:t>  </a:t>
            </a:r>
            <a:r>
              <a:rPr lang="en-ID" sz="1200" dirty="0" err="1">
                <a:latin typeface="Courier"/>
              </a:rPr>
              <a:t>rowwise</a:t>
            </a:r>
            <a:r>
              <a:rPr lang="en-ID" sz="1200" dirty="0">
                <a:latin typeface="Courier"/>
              </a:rPr>
              <a:t>() %&gt;%</a:t>
            </a:r>
          </a:p>
          <a:p>
            <a:pPr lvl="0" indent="0">
              <a:buNone/>
            </a:pPr>
            <a:r>
              <a:rPr lang="en-ID" sz="1200" dirty="0">
                <a:latin typeface="Courier"/>
              </a:rPr>
              <a:t>  mutate(</a:t>
            </a:r>
            <a:r>
              <a:rPr lang="en-ID" sz="1200" dirty="0" err="1">
                <a:latin typeface="Courier"/>
              </a:rPr>
              <a:t>avg_casualty</a:t>
            </a:r>
            <a:r>
              <a:rPr lang="en-ID" sz="1200" dirty="0">
                <a:latin typeface="Courier"/>
              </a:rPr>
              <a:t> = mean(</a:t>
            </a:r>
            <a:r>
              <a:rPr lang="en-ID" sz="1200" dirty="0" err="1">
                <a:latin typeface="Courier"/>
              </a:rPr>
              <a:t>c_across</a:t>
            </a:r>
            <a:r>
              <a:rPr lang="en-ID" sz="1200" dirty="0">
                <a:latin typeface="Courier"/>
              </a:rPr>
              <a:t>(total_casualty_2021:total_casualty_2017)),</a:t>
            </a:r>
            <a:r>
              <a:rPr lang="en-ID" sz="1200" dirty="0" err="1">
                <a:latin typeface="Courier"/>
              </a:rPr>
              <a:t>total_casualty</a:t>
            </a:r>
            <a:r>
              <a:rPr lang="en-ID" sz="1200" dirty="0">
                <a:latin typeface="Courier"/>
              </a:rPr>
              <a:t>=sum(</a:t>
            </a:r>
            <a:r>
              <a:rPr lang="en-ID" sz="1200" dirty="0" err="1">
                <a:latin typeface="Courier"/>
              </a:rPr>
              <a:t>c_across</a:t>
            </a:r>
            <a:r>
              <a:rPr lang="en-ID" sz="1200" dirty="0">
                <a:latin typeface="Courier"/>
              </a:rPr>
              <a:t>(total_casualty_2021:total_casualty_2017))) %&gt;% select(</a:t>
            </a:r>
            <a:r>
              <a:rPr lang="en-ID" sz="1200" dirty="0" err="1">
                <a:latin typeface="Courier"/>
              </a:rPr>
              <a:t>state,avg_unemp_rate,avg_casualty,total_casualty</a:t>
            </a:r>
            <a:r>
              <a:rPr lang="en-ID" sz="1200" dirty="0">
                <a:latin typeface="Courier"/>
              </a:rPr>
              <a:t>)</a:t>
            </a:r>
          </a:p>
          <a:p>
            <a:pPr lvl="0" indent="0">
              <a:buNone/>
            </a:pPr>
            <a:r>
              <a:rPr lang="en-ID" sz="1200" dirty="0" err="1">
                <a:latin typeface="Courier"/>
              </a:rPr>
              <a:t>df_final</a:t>
            </a:r>
            <a:r>
              <a:rPr lang="en-ID" sz="1200" dirty="0">
                <a:latin typeface="Courier"/>
              </a:rPr>
              <a:t>&lt;-</a:t>
            </a:r>
            <a:r>
              <a:rPr lang="en-ID" sz="1200" dirty="0" err="1">
                <a:latin typeface="Courier"/>
              </a:rPr>
              <a:t>data.frame</a:t>
            </a:r>
            <a:r>
              <a:rPr lang="en-ID" sz="1200" dirty="0">
                <a:latin typeface="Courier"/>
              </a:rPr>
              <a:t>(</a:t>
            </a:r>
            <a:r>
              <a:rPr lang="en-ID" sz="1200" dirty="0" err="1">
                <a:latin typeface="Courier"/>
              </a:rPr>
              <a:t>df_final</a:t>
            </a:r>
            <a:r>
              <a:rPr lang="en-ID" sz="1200" dirty="0">
                <a:latin typeface="Courier"/>
              </a:rPr>
              <a:t>)</a:t>
            </a:r>
          </a:p>
          <a:p>
            <a:pPr lvl="0" indent="0">
              <a:buNone/>
            </a:pPr>
            <a:r>
              <a:rPr lang="en-ID" sz="1200" dirty="0">
                <a:latin typeface="Courier"/>
              </a:rPr>
              <a:t>glimpse(</a:t>
            </a:r>
            <a:r>
              <a:rPr lang="en-ID" sz="1200" dirty="0" err="1">
                <a:latin typeface="Courier"/>
              </a:rPr>
              <a:t>df_final</a:t>
            </a:r>
            <a:r>
              <a:rPr lang="en-ID" sz="1200" dirty="0">
                <a:latin typeface="Courier"/>
              </a:rPr>
              <a:t>)</a:t>
            </a:r>
          </a:p>
          <a:p>
            <a:pPr lvl="0" indent="0">
              <a:buNone/>
            </a:pPr>
            <a:r>
              <a:rPr lang="en-ID" sz="1200" dirty="0">
                <a:latin typeface="Courier"/>
              </a:rPr>
              <a:t>head(</a:t>
            </a:r>
            <a:r>
              <a:rPr lang="en-ID" sz="1200" dirty="0" err="1">
                <a:latin typeface="Courier"/>
              </a:rPr>
              <a:t>df_final</a:t>
            </a:r>
            <a:r>
              <a:rPr lang="en-ID" sz="1200" dirty="0">
                <a:latin typeface="Courier"/>
              </a:rPr>
              <a:t>)</a:t>
            </a:r>
          </a:p>
          <a:p>
            <a:pPr lvl="0" indent="0">
              <a:buNone/>
            </a:pPr>
            <a:endParaRPr lang="en-US" sz="1200" dirty="0">
              <a:latin typeface="Courier"/>
            </a:endParaRPr>
          </a:p>
          <a:p>
            <a:pPr lvl="0" indent="0">
              <a:buNone/>
            </a:pPr>
            <a:r>
              <a:rPr sz="1200" dirty="0">
                <a:latin typeface="Courier"/>
              </a:rPr>
              <a:t>## Rows: 51
## Columns: 4
## $ state          &lt;chr&gt; "</a:t>
            </a:r>
            <a:r>
              <a:rPr sz="1200" dirty="0" err="1">
                <a:latin typeface="Courier"/>
              </a:rPr>
              <a:t>alabama</a:t>
            </a:r>
            <a:r>
              <a:rPr sz="1200" dirty="0">
                <a:latin typeface="Courier"/>
              </a:rPr>
              <a:t>", "</a:t>
            </a:r>
            <a:r>
              <a:rPr sz="1200" dirty="0" err="1">
                <a:latin typeface="Courier"/>
              </a:rPr>
              <a:t>alaska</a:t>
            </a:r>
            <a:r>
              <a:rPr sz="1200" dirty="0">
                <a:latin typeface="Courier"/>
              </a:rPr>
              <a:t>", "</a:t>
            </a:r>
            <a:r>
              <a:rPr sz="1200" dirty="0" err="1">
                <a:latin typeface="Courier"/>
              </a:rPr>
              <a:t>arizona</a:t>
            </a:r>
            <a:r>
              <a:rPr sz="1200" dirty="0">
                <a:latin typeface="Courier"/>
              </a:rPr>
              <a:t>", "</a:t>
            </a:r>
            <a:r>
              <a:rPr sz="1200" dirty="0" err="1">
                <a:latin typeface="Courier"/>
              </a:rPr>
              <a:t>arkansas</a:t>
            </a:r>
            <a:r>
              <a:rPr sz="1200" dirty="0">
                <a:latin typeface="Courier"/>
              </a:rPr>
              <a:t>", "</a:t>
            </a:r>
            <a:r>
              <a:rPr sz="1200" dirty="0" err="1">
                <a:latin typeface="Courier"/>
              </a:rPr>
              <a:t>california</a:t>
            </a:r>
            <a:r>
              <a:rPr sz="1200" dirty="0">
                <a:latin typeface="Courier"/>
              </a:rPr>
              <a:t>…
## $ </a:t>
            </a:r>
            <a:r>
              <a:rPr sz="1200" dirty="0" err="1">
                <a:latin typeface="Courier"/>
              </a:rPr>
              <a:t>avg_unemp_rate</a:t>
            </a:r>
            <a:r>
              <a:rPr sz="1200" dirty="0">
                <a:latin typeface="Courier"/>
              </a:rPr>
              <a:t> &lt;</a:t>
            </a:r>
            <a:r>
              <a:rPr sz="1200" dirty="0" err="1">
                <a:latin typeface="Courier"/>
              </a:rPr>
              <a:t>dbl</a:t>
            </a:r>
            <a:r>
              <a:rPr sz="1200" dirty="0">
                <a:latin typeface="Courier"/>
              </a:rPr>
              <a:t>&gt; 4.30, 6.52, 5.46, 4.18, 6.14, 4.10, 5.18, 4.98, 6.34, 4…
## $ </a:t>
            </a:r>
            <a:r>
              <a:rPr sz="1200" dirty="0" err="1">
                <a:latin typeface="Courier"/>
              </a:rPr>
              <a:t>avg_casualty</a:t>
            </a:r>
            <a:r>
              <a:rPr sz="1200" dirty="0">
                <a:latin typeface="Courier"/>
              </a:rPr>
              <a:t>   &lt;</a:t>
            </a:r>
            <a:r>
              <a:rPr sz="1200" dirty="0" err="1">
                <a:latin typeface="Courier"/>
              </a:rPr>
              <a:t>dbl</a:t>
            </a:r>
            <a:r>
              <a:rPr sz="1200" dirty="0">
                <a:latin typeface="Courier"/>
              </a:rPr>
              <a:t>&gt; 67.6, 3.6, 23.8, 34.2, 208.8, 40.4, 14.2, 12.4, 43.8, 1…
## $ </a:t>
            </a:r>
            <a:r>
              <a:rPr sz="1200" dirty="0" err="1">
                <a:latin typeface="Courier"/>
              </a:rPr>
              <a:t>total_casualty</a:t>
            </a:r>
            <a:r>
              <a:rPr sz="1200" dirty="0">
                <a:latin typeface="Courier"/>
              </a:rPr>
              <a:t> &lt;int&gt; 338, 18, 119, 171, 1044, 202, 71, 62, 219, 721, 378, 0,…</a:t>
            </a:r>
          </a:p>
          <a:p>
            <a:pPr lvl="0" indent="0">
              <a:buNone/>
            </a:pPr>
            <a:r>
              <a:rPr sz="1200" dirty="0">
                <a:latin typeface="Courier"/>
              </a:rPr>
              <a:t>##        state </a:t>
            </a:r>
            <a:r>
              <a:rPr sz="1200" dirty="0" err="1">
                <a:latin typeface="Courier"/>
              </a:rPr>
              <a:t>avg_unemp_rate</a:t>
            </a:r>
            <a:r>
              <a:rPr sz="1200" dirty="0">
                <a:latin typeface="Courier"/>
              </a:rPr>
              <a:t> </a:t>
            </a:r>
            <a:r>
              <a:rPr sz="1200" dirty="0" err="1">
                <a:latin typeface="Courier"/>
              </a:rPr>
              <a:t>avg_casualty</a:t>
            </a:r>
            <a:r>
              <a:rPr sz="1200" dirty="0">
                <a:latin typeface="Courier"/>
              </a:rPr>
              <a:t> </a:t>
            </a:r>
            <a:r>
              <a:rPr sz="1200" dirty="0" err="1">
                <a:latin typeface="Courier"/>
              </a:rPr>
              <a:t>total_casualty</a:t>
            </a:r>
            <a:r>
              <a:rPr sz="1200" dirty="0">
                <a:latin typeface="Courier"/>
              </a:rPr>
              <a:t>
## 1    </a:t>
            </a:r>
            <a:r>
              <a:rPr sz="1200" dirty="0" err="1">
                <a:latin typeface="Courier"/>
              </a:rPr>
              <a:t>alabama</a:t>
            </a:r>
            <a:r>
              <a:rPr sz="1200" dirty="0">
                <a:latin typeface="Courier"/>
              </a:rPr>
              <a:t>           4.30         67.6            338
## 2     </a:t>
            </a:r>
            <a:r>
              <a:rPr sz="1200" dirty="0" err="1">
                <a:latin typeface="Courier"/>
              </a:rPr>
              <a:t>alaska</a:t>
            </a:r>
            <a:r>
              <a:rPr sz="1200" dirty="0">
                <a:latin typeface="Courier"/>
              </a:rPr>
              <a:t>           6.52          3.6             18
## 3    </a:t>
            </a:r>
            <a:r>
              <a:rPr sz="1200" dirty="0" err="1">
                <a:latin typeface="Courier"/>
              </a:rPr>
              <a:t>arizona</a:t>
            </a:r>
            <a:r>
              <a:rPr sz="1200" dirty="0">
                <a:latin typeface="Courier"/>
              </a:rPr>
              <a:t>           5.46         23.8            119
## 4   </a:t>
            </a:r>
            <a:r>
              <a:rPr sz="1200" dirty="0" err="1">
                <a:latin typeface="Courier"/>
              </a:rPr>
              <a:t>arkansas</a:t>
            </a:r>
            <a:r>
              <a:rPr sz="1200" dirty="0">
                <a:latin typeface="Courier"/>
              </a:rPr>
              <a:t>           4.18         34.2            171
## 5 </a:t>
            </a:r>
            <a:r>
              <a:rPr sz="1200" dirty="0" err="1">
                <a:latin typeface="Courier"/>
              </a:rPr>
              <a:t>california</a:t>
            </a:r>
            <a:r>
              <a:rPr sz="1200" dirty="0">
                <a:latin typeface="Courier"/>
              </a:rPr>
              <a:t>           6.14        208.8           1044
## 6   </a:t>
            </a:r>
            <a:r>
              <a:rPr sz="1200" dirty="0" err="1">
                <a:latin typeface="Courier"/>
              </a:rPr>
              <a:t>colorado</a:t>
            </a:r>
            <a:r>
              <a:rPr sz="1200" dirty="0">
                <a:latin typeface="Courier"/>
              </a:rPr>
              <a:t>           4.10         40.4            202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sz="2200" dirty="0"/>
              <a:t>Visualize average unemployment rate in states</a:t>
            </a:r>
            <a:br>
              <a:rPr lang="en-US" dirty="0"/>
            </a:br>
            <a:r>
              <a:rPr lang="en-US" sz="1200" dirty="0" err="1"/>
              <a:t>ggplot</a:t>
            </a:r>
            <a:r>
              <a:rPr lang="en-US" sz="1200" dirty="0"/>
              <a:t>(</a:t>
            </a:r>
            <a:r>
              <a:rPr lang="en-US" sz="1200" dirty="0" err="1"/>
              <a:t>unemp_df,aes</a:t>
            </a:r>
            <a:r>
              <a:rPr lang="en-US" sz="1200" dirty="0"/>
              <a:t>(x=reorder(state,-</a:t>
            </a:r>
            <a:r>
              <a:rPr lang="en-US" sz="1200" dirty="0" err="1"/>
              <a:t>avg_unemp_rate</a:t>
            </a:r>
            <a:r>
              <a:rPr lang="en-US" sz="1200" dirty="0"/>
              <a:t>), </a:t>
            </a:r>
            <a:r>
              <a:rPr lang="en-US" sz="1200" dirty="0" err="1"/>
              <a:t>avg_unemp_rate</a:t>
            </a:r>
            <a:r>
              <a:rPr lang="en-US" sz="1200" dirty="0"/>
              <a:t>))+</a:t>
            </a:r>
            <a:r>
              <a:rPr lang="en-US" sz="1200" dirty="0" err="1"/>
              <a:t>geom_bar</a:t>
            </a:r>
            <a:r>
              <a:rPr lang="en-US" sz="1200" dirty="0"/>
              <a:t>(stat='</a:t>
            </a:r>
            <a:r>
              <a:rPr lang="en-US" sz="1200" dirty="0" err="1"/>
              <a:t>identity',width</a:t>
            </a:r>
            <a:r>
              <a:rPr lang="en-US" sz="1200" dirty="0"/>
              <a:t> = 0.8,color='red')+</a:t>
            </a:r>
            <a:r>
              <a:rPr lang="en-US" sz="1200" dirty="0" err="1"/>
              <a:t>coord_flip</a:t>
            </a:r>
            <a:r>
              <a:rPr lang="en-US" sz="1200" dirty="0"/>
              <a:t>()</a:t>
            </a:r>
            <a:endParaRPr sz="1200" dirty="0"/>
          </a:p>
        </p:txBody>
      </p:sp>
      <p:pic>
        <p:nvPicPr>
          <p:cNvPr id="3" name="Picture 1" descr="data607_final_presentation_files/figure-pptx/unnamed-chunk-21-1.png"/>
          <p:cNvPicPr>
            <a:picLocks noGrp="1" noChangeAspect="1"/>
          </p:cNvPicPr>
          <p:nvPr/>
        </p:nvPicPr>
        <p:blipFill>
          <a:blip r:embed="rId2"/>
          <a:stretch>
            <a:fillRect/>
          </a:stretch>
        </p:blipFill>
        <p:spPr bwMode="auto">
          <a:xfrm>
            <a:off x="2451099" y="1164431"/>
            <a:ext cx="5699919" cy="3979069"/>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Check state names with highest and lowest average unemployement rate</a:t>
            </a:r>
          </a:p>
        </p:txBody>
      </p:sp>
      <p:sp>
        <p:nvSpPr>
          <p:cNvPr id="3" name="Content Placeholder 2"/>
          <p:cNvSpPr>
            <a:spLocks noGrp="1"/>
          </p:cNvSpPr>
          <p:nvPr>
            <p:ph idx="1"/>
          </p:nvPr>
        </p:nvSpPr>
        <p:spPr/>
        <p:txBody>
          <a:bodyPr/>
          <a:lstStyle/>
          <a:p>
            <a:pPr lvl="0" indent="0">
              <a:buNone/>
            </a:pPr>
            <a:r>
              <a:rPr>
                <a:latin typeface="Courier"/>
              </a:rPr>
              <a:t>## [1] "nevada"</a:t>
            </a:r>
          </a:p>
          <a:p>
            <a:pPr lvl="0" indent="0">
              <a:buNone/>
            </a:pPr>
            <a:r>
              <a:rPr>
                <a:latin typeface="Courier"/>
              </a:rPr>
              <a:t>## [1] 6.82</a:t>
            </a:r>
          </a:p>
          <a:p>
            <a:pPr lvl="0" indent="0">
              <a:buNone/>
            </a:pPr>
            <a:r>
              <a:rPr>
                <a:latin typeface="Courier"/>
              </a:rPr>
              <a:t>## [1] "nebraska"</a:t>
            </a:r>
          </a:p>
          <a:p>
            <a:pPr lvl="0" indent="0">
              <a:buNone/>
            </a:pPr>
            <a:r>
              <a:rPr>
                <a:latin typeface="Courier"/>
              </a:rPr>
              <a:t>## [1] 3.1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2800" dirty="0"/>
              <a:t>Visualize total casualty in states</a:t>
            </a:r>
            <a:br>
              <a:rPr lang="en-US" sz="1800" dirty="0"/>
            </a:br>
            <a:r>
              <a:rPr lang="en-US" sz="1400" dirty="0" err="1"/>
              <a:t>ggplot</a:t>
            </a:r>
            <a:r>
              <a:rPr lang="en-US" sz="1400" dirty="0"/>
              <a:t>(</a:t>
            </a:r>
            <a:r>
              <a:rPr lang="en-US" sz="1400" dirty="0" err="1"/>
              <a:t>df_final,aes</a:t>
            </a:r>
            <a:r>
              <a:rPr lang="en-US" sz="1400" dirty="0"/>
              <a:t>(x=reorder(state,-</a:t>
            </a:r>
            <a:r>
              <a:rPr lang="en-US" sz="1400" dirty="0" err="1"/>
              <a:t>total_casualty</a:t>
            </a:r>
            <a:r>
              <a:rPr lang="en-US" sz="1400" dirty="0"/>
              <a:t>), </a:t>
            </a:r>
            <a:r>
              <a:rPr lang="en-US" sz="1400" dirty="0" err="1"/>
              <a:t>total_casualty</a:t>
            </a:r>
            <a:r>
              <a:rPr lang="en-US" sz="1400" dirty="0"/>
              <a:t>))+</a:t>
            </a:r>
            <a:r>
              <a:rPr lang="en-US" sz="1400" dirty="0" err="1"/>
              <a:t>geom_bar</a:t>
            </a:r>
            <a:r>
              <a:rPr lang="en-US" sz="1400" dirty="0"/>
              <a:t>(stat='</a:t>
            </a:r>
            <a:r>
              <a:rPr lang="en-US" sz="1400" dirty="0" err="1"/>
              <a:t>identity',width</a:t>
            </a:r>
            <a:r>
              <a:rPr lang="en-US" sz="1400" dirty="0"/>
              <a:t> = 0.8,color='red')+</a:t>
            </a:r>
            <a:r>
              <a:rPr lang="en-US" sz="1400" dirty="0" err="1"/>
              <a:t>coord_flip</a:t>
            </a:r>
            <a:r>
              <a:rPr lang="en-US" sz="1400" dirty="0"/>
              <a:t>()</a:t>
            </a:r>
            <a:endParaRPr sz="1400" dirty="0"/>
          </a:p>
        </p:txBody>
      </p:sp>
      <p:pic>
        <p:nvPicPr>
          <p:cNvPr id="3" name="Picture 1" descr="data607_final_presentation_files/figure-pptx/unnamed-chunk-23-1.png"/>
          <p:cNvPicPr>
            <a:picLocks noGrp="1" noChangeAspect="1"/>
          </p:cNvPicPr>
          <p:nvPr/>
        </p:nvPicPr>
        <p:blipFill>
          <a:blip r:embed="rId2"/>
          <a:stretch>
            <a:fillRect/>
          </a:stretch>
        </p:blipFill>
        <p:spPr bwMode="auto">
          <a:xfrm>
            <a:off x="2451100" y="1193799"/>
            <a:ext cx="4241800" cy="3813969"/>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Check state names with highest and lowest mass shooting casualty</a:t>
            </a:r>
          </a:p>
        </p:txBody>
      </p:sp>
      <p:sp>
        <p:nvSpPr>
          <p:cNvPr id="3" name="Content Placeholder 2"/>
          <p:cNvSpPr>
            <a:spLocks noGrp="1"/>
          </p:cNvSpPr>
          <p:nvPr>
            <p:ph idx="1"/>
          </p:nvPr>
        </p:nvSpPr>
        <p:spPr/>
        <p:txBody>
          <a:bodyPr/>
          <a:lstStyle/>
          <a:p>
            <a:pPr lvl="0" indent="0">
              <a:buNone/>
            </a:pPr>
            <a:r>
              <a:rPr>
                <a:latin typeface="Courier"/>
              </a:rPr>
              <a:t>## [1] "illinois"</a:t>
            </a:r>
          </a:p>
          <a:p>
            <a:pPr lvl="0" indent="0">
              <a:buNone/>
            </a:pPr>
            <a:r>
              <a:rPr>
                <a:latin typeface="Courier"/>
              </a:rPr>
              <a:t>## [1] 1345</a:t>
            </a:r>
          </a:p>
          <a:p>
            <a:pPr lvl="0" indent="0">
              <a:buNone/>
            </a:pPr>
            <a:r>
              <a:rPr>
                <a:latin typeface="Courier"/>
              </a:rPr>
              <a:t>## [1] "hawaii"</a:t>
            </a:r>
          </a:p>
          <a:p>
            <a:pPr lvl="0" indent="0">
              <a:buNone/>
            </a:pPr>
            <a:r>
              <a:rPr>
                <a:latin typeface="Courier"/>
              </a:rPr>
              <a:t>## [1] 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Linear regression analysis</a:t>
            </a:r>
          </a:p>
        </p:txBody>
      </p:sp>
      <p:sp>
        <p:nvSpPr>
          <p:cNvPr id="3" name="Content Placeholder 2"/>
          <p:cNvSpPr>
            <a:spLocks noGrp="1"/>
          </p:cNvSpPr>
          <p:nvPr>
            <p:ph idx="1"/>
          </p:nvPr>
        </p:nvSpPr>
        <p:spPr>
          <a:xfrm>
            <a:off x="508001" y="1050132"/>
            <a:ext cx="6447501" cy="2645569"/>
          </a:xfrm>
        </p:spPr>
        <p:txBody>
          <a:bodyPr>
            <a:normAutofit/>
          </a:bodyPr>
          <a:lstStyle/>
          <a:p>
            <a:pPr marL="0" lvl="0" indent="0">
              <a:buNone/>
            </a:pPr>
            <a:r>
              <a:rPr lang="en-US" dirty="0"/>
              <a:t>P</a:t>
            </a:r>
            <a:r>
              <a:rPr dirty="0"/>
              <a:t>lotting the relationship between the average unemployment rate and total casualty in US states for the year between 2017 and 2021 considering average unemployment rate as the predictor (independent variable ).</a:t>
            </a:r>
            <a:br>
              <a:rPr dirty="0"/>
            </a:br>
            <a:endParaRPr lang="en-US" dirty="0"/>
          </a:p>
          <a:p>
            <a:pPr marL="0" lvl="0" indent="0">
              <a:buNone/>
            </a:pPr>
            <a:r>
              <a:rPr lang="en-US" sz="1200" dirty="0" err="1"/>
              <a:t>ggplot</a:t>
            </a:r>
            <a:r>
              <a:rPr lang="en-US" sz="1200" dirty="0"/>
              <a:t>(</a:t>
            </a:r>
            <a:r>
              <a:rPr lang="en-US" sz="1200" dirty="0" err="1"/>
              <a:t>df_final,aes</a:t>
            </a:r>
            <a:r>
              <a:rPr lang="en-US" sz="1200" dirty="0"/>
              <a:t>(x=</a:t>
            </a:r>
            <a:r>
              <a:rPr lang="en-US" sz="1200" dirty="0" err="1"/>
              <a:t>avg_unemp_rate,y</a:t>
            </a:r>
            <a:r>
              <a:rPr lang="en-US" sz="1200" dirty="0"/>
              <a:t>=</a:t>
            </a:r>
            <a:r>
              <a:rPr lang="en-US" sz="1200" dirty="0" err="1"/>
              <a:t>total_casualty</a:t>
            </a:r>
            <a:r>
              <a:rPr lang="en-US" sz="1200" dirty="0"/>
              <a:t>))+</a:t>
            </a:r>
            <a:r>
              <a:rPr lang="en-US" sz="1200" dirty="0" err="1"/>
              <a:t>geom_point</a:t>
            </a:r>
            <a:r>
              <a:rPr lang="en-US" sz="1200" dirty="0"/>
              <a:t>(stat="identity")+</a:t>
            </a:r>
            <a:r>
              <a:rPr lang="en-US" sz="1200" dirty="0" err="1"/>
              <a:t>geom_smooth</a:t>
            </a:r>
            <a:r>
              <a:rPr lang="en-US" sz="1200" dirty="0"/>
              <a:t>(method = "</a:t>
            </a:r>
            <a:r>
              <a:rPr lang="en-US" sz="1200" dirty="0" err="1"/>
              <a:t>lm</a:t>
            </a:r>
            <a:r>
              <a:rPr lang="en-US" sz="1200" dirty="0"/>
              <a:t>")</a:t>
            </a:r>
          </a:p>
          <a:p>
            <a:pPr marL="0" lvl="0" indent="0">
              <a:buNone/>
            </a:pPr>
            <a:endParaRPr lang="en-US" sz="1200" dirty="0"/>
          </a:p>
          <a:p>
            <a:pPr marL="0" lvl="0" indent="0">
              <a:buNone/>
            </a:pPr>
            <a:endParaRPr lang="en-US" sz="1200" dirty="0"/>
          </a:p>
          <a:p>
            <a:pPr marL="0" lvl="0" indent="0">
              <a:buNone/>
            </a:pPr>
            <a:endParaRPr lang="en-US" sz="1200" dirty="0"/>
          </a:p>
          <a:p>
            <a:pPr marL="0" lvl="0" indent="0">
              <a:buNone/>
            </a:pPr>
            <a:endParaRPr sz="1200" dirty="0"/>
          </a:p>
        </p:txBody>
      </p:sp>
      <p:sp>
        <p:nvSpPr>
          <p:cNvPr id="4" name="AutoShape 2">
            <a:extLst>
              <a:ext uri="{FF2B5EF4-FFF2-40B4-BE49-F238E27FC236}">
                <a16:creationId xmlns:a16="http://schemas.microsoft.com/office/drawing/2014/main" id="{24676915-C05C-CC10-69A6-FC32F92BFFF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900D999D-4219-07A5-B673-BF10F78CBFF4}"/>
              </a:ext>
            </a:extLst>
          </p:cNvPr>
          <p:cNvSpPr>
            <a:spLocks noChangeAspect="1" noChangeArrowheads="1"/>
          </p:cNvSpPr>
          <p:nvPr/>
        </p:nvSpPr>
        <p:spPr bwMode="auto">
          <a:xfrm>
            <a:off x="4572000" y="24931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FFCA2ECA-56C0-0915-2BCF-A0CB78D688D3}"/>
              </a:ext>
            </a:extLst>
          </p:cNvPr>
          <p:cNvSpPr>
            <a:spLocks noChangeAspect="1" noChangeArrowheads="1"/>
          </p:cNvSpPr>
          <p:nvPr/>
        </p:nvSpPr>
        <p:spPr bwMode="auto">
          <a:xfrm>
            <a:off x="1914525" y="2214563"/>
            <a:ext cx="4064794" cy="2571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1" descr="data607_final_presentation_files/figure-pptx/unnamed-chunk-25-1.png">
            <a:extLst>
              <a:ext uri="{FF2B5EF4-FFF2-40B4-BE49-F238E27FC236}">
                <a16:creationId xmlns:a16="http://schemas.microsoft.com/office/drawing/2014/main" id="{2734D3E2-5D8C-9ED7-4F05-7D4E66640FA6}"/>
              </a:ext>
            </a:extLst>
          </p:cNvPr>
          <p:cNvPicPr>
            <a:picLocks noGrp="1" noChangeAspect="1"/>
          </p:cNvPicPr>
          <p:nvPr/>
        </p:nvPicPr>
        <p:blipFill>
          <a:blip r:embed="rId2"/>
          <a:stretch>
            <a:fillRect/>
          </a:stretch>
        </p:blipFill>
        <p:spPr bwMode="auto">
          <a:xfrm>
            <a:off x="3321844" y="2276674"/>
            <a:ext cx="4063999" cy="2838054"/>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Find correlation coefficient</a:t>
            </a:r>
          </a:p>
        </p:txBody>
      </p:sp>
      <p:sp>
        <p:nvSpPr>
          <p:cNvPr id="3" name="Content Placeholder 2"/>
          <p:cNvSpPr>
            <a:spLocks noGrp="1"/>
          </p:cNvSpPr>
          <p:nvPr>
            <p:ph idx="1"/>
          </p:nvPr>
        </p:nvSpPr>
        <p:spPr/>
        <p:txBody>
          <a:bodyPr/>
          <a:lstStyle/>
          <a:p>
            <a:pPr lvl="0" indent="0">
              <a:buNone/>
            </a:pPr>
            <a:r>
              <a:rPr dirty="0">
                <a:latin typeface="Courier"/>
              </a:rPr>
              <a:t>##   </a:t>
            </a:r>
            <a:r>
              <a:rPr dirty="0" err="1">
                <a:latin typeface="Courier"/>
              </a:rPr>
              <a:t>cor</a:t>
            </a:r>
            <a:r>
              <a:rPr dirty="0">
                <a:latin typeface="Courier"/>
              </a:rPr>
              <a:t>(</a:t>
            </a:r>
            <a:r>
              <a:rPr dirty="0" err="1">
                <a:latin typeface="Courier"/>
              </a:rPr>
              <a:t>avg_unemp_rate</a:t>
            </a:r>
            <a:r>
              <a:rPr dirty="0">
                <a:latin typeface="Courier"/>
              </a:rPr>
              <a:t>, </a:t>
            </a:r>
            <a:r>
              <a:rPr dirty="0" err="1">
                <a:latin typeface="Courier"/>
              </a:rPr>
              <a:t>total_casualty</a:t>
            </a:r>
            <a:r>
              <a:rPr dirty="0">
                <a:latin typeface="Courier"/>
              </a:rPr>
              <a:t>)
## 1                           0.4384533</a:t>
            </a:r>
          </a:p>
          <a:p>
            <a:pPr marL="0" lvl="0" indent="0">
              <a:buNone/>
            </a:pPr>
            <a:r>
              <a:rPr sz="1800" dirty="0"/>
              <a:t>The coefficient value above indicates a moderate relationship between the variables.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D1F4-EF5E-9B9B-14B0-5F9E5F44B0D3}"/>
              </a:ext>
            </a:extLst>
          </p:cNvPr>
          <p:cNvSpPr>
            <a:spLocks noGrp="1"/>
          </p:cNvSpPr>
          <p:nvPr>
            <p:ph type="title"/>
          </p:nvPr>
        </p:nvSpPr>
        <p:spPr/>
        <p:txBody>
          <a:bodyPr/>
          <a:lstStyle/>
          <a:p>
            <a:r>
              <a:rPr lang="en-US" dirty="0"/>
              <a:t>R</a:t>
            </a:r>
            <a:r>
              <a:rPr lang="en-US" sz="3600" dirty="0"/>
              <a:t>esearch question :</a:t>
            </a:r>
            <a:endParaRPr lang="en-US" dirty="0"/>
          </a:p>
        </p:txBody>
      </p:sp>
      <p:sp>
        <p:nvSpPr>
          <p:cNvPr id="3" name="Content Placeholder 2">
            <a:extLst>
              <a:ext uri="{FF2B5EF4-FFF2-40B4-BE49-F238E27FC236}">
                <a16:creationId xmlns:a16="http://schemas.microsoft.com/office/drawing/2014/main" id="{18398523-24EE-25F4-31E9-2FFFD20F1ED6}"/>
              </a:ext>
            </a:extLst>
          </p:cNvPr>
          <p:cNvSpPr>
            <a:spLocks noGrp="1"/>
          </p:cNvSpPr>
          <p:nvPr>
            <p:ph idx="1"/>
          </p:nvPr>
        </p:nvSpPr>
        <p:spPr/>
        <p:txBody>
          <a:bodyPr/>
          <a:lstStyle/>
          <a:p>
            <a:pPr marL="0" indent="0">
              <a:buNone/>
            </a:pPr>
            <a:r>
              <a:rPr lang="en-US" sz="2400" dirty="0"/>
              <a:t>“Does unemployment rate have an effect on mass shootings in US states?”</a:t>
            </a:r>
            <a:endParaRPr lang="en-US" dirty="0"/>
          </a:p>
        </p:txBody>
      </p:sp>
    </p:spTree>
    <p:extLst>
      <p:ext uri="{BB962C8B-B14F-4D97-AF65-F5344CB8AC3E}">
        <p14:creationId xmlns:p14="http://schemas.microsoft.com/office/powerpoint/2010/main" val="2616170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07156"/>
            <a:ext cx="6447501" cy="714375"/>
          </a:xfrm>
        </p:spPr>
        <p:txBody>
          <a:bodyPr>
            <a:normAutofit/>
          </a:bodyPr>
          <a:lstStyle/>
          <a:p>
            <a:pPr marL="0" lvl="0" indent="0">
              <a:buNone/>
            </a:pPr>
            <a:r>
              <a:rPr dirty="0"/>
              <a:t>Find the linear model</a:t>
            </a:r>
          </a:p>
        </p:txBody>
      </p:sp>
      <p:sp>
        <p:nvSpPr>
          <p:cNvPr id="3" name="Content Placeholder 2"/>
          <p:cNvSpPr>
            <a:spLocks noGrp="1"/>
          </p:cNvSpPr>
          <p:nvPr>
            <p:ph idx="1"/>
          </p:nvPr>
        </p:nvSpPr>
        <p:spPr>
          <a:xfrm>
            <a:off x="457200" y="392906"/>
            <a:ext cx="8229600" cy="5022057"/>
          </a:xfrm>
        </p:spPr>
        <p:txBody>
          <a:bodyPr>
            <a:noAutofit/>
          </a:bodyPr>
          <a:lstStyle/>
          <a:p>
            <a:pPr marL="0" lvl="0" indent="0">
              <a:buNone/>
            </a:pPr>
            <a:r>
              <a:rPr sz="900" dirty="0"/>
              <a:t>By using the </a:t>
            </a:r>
            <a:r>
              <a:rPr sz="900" dirty="0" err="1"/>
              <a:t>lm</a:t>
            </a:r>
            <a:r>
              <a:rPr sz="900" dirty="0"/>
              <a:t> function to fit the linear model ( </a:t>
            </a:r>
            <a:r>
              <a:rPr sz="900" dirty="0" err="1"/>
              <a:t>a.k.a</a:t>
            </a:r>
            <a:r>
              <a:rPr sz="900" dirty="0"/>
              <a:t> regression line):</a:t>
            </a:r>
          </a:p>
          <a:p>
            <a:pPr lvl="0" indent="0">
              <a:buNone/>
            </a:pPr>
            <a:r>
              <a:rPr sz="900" dirty="0">
                <a:latin typeface="Courier"/>
              </a:rPr>
              <a:t>## 
## Call:
## </a:t>
            </a:r>
            <a:r>
              <a:rPr sz="900" dirty="0" err="1">
                <a:latin typeface="Courier"/>
              </a:rPr>
              <a:t>lm</a:t>
            </a:r>
            <a:r>
              <a:rPr sz="900" dirty="0">
                <a:latin typeface="Courier"/>
              </a:rPr>
              <a:t>(formula = </a:t>
            </a:r>
            <a:r>
              <a:rPr sz="900" dirty="0" err="1">
                <a:latin typeface="Courier"/>
              </a:rPr>
              <a:t>total_casualty</a:t>
            </a:r>
            <a:r>
              <a:rPr sz="900" dirty="0">
                <a:latin typeface="Courier"/>
              </a:rPr>
              <a:t> ~ </a:t>
            </a:r>
            <a:r>
              <a:rPr sz="900" dirty="0" err="1">
                <a:latin typeface="Courier"/>
              </a:rPr>
              <a:t>avg_unemp_rate</a:t>
            </a:r>
            <a:r>
              <a:rPr sz="900" dirty="0">
                <a:latin typeface="Courier"/>
              </a:rPr>
              <a:t>, data = </a:t>
            </a:r>
            <a:r>
              <a:rPr sz="900" dirty="0" err="1">
                <a:latin typeface="Courier"/>
              </a:rPr>
              <a:t>df_final</a:t>
            </a:r>
            <a:r>
              <a:rPr sz="900" dirty="0">
                <a:latin typeface="Courier"/>
              </a:rPr>
              <a:t>)
## 
## Residuals:
##     Min      1Q  Median      3Q     Max 
## -464.97 -179.17  -40.33  129.22  967.15 
## 
## Coefficients:
##                Estimate Std. Error t value </a:t>
            </a:r>
            <a:r>
              <a:rPr sz="900" dirty="0" err="1">
                <a:latin typeface="Courier"/>
              </a:rPr>
              <a:t>Pr</a:t>
            </a:r>
            <a:r>
              <a:rPr sz="900" dirty="0">
                <a:latin typeface="Courier"/>
              </a:rPr>
              <a:t>(&gt;|t|)   
## (Intercept)     -373.81     186.17  -2.008  0.05019 . 
## </a:t>
            </a:r>
            <a:r>
              <a:rPr sz="900" dirty="0" err="1">
                <a:latin typeface="Courier"/>
              </a:rPr>
              <a:t>avg_unemp_rate</a:t>
            </a:r>
            <a:r>
              <a:rPr sz="900" dirty="0">
                <a:latin typeface="Courier"/>
              </a:rPr>
              <a:t>   131.41      38.48   3.415  0.00129 **
## ---
## </a:t>
            </a:r>
            <a:r>
              <a:rPr sz="900" dirty="0" err="1">
                <a:latin typeface="Courier"/>
              </a:rPr>
              <a:t>Signif</a:t>
            </a:r>
            <a:r>
              <a:rPr sz="900" dirty="0">
                <a:latin typeface="Courier"/>
              </a:rPr>
              <a:t>. codes:  0 '***' 0.001 '**' 0.01 '*' 0.05 '.' 0.1 ' ' 1
## 
## Residual standard error: 264.2 on 49 degrees of freedom
## Multiple R-squared:  0.1922, Adjusted R-squared:  0.1758 
## F-statistic: 11.66 on 1 and 49 DF,  p-value: 0.00129</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7F30-8FEC-9372-178F-4A2CC08A09FF}"/>
              </a:ext>
            </a:extLst>
          </p:cNvPr>
          <p:cNvSpPr>
            <a:spLocks noGrp="1"/>
          </p:cNvSpPr>
          <p:nvPr>
            <p:ph type="title"/>
          </p:nvPr>
        </p:nvSpPr>
        <p:spPr/>
        <p:txBody>
          <a:bodyPr/>
          <a:lstStyle/>
          <a:p>
            <a:r>
              <a:rPr lang="en-US" dirty="0"/>
              <a:t>Model Summary:</a:t>
            </a:r>
          </a:p>
        </p:txBody>
      </p:sp>
      <p:sp>
        <p:nvSpPr>
          <p:cNvPr id="3" name="Content Placeholder 2">
            <a:extLst>
              <a:ext uri="{FF2B5EF4-FFF2-40B4-BE49-F238E27FC236}">
                <a16:creationId xmlns:a16="http://schemas.microsoft.com/office/drawing/2014/main" id="{E660827F-88EF-484F-C253-BC6FCC38F623}"/>
              </a:ext>
            </a:extLst>
          </p:cNvPr>
          <p:cNvSpPr>
            <a:spLocks noGrp="1"/>
          </p:cNvSpPr>
          <p:nvPr>
            <p:ph idx="1"/>
          </p:nvPr>
        </p:nvSpPr>
        <p:spPr>
          <a:xfrm>
            <a:off x="508001" y="1271588"/>
            <a:ext cx="6447501" cy="3259434"/>
          </a:xfrm>
        </p:spPr>
        <p:txBody>
          <a:bodyPr/>
          <a:lstStyle/>
          <a:p>
            <a:pPr marL="0" lvl="0" indent="0">
              <a:buNone/>
            </a:pPr>
            <a:r>
              <a:rPr lang="en-US" sz="1400" dirty="0"/>
              <a:t>With the summary </a:t>
            </a:r>
            <a:r>
              <a:rPr lang="en-US" sz="1400" dirty="0" err="1"/>
              <a:t>above,the</a:t>
            </a:r>
            <a:r>
              <a:rPr lang="en-US" sz="1400" dirty="0"/>
              <a:t> least squares regression line for the linear model: yˆ= 131.41 × (</a:t>
            </a:r>
            <a:r>
              <a:rPr lang="en-US" sz="1400" dirty="0" err="1"/>
              <a:t>avg_unemp_rate</a:t>
            </a:r>
            <a:r>
              <a:rPr lang="en-US" sz="1400" dirty="0"/>
              <a:t>)-373.81</a:t>
            </a:r>
          </a:p>
          <a:p>
            <a:pPr marL="0" lvl="0" indent="0">
              <a:buNone/>
            </a:pPr>
            <a:r>
              <a:rPr lang="en-US" sz="1400" dirty="0"/>
              <a:t>The positive slope line indicates that it’s trend is upward. The slope of the line also indicates that if change in average unemployment rate happens by 1, the change in total casualty value will go up by 131.41. </a:t>
            </a:r>
          </a:p>
          <a:p>
            <a:pPr marL="0" lvl="0" indent="0">
              <a:buNone/>
            </a:pPr>
            <a:r>
              <a:rPr lang="en-US" sz="1400" dirty="0"/>
              <a:t>The R-squared value above is very low (0.19) which indicating that the correlation between the two variables is not strong. It is also reflecting that 19% of the variability in the predicting variables can be explained by this model. </a:t>
            </a:r>
          </a:p>
          <a:p>
            <a:pPr marL="0" lvl="0" indent="0">
              <a:buNone/>
            </a:pPr>
            <a:r>
              <a:rPr lang="en-US" sz="1400" dirty="0"/>
              <a:t>The p-value,0.00129 is lower than the usual significance level (0.05) which indicating that the average unemployment rate is statistically significant.</a:t>
            </a:r>
          </a:p>
          <a:p>
            <a:endParaRPr lang="en-US" dirty="0"/>
          </a:p>
        </p:txBody>
      </p:sp>
    </p:spTree>
    <p:extLst>
      <p:ext uri="{BB962C8B-B14F-4D97-AF65-F5344CB8AC3E}">
        <p14:creationId xmlns:p14="http://schemas.microsoft.com/office/powerpoint/2010/main" val="3180701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5A78-D9BA-B2DC-75F6-0E2142703B4D}"/>
              </a:ext>
            </a:extLst>
          </p:cNvPr>
          <p:cNvSpPr>
            <a:spLocks noGrp="1"/>
          </p:cNvSpPr>
          <p:nvPr>
            <p:ph type="title"/>
          </p:nvPr>
        </p:nvSpPr>
        <p:spPr/>
        <p:txBody>
          <a:bodyPr>
            <a:normAutofit fontScale="90000"/>
          </a:bodyPr>
          <a:lstStyle/>
          <a:p>
            <a:r>
              <a:rPr lang="en-US" dirty="0"/>
              <a:t>Set up and examine hypothesis test conditions:</a:t>
            </a:r>
            <a:br>
              <a:rPr lang="en-US" dirty="0"/>
            </a:br>
            <a:endParaRPr lang="en-US" dirty="0"/>
          </a:p>
        </p:txBody>
      </p:sp>
      <p:sp>
        <p:nvSpPr>
          <p:cNvPr id="3" name="Content Placeholder 2">
            <a:extLst>
              <a:ext uri="{FF2B5EF4-FFF2-40B4-BE49-F238E27FC236}">
                <a16:creationId xmlns:a16="http://schemas.microsoft.com/office/drawing/2014/main" id="{FBBAD2B2-9AB2-CE63-1285-3D6B4AEA44F2}"/>
              </a:ext>
            </a:extLst>
          </p:cNvPr>
          <p:cNvSpPr>
            <a:spLocks noGrp="1"/>
          </p:cNvSpPr>
          <p:nvPr>
            <p:ph idx="1"/>
          </p:nvPr>
        </p:nvSpPr>
        <p:spPr/>
        <p:txBody>
          <a:bodyPr/>
          <a:lstStyle/>
          <a:p>
            <a:r>
              <a:rPr lang="en-US" dirty="0"/>
              <a:t>Null Hypothesis: There is no relationship between average unemployment rate and mass shooting casualty </a:t>
            </a:r>
          </a:p>
          <a:p>
            <a:r>
              <a:rPr lang="en-US" dirty="0"/>
              <a:t>Alternate Hypothesis: There is a relationship between average unemployment rate and mass shooting casualty </a:t>
            </a:r>
          </a:p>
          <a:p>
            <a:endParaRPr lang="en-US" dirty="0"/>
          </a:p>
          <a:p>
            <a:r>
              <a:rPr lang="en-US" dirty="0"/>
              <a:t>Based on summary the above, it is seen a slight trend but a weak correlation. The </a:t>
            </a:r>
            <a:r>
              <a:rPr lang="en-US" dirty="0" err="1"/>
              <a:t>P_value</a:t>
            </a:r>
            <a:r>
              <a:rPr lang="en-US" dirty="0"/>
              <a:t> is less than the usual significance level 0.05 indicating that the null hypothesis will be rejected . But this does not mean that the alternative hypothesis is true here. </a:t>
            </a:r>
          </a:p>
        </p:txBody>
      </p:sp>
    </p:spTree>
    <p:extLst>
      <p:ext uri="{BB962C8B-B14F-4D97-AF65-F5344CB8AC3E}">
        <p14:creationId xmlns:p14="http://schemas.microsoft.com/office/powerpoint/2010/main" val="3616975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diagnostic</a:t>
            </a:r>
          </a:p>
        </p:txBody>
      </p:sp>
      <p:sp>
        <p:nvSpPr>
          <p:cNvPr id="3" name="Content Placeholder 2"/>
          <p:cNvSpPr>
            <a:spLocks noGrp="1"/>
          </p:cNvSpPr>
          <p:nvPr>
            <p:ph idx="1"/>
          </p:nvPr>
        </p:nvSpPr>
        <p:spPr/>
        <p:txBody>
          <a:bodyPr/>
          <a:lstStyle/>
          <a:p>
            <a:pPr marL="0" lvl="0" indent="0">
              <a:buNone/>
            </a:pPr>
            <a:r>
              <a:t>To assess whether the linear model is reliable, I will check for linearity, nearly normal residual and constant variability of the residuals.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1672828"/>
          </a:xfrm>
        </p:spPr>
        <p:txBody>
          <a:bodyPr>
            <a:normAutofit fontScale="90000"/>
          </a:bodyPr>
          <a:lstStyle/>
          <a:p>
            <a:pPr marL="0" lvl="0" indent="0">
              <a:buNone/>
            </a:pPr>
            <a:r>
              <a:rPr sz="2000" dirty="0"/>
              <a:t>Linearity check by the residuals vs. fitted (predicted) plot:</a:t>
            </a:r>
            <a:br>
              <a:rPr lang="en-US" sz="2000" dirty="0"/>
            </a:br>
            <a:br>
              <a:rPr lang="en-US" sz="2000" dirty="0"/>
            </a:br>
            <a:r>
              <a:rPr lang="en-US" sz="1600" dirty="0" err="1"/>
              <a:t>ggplot</a:t>
            </a:r>
            <a:r>
              <a:rPr lang="en-US" sz="1600" dirty="0"/>
              <a:t>(data = </a:t>
            </a:r>
            <a:r>
              <a:rPr lang="en-US" sz="1600" dirty="0" err="1"/>
              <a:t>linear_model</a:t>
            </a:r>
            <a:r>
              <a:rPr lang="en-US" sz="1600" dirty="0"/>
              <a:t>, </a:t>
            </a:r>
            <a:r>
              <a:rPr lang="en-US" sz="1600" dirty="0" err="1"/>
              <a:t>aes</a:t>
            </a:r>
            <a:r>
              <a:rPr lang="en-US" sz="1600" dirty="0"/>
              <a:t>(x = .fitted, y = .</a:t>
            </a:r>
            <a:r>
              <a:rPr lang="en-US" sz="1600" dirty="0" err="1"/>
              <a:t>resid</a:t>
            </a:r>
            <a:r>
              <a:rPr lang="en-US" sz="1600" dirty="0"/>
              <a:t>)) +</a:t>
            </a:r>
            <a:br>
              <a:rPr lang="en-US" sz="1600" dirty="0"/>
            </a:br>
            <a:r>
              <a:rPr lang="en-US" sz="1600" dirty="0" err="1"/>
              <a:t>geom_point</a:t>
            </a:r>
            <a:r>
              <a:rPr lang="en-US" sz="1600" dirty="0"/>
              <a:t>() +</a:t>
            </a:r>
            <a:br>
              <a:rPr lang="en-US" sz="1600" dirty="0"/>
            </a:br>
            <a:r>
              <a:rPr lang="en-US" sz="1600" dirty="0" err="1"/>
              <a:t>geom_hline</a:t>
            </a:r>
            <a:r>
              <a:rPr lang="en-US" sz="1600" dirty="0"/>
              <a:t>(</a:t>
            </a:r>
            <a:r>
              <a:rPr lang="en-US" sz="1600" dirty="0" err="1"/>
              <a:t>yintercept</a:t>
            </a:r>
            <a:r>
              <a:rPr lang="en-US" sz="1600" dirty="0"/>
              <a:t> = 0, </a:t>
            </a:r>
            <a:r>
              <a:rPr lang="en-US" sz="1600" dirty="0" err="1"/>
              <a:t>linetype</a:t>
            </a:r>
            <a:r>
              <a:rPr lang="en-US" sz="1600" dirty="0"/>
              <a:t> = "dashed") +</a:t>
            </a:r>
            <a:br>
              <a:rPr lang="en-US" sz="1600" dirty="0"/>
            </a:br>
            <a:r>
              <a:rPr lang="en-US" sz="1600" dirty="0" err="1"/>
              <a:t>xlab</a:t>
            </a:r>
            <a:r>
              <a:rPr lang="en-US" sz="1600" dirty="0"/>
              <a:t>("Fitted values") +</a:t>
            </a:r>
            <a:br>
              <a:rPr lang="en-US" sz="1600" dirty="0"/>
            </a:br>
            <a:r>
              <a:rPr lang="en-US" sz="1600" dirty="0" err="1"/>
              <a:t>ylab</a:t>
            </a:r>
            <a:r>
              <a:rPr lang="en-US" sz="1600" dirty="0"/>
              <a:t>("Residuals")</a:t>
            </a:r>
            <a:br>
              <a:rPr lang="en-US" sz="1600" dirty="0"/>
            </a:br>
            <a:endParaRPr sz="1600" dirty="0"/>
          </a:p>
        </p:txBody>
      </p:sp>
      <p:pic>
        <p:nvPicPr>
          <p:cNvPr id="3" name="Picture 1" descr="data607_final_presentation_files/figure-pptx/unnamed-chunk-28-1.png"/>
          <p:cNvPicPr>
            <a:picLocks noGrp="1" noChangeAspect="1"/>
          </p:cNvPicPr>
          <p:nvPr/>
        </p:nvPicPr>
        <p:blipFill>
          <a:blip r:embed="rId2"/>
          <a:stretch>
            <a:fillRect/>
          </a:stretch>
        </p:blipFill>
        <p:spPr bwMode="auto">
          <a:xfrm>
            <a:off x="2451100" y="1878807"/>
            <a:ext cx="4241800" cy="2815826"/>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From the plot above, it is seen that the residuals are not distributed around 0 with a consistent pattern, which indicating a linear trend. So, I can not assume a linear regression model for fitting the data set here.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1800" dirty="0"/>
              <a:t>Nearly normal residuals check by plotting histogram:</a:t>
            </a:r>
            <a:br>
              <a:rPr lang="en-US" sz="1800" dirty="0"/>
            </a:br>
            <a:r>
              <a:rPr lang="en-US" sz="1600" dirty="0" err="1"/>
              <a:t>ggplot</a:t>
            </a:r>
            <a:r>
              <a:rPr lang="en-US" sz="1600" dirty="0"/>
              <a:t>(data = </a:t>
            </a:r>
            <a:r>
              <a:rPr lang="en-US" sz="1600" dirty="0" err="1"/>
              <a:t>linear_model</a:t>
            </a:r>
            <a:r>
              <a:rPr lang="en-US" sz="1600" dirty="0"/>
              <a:t>, </a:t>
            </a:r>
            <a:r>
              <a:rPr lang="en-US" sz="1600" dirty="0" err="1"/>
              <a:t>aes</a:t>
            </a:r>
            <a:r>
              <a:rPr lang="en-US" sz="1600" dirty="0"/>
              <a:t>(x = .</a:t>
            </a:r>
            <a:r>
              <a:rPr lang="en-US" sz="1600" dirty="0" err="1"/>
              <a:t>resid</a:t>
            </a:r>
            <a:r>
              <a:rPr lang="en-US" sz="1600" dirty="0"/>
              <a:t>)) +</a:t>
            </a:r>
            <a:br>
              <a:rPr lang="en-US" sz="1600" dirty="0"/>
            </a:br>
            <a:r>
              <a:rPr lang="en-US" sz="1600" dirty="0" err="1"/>
              <a:t>geom_histogram</a:t>
            </a:r>
            <a:r>
              <a:rPr lang="en-US" sz="1600" dirty="0"/>
              <a:t>(</a:t>
            </a:r>
            <a:r>
              <a:rPr lang="en-US" sz="1600" dirty="0" err="1"/>
              <a:t>binwidth</a:t>
            </a:r>
            <a:r>
              <a:rPr lang="en-US" sz="1600" dirty="0"/>
              <a:t> = 120) +</a:t>
            </a:r>
            <a:br>
              <a:rPr lang="en-US" sz="1600" dirty="0"/>
            </a:br>
            <a:r>
              <a:rPr lang="en-US" sz="1600" dirty="0" err="1"/>
              <a:t>xlab</a:t>
            </a:r>
            <a:r>
              <a:rPr lang="en-US" sz="1600" dirty="0"/>
              <a:t>("Residuals")</a:t>
            </a:r>
            <a:br>
              <a:rPr lang="en-US" sz="1800" dirty="0"/>
            </a:br>
            <a:endParaRPr sz="1800" dirty="0"/>
          </a:p>
        </p:txBody>
      </p:sp>
      <p:pic>
        <p:nvPicPr>
          <p:cNvPr id="3" name="Picture 1" descr="data607_final_presentation_files/figure-pptx/unnamed-chunk-29-1.png"/>
          <p:cNvPicPr>
            <a:picLocks noGrp="1" noChangeAspect="1"/>
          </p:cNvPicPr>
          <p:nvPr/>
        </p:nvPicPr>
        <p:blipFill>
          <a:blip r:embed="rId2"/>
          <a:stretch>
            <a:fillRect/>
          </a:stretch>
        </p:blipFill>
        <p:spPr bwMode="auto">
          <a:xfrm>
            <a:off x="2451100" y="1443038"/>
            <a:ext cx="4241800" cy="3494483"/>
          </a:xfrm>
          <a:prstGeom prst="rect">
            <a:avLst/>
          </a:prstGeom>
          <a:noFill/>
          <a:ln w="9525">
            <a:noFill/>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1165621"/>
          </a:xfrm>
        </p:spPr>
        <p:txBody>
          <a:bodyPr>
            <a:noAutofit/>
          </a:bodyPr>
          <a:lstStyle/>
          <a:p>
            <a:pPr marL="0" lvl="0" indent="0">
              <a:buNone/>
            </a:pPr>
            <a:r>
              <a:rPr lang="en-US" sz="1800" dirty="0"/>
              <a:t>N</a:t>
            </a:r>
            <a:r>
              <a:rPr sz="1800" dirty="0"/>
              <a:t>ormal probability plot of the residuals:</a:t>
            </a:r>
            <a:br>
              <a:rPr lang="en-US" sz="1800" dirty="0"/>
            </a:br>
            <a:br>
              <a:rPr lang="en-US" sz="1800" dirty="0"/>
            </a:br>
            <a:r>
              <a:rPr lang="en-US" sz="1600" dirty="0" err="1"/>
              <a:t>ggplot</a:t>
            </a:r>
            <a:r>
              <a:rPr lang="en-US" sz="1600" dirty="0"/>
              <a:t>(data = </a:t>
            </a:r>
            <a:r>
              <a:rPr lang="en-US" sz="1600" dirty="0" err="1"/>
              <a:t>linear_model</a:t>
            </a:r>
            <a:r>
              <a:rPr lang="en-US" sz="1600" dirty="0"/>
              <a:t>, </a:t>
            </a:r>
            <a:r>
              <a:rPr lang="en-US" sz="1600" dirty="0" err="1"/>
              <a:t>aes</a:t>
            </a:r>
            <a:r>
              <a:rPr lang="en-US" sz="1600" dirty="0"/>
              <a:t>(sample = .</a:t>
            </a:r>
            <a:r>
              <a:rPr lang="en-US" sz="1600" dirty="0" err="1"/>
              <a:t>resid</a:t>
            </a:r>
            <a:r>
              <a:rPr lang="en-US" sz="1600" dirty="0"/>
              <a:t>)) +</a:t>
            </a:r>
            <a:br>
              <a:rPr lang="en-US" sz="1600" dirty="0"/>
            </a:br>
            <a:r>
              <a:rPr lang="en-US" sz="1600" dirty="0" err="1"/>
              <a:t>stat_qq</a:t>
            </a:r>
            <a:r>
              <a:rPr lang="en-US" sz="1600" dirty="0"/>
              <a:t>()</a:t>
            </a:r>
            <a:endParaRPr sz="1600" dirty="0"/>
          </a:p>
        </p:txBody>
      </p:sp>
      <p:pic>
        <p:nvPicPr>
          <p:cNvPr id="3" name="Picture 1" descr="data607_final_presentation_files/figure-pptx/unnamed-chunk-30-1.png"/>
          <p:cNvPicPr>
            <a:picLocks noGrp="1" noChangeAspect="1"/>
          </p:cNvPicPr>
          <p:nvPr/>
        </p:nvPicPr>
        <p:blipFill>
          <a:blip r:embed="rId2"/>
          <a:stretch>
            <a:fillRect/>
          </a:stretch>
        </p:blipFill>
        <p:spPr bwMode="auto">
          <a:xfrm>
            <a:off x="2451100" y="1428750"/>
            <a:ext cx="4241800" cy="3629023"/>
          </a:xfrm>
          <a:prstGeom prst="rect">
            <a:avLst/>
          </a:prstGeom>
          <a:noFill/>
          <a:ln w="9525">
            <a:noFill/>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25"/>
            <a:ext cx="8229600" cy="4165998"/>
          </a:xfrm>
        </p:spPr>
        <p:txBody>
          <a:bodyPr/>
          <a:lstStyle/>
          <a:p>
            <a:pPr marL="0" lvl="0" indent="0">
              <a:buNone/>
            </a:pPr>
            <a:endParaRPr dirty="0"/>
          </a:p>
          <a:p>
            <a:pPr marL="0" lvl="0" indent="0">
              <a:buNone/>
            </a:pPr>
            <a:r>
              <a:rPr dirty="0"/>
              <a:t>It is seen that the histogram is not nearly normally distributed (right skewed). Also, the </a:t>
            </a:r>
            <a:r>
              <a:rPr dirty="0" err="1"/>
              <a:t>qq</a:t>
            </a:r>
            <a:r>
              <a:rPr dirty="0"/>
              <a:t> plot is not reflecting a straight line. It has zig-zag and curvature in its shape and errant points. So, the residuals condition for being nearly normal is not met here.</a:t>
            </a:r>
          </a:p>
          <a:p>
            <a:pPr marL="0" lvl="0" indent="0">
              <a:buNone/>
            </a:pPr>
            <a:r>
              <a:rPr dirty="0"/>
              <a:t>** Constant variability check: From the residuals vs. fitted plot above, it is seen that the spread of the residuals is not roughly equal at each level of the fitted </a:t>
            </a:r>
            <a:r>
              <a:rPr dirty="0" err="1"/>
              <a:t>values.So</a:t>
            </a:r>
            <a:r>
              <a:rPr dirty="0"/>
              <a:t>, the constant variance condition or assumption is not properly met here.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normAutofit fontScale="85000" lnSpcReduction="20000"/>
          </a:bodyPr>
          <a:lstStyle/>
          <a:p>
            <a:pPr marL="0" lvl="0" indent="0">
              <a:buNone/>
            </a:pPr>
            <a:r>
              <a:rPr sz="1600" dirty="0"/>
              <a:t>The correlation coefficient value (0.44) is suggesting a moderate correlation between the unemployment rate and mass shooting casualty and the p-value (0.00129) is lower than the usual significance level (0.05) is indicating that the unemployment rate is statistically significant.</a:t>
            </a:r>
            <a:r>
              <a:rPr lang="en-US" sz="1600" dirty="0"/>
              <a:t> </a:t>
            </a:r>
          </a:p>
          <a:p>
            <a:pPr marL="0" lvl="0" indent="0">
              <a:buNone/>
            </a:pPr>
            <a:r>
              <a:rPr sz="1600" dirty="0"/>
              <a:t>From the linear model diagnostics above, it is seen that the linear regression model was unable to satisfy all the conditions for a strong correlation between the two variables. So, the model will not work properly to predict the relationship between the variables </a:t>
            </a:r>
            <a:r>
              <a:rPr sz="1600" dirty="0" err="1"/>
              <a:t>i</a:t>
            </a:r>
            <a:r>
              <a:rPr sz="1600" dirty="0"/>
              <a:t> chose here. Hence, from this analysis it can be said that the unemployment rate in states is not the proper predictor of the mass shooting casualty in US. Rather, it is a relatively a weak predictor of the mass shooting casualties and it is practical. </a:t>
            </a:r>
            <a:endParaRPr lang="en-US" sz="1600" dirty="0"/>
          </a:p>
          <a:p>
            <a:pPr marL="0" lvl="0" indent="0">
              <a:buNone/>
            </a:pPr>
            <a:r>
              <a:rPr sz="1600" dirty="0"/>
              <a:t>Since, other factors like far-right radicalization, community’s change in employment or economic well-being over time have much impact on mass shooting casualties. Therefore, it can be said that the effect of unemployment rate alone is less on mass shooting casualty in USA.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9E36-8122-E13E-539D-6B75CDD6BB33}"/>
              </a:ext>
            </a:extLst>
          </p:cNvPr>
          <p:cNvSpPr>
            <a:spLocks noGrp="1"/>
          </p:cNvSpPr>
          <p:nvPr>
            <p:ph type="title"/>
          </p:nvPr>
        </p:nvSpPr>
        <p:spPr/>
        <p:txBody>
          <a:bodyPr/>
          <a:lstStyle/>
          <a:p>
            <a:r>
              <a:rPr lang="en-US" dirty="0"/>
              <a:t>Work Flow</a:t>
            </a:r>
          </a:p>
        </p:txBody>
      </p:sp>
      <p:sp>
        <p:nvSpPr>
          <p:cNvPr id="3" name="Content Placeholder 2">
            <a:extLst>
              <a:ext uri="{FF2B5EF4-FFF2-40B4-BE49-F238E27FC236}">
                <a16:creationId xmlns:a16="http://schemas.microsoft.com/office/drawing/2014/main" id="{1A8C0E0B-F22B-8E49-8C6E-8F671B36919D}"/>
              </a:ext>
            </a:extLst>
          </p:cNvPr>
          <p:cNvSpPr>
            <a:spLocks noGrp="1"/>
          </p:cNvSpPr>
          <p:nvPr>
            <p:ph idx="1"/>
          </p:nvPr>
        </p:nvSpPr>
        <p:spPr/>
        <p:txBody>
          <a:bodyPr/>
          <a:lstStyle/>
          <a:p>
            <a:pPr>
              <a:buFont typeface="Wingdings" panose="05000000000000000000" pitchFamily="2" charset="2"/>
              <a:buChar char="§"/>
            </a:pPr>
            <a:r>
              <a:rPr lang="en-US" sz="1400" dirty="0"/>
              <a:t>Data collection</a:t>
            </a:r>
          </a:p>
          <a:p>
            <a:pPr>
              <a:buFont typeface="Wingdings" panose="05000000000000000000" pitchFamily="2" charset="2"/>
              <a:buChar char="§"/>
            </a:pPr>
            <a:r>
              <a:rPr lang="en-US" sz="1400" dirty="0"/>
              <a:t>Data Preparation: Data tidying, cleaning and transformation</a:t>
            </a:r>
          </a:p>
          <a:p>
            <a:pPr>
              <a:buFont typeface="Wingdings" panose="05000000000000000000" pitchFamily="2" charset="2"/>
              <a:buChar char="§"/>
            </a:pPr>
            <a:r>
              <a:rPr lang="en-US" sz="1400" dirty="0"/>
              <a:t>Conducting exploratory and statistical analysis (linear regression analysis) to see if there is a correlation between the stated variables</a:t>
            </a:r>
          </a:p>
          <a:p>
            <a:pPr>
              <a:buFont typeface="Wingdings" panose="05000000000000000000" pitchFamily="2" charset="2"/>
              <a:buChar char="§"/>
            </a:pPr>
            <a:r>
              <a:rPr lang="en-US" sz="1400" dirty="0"/>
              <a:t>Making decision</a:t>
            </a:r>
          </a:p>
          <a:p>
            <a:pPr>
              <a:buFont typeface="Wingdings" panose="05000000000000000000" pitchFamily="2" charset="2"/>
              <a:buChar char="§"/>
            </a:pPr>
            <a:endParaRPr lang="en-US" sz="1400" dirty="0"/>
          </a:p>
          <a:p>
            <a:pPr marL="0" indent="0">
              <a:buNone/>
            </a:pPr>
            <a:endParaRPr lang="en-US" sz="1400" dirty="0"/>
          </a:p>
          <a:p>
            <a:endParaRPr lang="en-US" dirty="0"/>
          </a:p>
        </p:txBody>
      </p:sp>
    </p:spTree>
    <p:extLst>
      <p:ext uri="{BB962C8B-B14F-4D97-AF65-F5344CB8AC3E}">
        <p14:creationId xmlns:p14="http://schemas.microsoft.com/office/powerpoint/2010/main" val="4019759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F14F-8905-3A37-8120-D1C5C15769E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E0634A0-FAFB-7DFB-9356-8D439638C7A5}"/>
              </a:ext>
            </a:extLst>
          </p:cNvPr>
          <p:cNvSpPr>
            <a:spLocks noGrp="1"/>
          </p:cNvSpPr>
          <p:nvPr>
            <p:ph idx="1"/>
          </p:nvPr>
        </p:nvSpPr>
        <p:spPr/>
        <p:txBody>
          <a:bodyPr/>
          <a:lstStyle/>
          <a:p>
            <a:r>
              <a:rPr lang="en-US" dirty="0"/>
              <a:t>Data selection and data collection</a:t>
            </a:r>
          </a:p>
          <a:p>
            <a:r>
              <a:rPr lang="en-US" dirty="0"/>
              <a:t>Data tidying and cleaning</a:t>
            </a:r>
          </a:p>
          <a:p>
            <a:r>
              <a:rPr lang="en-US" dirty="0"/>
              <a:t>Finding appropriate analysis method and codes</a:t>
            </a:r>
          </a:p>
          <a:p>
            <a:pPr marL="0" indent="0">
              <a:buNone/>
            </a:pPr>
            <a:endParaRPr lang="en-US" dirty="0"/>
          </a:p>
        </p:txBody>
      </p:sp>
    </p:spTree>
    <p:extLst>
      <p:ext uri="{BB962C8B-B14F-4D97-AF65-F5344CB8AC3E}">
        <p14:creationId xmlns:p14="http://schemas.microsoft.com/office/powerpoint/2010/main" val="1819717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lstStyle/>
          <a:p>
            <a:pPr marL="0" lvl="0" indent="0">
              <a:buNone/>
            </a:pPr>
            <a:r>
              <a:t>Unemployment rate data source: </a:t>
            </a:r>
            <a:r>
              <a:rPr>
                <a:hlinkClick r:id="rId2"/>
              </a:rPr>
              <a:t>https://www.bls.gov/</a:t>
            </a:r>
            <a:r>
              <a:t> US mass shooting casualty data source: </a:t>
            </a:r>
            <a:r>
              <a:rPr>
                <a:hlinkClick r:id="rId3"/>
              </a:rPr>
              <a:t>https://www.gunviolencearchive.org/</a:t>
            </a:r>
            <a:r>
              <a:t> Introduction to linear regression: </a:t>
            </a:r>
            <a:r>
              <a:rPr>
                <a:hlinkClick r:id="rId4"/>
              </a:rPr>
              <a:t>https://fall2022.data606.net/chapters/chapter8/</a:t>
            </a:r>
            <a:r>
              <a:t> </a:t>
            </a:r>
            <a:r>
              <a:rPr>
                <a:hlinkClick r:id="rId5"/>
              </a:rPr>
              <a:t>https://github.com/Raji030/data606_lab8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323034"/>
          </a:xfrm>
        </p:spPr>
        <p:txBody>
          <a:bodyPr>
            <a:normAutofit/>
          </a:bodyPr>
          <a:lstStyle/>
          <a:p>
            <a:pPr lvl="0"/>
            <a:r>
              <a:rPr lang="en-US" dirty="0"/>
              <a:t>L</a:t>
            </a:r>
            <a:r>
              <a:rPr dirty="0"/>
              <a:t>ibraries</a:t>
            </a:r>
            <a:r>
              <a:rPr lang="en-US" dirty="0"/>
              <a:t> used:</a:t>
            </a:r>
            <a:br>
              <a:rPr lang="en-US" dirty="0"/>
            </a:br>
            <a:r>
              <a:rPr lang="en-US" dirty="0"/>
              <a:t> </a:t>
            </a:r>
            <a:br>
              <a:rPr lang="en-US" dirty="0"/>
            </a:br>
            <a:r>
              <a:rPr lang="en-US" dirty="0"/>
              <a:t>library(</a:t>
            </a:r>
            <a:r>
              <a:rPr lang="en-US" dirty="0" err="1"/>
              <a:t>dplyr</a:t>
            </a:r>
            <a:r>
              <a:rPr lang="en-US" dirty="0"/>
              <a:t>)</a:t>
            </a:r>
            <a:br>
              <a:rPr lang="en-US" dirty="0"/>
            </a:br>
            <a:r>
              <a:rPr lang="en-US" dirty="0"/>
              <a:t>library(</a:t>
            </a:r>
            <a:r>
              <a:rPr lang="en-US" dirty="0" err="1"/>
              <a:t>rvest</a:t>
            </a:r>
            <a:r>
              <a:rPr lang="en-US" dirty="0"/>
              <a:t>)</a:t>
            </a:r>
            <a:br>
              <a:rPr lang="en-US" dirty="0"/>
            </a:br>
            <a:r>
              <a:rPr lang="en-US" dirty="0"/>
              <a:t>library(ggplot2)</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Unemployment rate data for</a:t>
            </a:r>
            <a:r>
              <a:rPr dirty="0"/>
              <a:t> 2021</a:t>
            </a:r>
          </a:p>
        </p:txBody>
      </p:sp>
      <p:sp>
        <p:nvSpPr>
          <p:cNvPr id="3" name="Content Placeholder 2"/>
          <p:cNvSpPr>
            <a:spLocks noGrp="1"/>
          </p:cNvSpPr>
          <p:nvPr>
            <p:ph idx="1"/>
          </p:nvPr>
        </p:nvSpPr>
        <p:spPr>
          <a:xfrm>
            <a:off x="508001" y="971549"/>
            <a:ext cx="7357268" cy="4014789"/>
          </a:xfrm>
        </p:spPr>
        <p:txBody>
          <a:bodyPr>
            <a:normAutofit fontScale="62500" lnSpcReduction="20000"/>
          </a:bodyPr>
          <a:lstStyle/>
          <a:p>
            <a:pPr lvl="0" indent="0">
              <a:buNone/>
            </a:pPr>
            <a:r>
              <a:rPr lang="en-US" sz="1400" dirty="0">
                <a:latin typeface="Courier"/>
              </a:rPr>
              <a:t># </a:t>
            </a:r>
            <a:r>
              <a:rPr lang="en-US" sz="1400" dirty="0" err="1">
                <a:latin typeface="Courier"/>
              </a:rPr>
              <a:t>Uemployment</a:t>
            </a:r>
            <a:r>
              <a:rPr lang="en-US" sz="1400" dirty="0">
                <a:latin typeface="Courier"/>
              </a:rPr>
              <a:t> rate data of 2021 annual averages</a:t>
            </a:r>
          </a:p>
          <a:p>
            <a:pPr lvl="0" indent="0">
              <a:buNone/>
            </a:pPr>
            <a:r>
              <a:rPr lang="en-US" sz="1400" dirty="0">
                <a:latin typeface="Courier"/>
              </a:rPr>
              <a:t>unemp2021_url&lt;-</a:t>
            </a:r>
            <a:r>
              <a:rPr lang="en-US" sz="1400" dirty="0" err="1">
                <a:latin typeface="Courier"/>
              </a:rPr>
              <a:t>read_html</a:t>
            </a:r>
            <a:r>
              <a:rPr lang="en-US" sz="1400" dirty="0">
                <a:latin typeface="Courier"/>
              </a:rPr>
              <a:t>("https://www.bls.gov/lau/lastrk21.htm")</a:t>
            </a:r>
          </a:p>
          <a:p>
            <a:pPr lvl="0" indent="0">
              <a:buNone/>
            </a:pPr>
            <a:r>
              <a:rPr lang="en-US" sz="1400" dirty="0">
                <a:latin typeface="Courier"/>
              </a:rPr>
              <a:t>unemp_data_2021&lt;-unemp2021_url %&gt;% </a:t>
            </a:r>
            <a:r>
              <a:rPr lang="en-US" sz="1400" dirty="0" err="1">
                <a:latin typeface="Courier"/>
              </a:rPr>
              <a:t>html_nodes</a:t>
            </a:r>
            <a:r>
              <a:rPr lang="en-US" sz="1400" dirty="0">
                <a:latin typeface="Courier"/>
              </a:rPr>
              <a:t>(</a:t>
            </a:r>
            <a:r>
              <a:rPr lang="en-US" sz="1400" dirty="0" err="1">
                <a:latin typeface="Courier"/>
              </a:rPr>
              <a:t>xpath</a:t>
            </a:r>
            <a:r>
              <a:rPr lang="en-US" sz="1400" dirty="0">
                <a:latin typeface="Courier"/>
              </a:rPr>
              <a:t>='//*[@id="lastrk21"]/tbody') %&gt;% </a:t>
            </a:r>
            <a:r>
              <a:rPr lang="en-US" sz="1400" dirty="0" err="1">
                <a:latin typeface="Courier"/>
              </a:rPr>
              <a:t>html_table</a:t>
            </a:r>
            <a:r>
              <a:rPr lang="en-US" sz="1400" dirty="0">
                <a:latin typeface="Courier"/>
              </a:rPr>
              <a:t>()</a:t>
            </a:r>
          </a:p>
          <a:p>
            <a:pPr lvl="0" indent="0">
              <a:buNone/>
            </a:pPr>
            <a:r>
              <a:rPr lang="en-US" sz="1400" dirty="0">
                <a:latin typeface="Courier"/>
              </a:rPr>
              <a:t>unemp2021_df&lt;-</a:t>
            </a:r>
            <a:r>
              <a:rPr lang="en-US" sz="1400" dirty="0" err="1">
                <a:latin typeface="Courier"/>
              </a:rPr>
              <a:t>as.data.frame</a:t>
            </a:r>
            <a:r>
              <a:rPr lang="en-US" sz="1400" dirty="0">
                <a:latin typeface="Courier"/>
              </a:rPr>
              <a:t>(unemp_data_2021)</a:t>
            </a:r>
          </a:p>
          <a:p>
            <a:pPr lvl="0" indent="0">
              <a:buNone/>
            </a:pPr>
            <a:endParaRPr lang="en-US" sz="1400" dirty="0">
              <a:latin typeface="Courier"/>
            </a:endParaRPr>
          </a:p>
          <a:p>
            <a:pPr lvl="0" indent="0">
              <a:buNone/>
            </a:pPr>
            <a:r>
              <a:rPr sz="1400" dirty="0">
                <a:latin typeface="Courier"/>
              </a:rPr>
              <a:t>## List of 1
##  $ : </a:t>
            </a:r>
            <a:r>
              <a:rPr sz="1400" dirty="0" err="1">
                <a:latin typeface="Courier"/>
              </a:rPr>
              <a:t>tibble</a:t>
            </a:r>
            <a:r>
              <a:rPr sz="1400" dirty="0">
                <a:latin typeface="Courier"/>
              </a:rPr>
              <a:t> [53 × 3] (S3: </a:t>
            </a:r>
            <a:r>
              <a:rPr sz="1400" dirty="0" err="1">
                <a:latin typeface="Courier"/>
              </a:rPr>
              <a:t>tbl_df</a:t>
            </a:r>
            <a:r>
              <a:rPr sz="1400" dirty="0">
                <a:latin typeface="Courier"/>
              </a:rPr>
              <a:t>/</a:t>
            </a:r>
            <a:r>
              <a:rPr sz="1400" dirty="0" err="1">
                <a:latin typeface="Courier"/>
              </a:rPr>
              <a:t>tbl</a:t>
            </a:r>
            <a:r>
              <a:rPr sz="1400" dirty="0">
                <a:latin typeface="Courier"/>
              </a:rPr>
              <a:t>/</a:t>
            </a:r>
            <a:r>
              <a:rPr sz="1400" dirty="0" err="1">
                <a:latin typeface="Courier"/>
              </a:rPr>
              <a:t>data.frame</a:t>
            </a:r>
            <a:r>
              <a:rPr sz="1400" dirty="0">
                <a:latin typeface="Courier"/>
              </a:rPr>
              <a:t>)
##   ..$ X1: chr [1:53] "United States" "" "Nebraska" "Utah" ...
##   ..$ X2: num [1:53] 5.3 NA 2.5 2.7 3.1 3.2 3.4 3.4 3.4 3.4 ...
##   ..$ X3: int [1:53] NA </a:t>
            </a:r>
            <a:r>
              <a:rPr sz="1400" dirty="0" err="1">
                <a:latin typeface="Courier"/>
              </a:rPr>
              <a:t>NA</a:t>
            </a:r>
            <a:r>
              <a:rPr sz="1400" dirty="0">
                <a:latin typeface="Courier"/>
              </a:rPr>
              <a:t> 1 2 3 4 5 5 5 5 ...</a:t>
            </a:r>
          </a:p>
          <a:p>
            <a:pPr lvl="0" indent="0">
              <a:buNone/>
            </a:pPr>
            <a:endParaRPr lang="en-US" sz="1400" dirty="0">
              <a:latin typeface="Courier"/>
            </a:endParaRPr>
          </a:p>
          <a:p>
            <a:pPr lvl="0" indent="0">
              <a:buNone/>
            </a:pPr>
            <a:r>
              <a:rPr sz="1400" dirty="0">
                <a:latin typeface="Courier"/>
              </a:rPr>
              <a:t>##              X1  X2 X3
## 1 United States 5.3 NA
## 2                NA </a:t>
            </a:r>
            <a:r>
              <a:rPr sz="1400" dirty="0" err="1">
                <a:latin typeface="Courier"/>
              </a:rPr>
              <a:t>NA</a:t>
            </a:r>
            <a:r>
              <a:rPr sz="1400" dirty="0">
                <a:latin typeface="Courier"/>
              </a:rPr>
              <a:t>
## 3      Nebraska 2.5  1
## 4          Utah 2.7  2
## 5  South Dakota 3.1  3
## 6        Kansas 3.2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Unemployment fate data for</a:t>
            </a:r>
            <a:r>
              <a:rPr dirty="0"/>
              <a:t> 2020</a:t>
            </a:r>
          </a:p>
        </p:txBody>
      </p:sp>
      <p:sp>
        <p:nvSpPr>
          <p:cNvPr id="3" name="Content Placeholder 2"/>
          <p:cNvSpPr>
            <a:spLocks noGrp="1"/>
          </p:cNvSpPr>
          <p:nvPr>
            <p:ph idx="1"/>
          </p:nvPr>
        </p:nvSpPr>
        <p:spPr>
          <a:xfrm>
            <a:off x="508001" y="1114425"/>
            <a:ext cx="6447501" cy="3416597"/>
          </a:xfrm>
        </p:spPr>
        <p:txBody>
          <a:bodyPr>
            <a:normAutofit fontScale="85000" lnSpcReduction="20000"/>
          </a:bodyPr>
          <a:lstStyle/>
          <a:p>
            <a:pPr lvl="0" indent="0">
              <a:buNone/>
            </a:pPr>
            <a:r>
              <a:rPr lang="en-US" dirty="0">
                <a:latin typeface="Courier"/>
              </a:rPr>
              <a:t># Unemployment rate data of 2020 annual averages</a:t>
            </a:r>
          </a:p>
          <a:p>
            <a:pPr lvl="0" indent="0">
              <a:buNone/>
            </a:pPr>
            <a:r>
              <a:rPr lang="en-US" dirty="0">
                <a:latin typeface="Courier"/>
              </a:rPr>
              <a:t>unemp2020_url&lt;-</a:t>
            </a:r>
            <a:r>
              <a:rPr lang="en-US" dirty="0" err="1">
                <a:latin typeface="Courier"/>
              </a:rPr>
              <a:t>read_html</a:t>
            </a:r>
            <a:r>
              <a:rPr lang="en-US" dirty="0">
                <a:latin typeface="Courier"/>
              </a:rPr>
              <a:t>("https://www.bls.gov/lau/lastrk20.htm")</a:t>
            </a:r>
          </a:p>
          <a:p>
            <a:pPr lvl="0" indent="0">
              <a:buNone/>
            </a:pPr>
            <a:r>
              <a:rPr lang="en-US" dirty="0">
                <a:latin typeface="Courier"/>
              </a:rPr>
              <a:t>unemp_data_2020&lt;-unemp2020_url %&gt;% </a:t>
            </a:r>
            <a:r>
              <a:rPr lang="en-US" dirty="0" err="1">
                <a:latin typeface="Courier"/>
              </a:rPr>
              <a:t>html_nodes</a:t>
            </a:r>
            <a:r>
              <a:rPr lang="en-US" dirty="0">
                <a:latin typeface="Courier"/>
              </a:rPr>
              <a:t>(</a:t>
            </a:r>
            <a:r>
              <a:rPr lang="en-US" dirty="0" err="1">
                <a:latin typeface="Courier"/>
              </a:rPr>
              <a:t>xpath</a:t>
            </a:r>
            <a:r>
              <a:rPr lang="en-US" dirty="0">
                <a:latin typeface="Courier"/>
              </a:rPr>
              <a:t>='//*[@id="lastrk20"]/tbody') %&gt;% </a:t>
            </a:r>
            <a:r>
              <a:rPr lang="en-US" dirty="0" err="1">
                <a:latin typeface="Courier"/>
              </a:rPr>
              <a:t>html_table</a:t>
            </a:r>
            <a:r>
              <a:rPr lang="en-US" dirty="0">
                <a:latin typeface="Courier"/>
              </a:rPr>
              <a:t>()</a:t>
            </a:r>
          </a:p>
          <a:p>
            <a:pPr lvl="0" indent="0">
              <a:buNone/>
            </a:pPr>
            <a:r>
              <a:rPr lang="en-US" dirty="0">
                <a:latin typeface="Courier"/>
              </a:rPr>
              <a:t>unemp2020_df&lt;-</a:t>
            </a:r>
            <a:r>
              <a:rPr lang="en-US" dirty="0" err="1">
                <a:latin typeface="Courier"/>
              </a:rPr>
              <a:t>as.data.frame</a:t>
            </a:r>
            <a:r>
              <a:rPr lang="en-US" dirty="0">
                <a:latin typeface="Courier"/>
              </a:rPr>
              <a:t>(unemp_data_2020)</a:t>
            </a:r>
          </a:p>
          <a:p>
            <a:pPr lvl="0" indent="0">
              <a:buNone/>
            </a:pPr>
            <a:r>
              <a:rPr lang="en-US" dirty="0">
                <a:latin typeface="Courier"/>
              </a:rPr>
              <a:t>head(unemp2020_df)</a:t>
            </a:r>
          </a:p>
          <a:p>
            <a:pPr lvl="0" indent="0">
              <a:buNone/>
            </a:pPr>
            <a:endParaRPr lang="en-US" dirty="0">
              <a:latin typeface="Courier"/>
            </a:endParaRPr>
          </a:p>
          <a:p>
            <a:pPr lvl="0" indent="0">
              <a:buNone/>
            </a:pPr>
            <a:r>
              <a:rPr dirty="0">
                <a:latin typeface="Courier"/>
              </a:rPr>
              <a:t>##              X1  X2 X3
## 1 United States 8.1 NA
## 2                NA </a:t>
            </a:r>
            <a:r>
              <a:rPr dirty="0" err="1">
                <a:latin typeface="Courier"/>
              </a:rPr>
              <a:t>NA</a:t>
            </a:r>
            <a:r>
              <a:rPr dirty="0">
                <a:latin typeface="Courier"/>
              </a:rPr>
              <a:t>
## 3      Nebraska 4.1  1
## 4  South Dakota 4.3  2
## 5          Utah 4.7  3
## 6         Maine 5.0  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Unemployment rate data f</a:t>
            </a:r>
            <a:r>
              <a:rPr dirty="0"/>
              <a:t>or 2019</a:t>
            </a:r>
          </a:p>
        </p:txBody>
      </p:sp>
      <p:sp>
        <p:nvSpPr>
          <p:cNvPr id="3" name="Content Placeholder 2"/>
          <p:cNvSpPr>
            <a:spLocks noGrp="1"/>
          </p:cNvSpPr>
          <p:nvPr>
            <p:ph idx="1"/>
          </p:nvPr>
        </p:nvSpPr>
        <p:spPr>
          <a:xfrm>
            <a:off x="508001" y="1078706"/>
            <a:ext cx="6447501" cy="3452316"/>
          </a:xfrm>
        </p:spPr>
        <p:txBody>
          <a:bodyPr>
            <a:normAutofit fontScale="92500" lnSpcReduction="20000"/>
          </a:bodyPr>
          <a:lstStyle/>
          <a:p>
            <a:pPr lvl="0" indent="0">
              <a:buNone/>
            </a:pPr>
            <a:r>
              <a:rPr lang="en-US" dirty="0">
                <a:latin typeface="Courier"/>
              </a:rPr>
              <a:t># Unemployment rate data of 2019 annual averages</a:t>
            </a:r>
          </a:p>
          <a:p>
            <a:pPr lvl="0" indent="0">
              <a:buNone/>
            </a:pPr>
            <a:r>
              <a:rPr lang="en-US" dirty="0">
                <a:latin typeface="Courier"/>
              </a:rPr>
              <a:t>unemp2019_url&lt;-</a:t>
            </a:r>
            <a:r>
              <a:rPr lang="en-US" dirty="0" err="1">
                <a:latin typeface="Courier"/>
              </a:rPr>
              <a:t>read_html</a:t>
            </a:r>
            <a:r>
              <a:rPr lang="en-US" dirty="0">
                <a:latin typeface="Courier"/>
              </a:rPr>
              <a:t>("https://www.bls.gov/lau/lastrk19.htm")</a:t>
            </a:r>
          </a:p>
          <a:p>
            <a:pPr lvl="0" indent="0">
              <a:buNone/>
            </a:pPr>
            <a:r>
              <a:rPr lang="en-US" dirty="0">
                <a:latin typeface="Courier"/>
              </a:rPr>
              <a:t>unemp_data_2019&lt;-unemp2019_url %&gt;% </a:t>
            </a:r>
            <a:r>
              <a:rPr lang="en-US" dirty="0" err="1">
                <a:latin typeface="Courier"/>
              </a:rPr>
              <a:t>html_nodes</a:t>
            </a:r>
            <a:r>
              <a:rPr lang="en-US" dirty="0">
                <a:latin typeface="Courier"/>
              </a:rPr>
              <a:t>(</a:t>
            </a:r>
            <a:r>
              <a:rPr lang="en-US" dirty="0" err="1">
                <a:latin typeface="Courier"/>
              </a:rPr>
              <a:t>xpath</a:t>
            </a:r>
            <a:r>
              <a:rPr lang="en-US" dirty="0">
                <a:latin typeface="Courier"/>
              </a:rPr>
              <a:t>='//*[@id="lastrk19"]/tbody') %&gt;% </a:t>
            </a:r>
            <a:r>
              <a:rPr lang="en-US" dirty="0" err="1">
                <a:latin typeface="Courier"/>
              </a:rPr>
              <a:t>html_table</a:t>
            </a:r>
            <a:r>
              <a:rPr lang="en-US" dirty="0">
                <a:latin typeface="Courier"/>
              </a:rPr>
              <a:t>()</a:t>
            </a:r>
          </a:p>
          <a:p>
            <a:pPr lvl="0" indent="0">
              <a:buNone/>
            </a:pPr>
            <a:r>
              <a:rPr lang="en-US" dirty="0">
                <a:latin typeface="Courier"/>
              </a:rPr>
              <a:t>unemp2019_df&lt;-</a:t>
            </a:r>
            <a:r>
              <a:rPr lang="en-US" dirty="0" err="1">
                <a:latin typeface="Courier"/>
              </a:rPr>
              <a:t>as.data.frame</a:t>
            </a:r>
            <a:r>
              <a:rPr lang="en-US" dirty="0">
                <a:latin typeface="Courier"/>
              </a:rPr>
              <a:t>(unemp_data_2019)</a:t>
            </a:r>
          </a:p>
          <a:p>
            <a:pPr lvl="0" indent="0">
              <a:buNone/>
            </a:pPr>
            <a:r>
              <a:rPr lang="en-US" dirty="0">
                <a:latin typeface="Courier"/>
              </a:rPr>
              <a:t>head(unemp2019_df)</a:t>
            </a:r>
          </a:p>
          <a:p>
            <a:pPr lvl="0" indent="0">
              <a:buNone/>
            </a:pPr>
            <a:endParaRPr lang="en-US" dirty="0">
              <a:latin typeface="Courier"/>
            </a:endParaRPr>
          </a:p>
          <a:p>
            <a:pPr lvl="0" indent="0">
              <a:buNone/>
            </a:pPr>
            <a:r>
              <a:rPr dirty="0">
                <a:latin typeface="Courier"/>
              </a:rPr>
              <a:t>##              X1  X2 X3
## 1 United States 3.7 NA
## 2                NA </a:t>
            </a:r>
            <a:r>
              <a:rPr dirty="0" err="1">
                <a:latin typeface="Courier"/>
              </a:rPr>
              <a:t>NA</a:t>
            </a:r>
            <a:r>
              <a:rPr dirty="0">
                <a:latin typeface="Courier"/>
              </a:rPr>
              <a:t>
## 3  North Dakota 2.1  1
## 4       Vermont 2.3  2
## 5        Hawaii 2.5  3
## 6      Colorado 2.6  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Unemployment rate data f</a:t>
            </a:r>
            <a:r>
              <a:rPr dirty="0"/>
              <a:t>or 2018</a:t>
            </a:r>
          </a:p>
        </p:txBody>
      </p:sp>
      <p:sp>
        <p:nvSpPr>
          <p:cNvPr id="3" name="Content Placeholder 2"/>
          <p:cNvSpPr>
            <a:spLocks noGrp="1"/>
          </p:cNvSpPr>
          <p:nvPr>
            <p:ph idx="1"/>
          </p:nvPr>
        </p:nvSpPr>
        <p:spPr>
          <a:xfrm>
            <a:off x="508001" y="1085850"/>
            <a:ext cx="6447501" cy="3445172"/>
          </a:xfrm>
        </p:spPr>
        <p:txBody>
          <a:bodyPr>
            <a:normAutofit fontScale="92500" lnSpcReduction="20000"/>
          </a:bodyPr>
          <a:lstStyle/>
          <a:p>
            <a:pPr lvl="0" indent="0">
              <a:buNone/>
            </a:pPr>
            <a:r>
              <a:rPr lang="en-US" dirty="0">
                <a:latin typeface="Courier"/>
              </a:rPr>
              <a:t># Unemployment rate data of 2018 annual averages</a:t>
            </a:r>
          </a:p>
          <a:p>
            <a:pPr lvl="0" indent="0">
              <a:buNone/>
            </a:pPr>
            <a:r>
              <a:rPr lang="en-US" dirty="0">
                <a:latin typeface="Courier"/>
              </a:rPr>
              <a:t>unemp2018_url&lt;-</a:t>
            </a:r>
            <a:r>
              <a:rPr lang="en-US" dirty="0" err="1">
                <a:latin typeface="Courier"/>
              </a:rPr>
              <a:t>read_html</a:t>
            </a:r>
            <a:r>
              <a:rPr lang="en-US" dirty="0">
                <a:latin typeface="Courier"/>
              </a:rPr>
              <a:t>("https://www.bls.gov/lau/lastrk18.htm")</a:t>
            </a:r>
          </a:p>
          <a:p>
            <a:pPr lvl="0" indent="0">
              <a:buNone/>
            </a:pPr>
            <a:r>
              <a:rPr lang="en-US" dirty="0">
                <a:latin typeface="Courier"/>
              </a:rPr>
              <a:t>unemp_data_2018&lt;-unemp2018_url %&gt;% </a:t>
            </a:r>
            <a:r>
              <a:rPr lang="en-US" dirty="0" err="1">
                <a:latin typeface="Courier"/>
              </a:rPr>
              <a:t>html_nodes</a:t>
            </a:r>
            <a:r>
              <a:rPr lang="en-US" dirty="0">
                <a:latin typeface="Courier"/>
              </a:rPr>
              <a:t>(</a:t>
            </a:r>
            <a:r>
              <a:rPr lang="en-US" dirty="0" err="1">
                <a:latin typeface="Courier"/>
              </a:rPr>
              <a:t>xpath</a:t>
            </a:r>
            <a:r>
              <a:rPr lang="en-US" dirty="0">
                <a:latin typeface="Courier"/>
              </a:rPr>
              <a:t>='//*[@id="lastrk18"]/tbody') %&gt;% </a:t>
            </a:r>
            <a:r>
              <a:rPr lang="en-US" dirty="0" err="1">
                <a:latin typeface="Courier"/>
              </a:rPr>
              <a:t>html_table</a:t>
            </a:r>
            <a:r>
              <a:rPr lang="en-US" dirty="0">
                <a:latin typeface="Courier"/>
              </a:rPr>
              <a:t>()</a:t>
            </a:r>
          </a:p>
          <a:p>
            <a:pPr lvl="0" indent="0">
              <a:buNone/>
            </a:pPr>
            <a:r>
              <a:rPr lang="en-US" dirty="0">
                <a:latin typeface="Courier"/>
              </a:rPr>
              <a:t>unemp2018_df&lt;-</a:t>
            </a:r>
            <a:r>
              <a:rPr lang="en-US" dirty="0" err="1">
                <a:latin typeface="Courier"/>
              </a:rPr>
              <a:t>as.data.frame</a:t>
            </a:r>
            <a:r>
              <a:rPr lang="en-US" dirty="0">
                <a:latin typeface="Courier"/>
              </a:rPr>
              <a:t>(unemp_data_2018)</a:t>
            </a:r>
          </a:p>
          <a:p>
            <a:pPr lvl="0" indent="0">
              <a:buNone/>
            </a:pPr>
            <a:r>
              <a:rPr lang="en-US" dirty="0">
                <a:latin typeface="Courier"/>
              </a:rPr>
              <a:t>head(unemp2018_df)</a:t>
            </a:r>
          </a:p>
          <a:p>
            <a:pPr lvl="0" indent="0">
              <a:buNone/>
            </a:pPr>
            <a:endParaRPr lang="en-US" dirty="0">
              <a:latin typeface="Courier"/>
            </a:endParaRPr>
          </a:p>
          <a:p>
            <a:pPr lvl="0" indent="0">
              <a:buNone/>
            </a:pPr>
            <a:r>
              <a:rPr dirty="0">
                <a:latin typeface="Courier"/>
              </a:rPr>
              <a:t>##              X1  X2 X3
## 1 United States 3.9 NA
## 2                NA </a:t>
            </a:r>
            <a:r>
              <a:rPr dirty="0" err="1">
                <a:latin typeface="Courier"/>
              </a:rPr>
              <a:t>NA</a:t>
            </a:r>
            <a:r>
              <a:rPr dirty="0">
                <a:latin typeface="Courier"/>
              </a:rPr>
              <a:t>
## 3        Hawaii 2.4  1
## 4  North Dakota 2.4  1
## 5          Iowa 2.5  3
## 6 New Hampshire 2.6  4</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TotalTime>
  <Words>4340</Words>
  <Application>Microsoft Office PowerPoint</Application>
  <PresentationFormat>On-screen Show (16:9)</PresentationFormat>
  <Paragraphs>184</Paragraphs>
  <Slides>41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Courier</vt:lpstr>
      <vt:lpstr>Trebuchet MS</vt:lpstr>
      <vt:lpstr>Wingdings</vt:lpstr>
      <vt:lpstr>Wingdings 3</vt:lpstr>
      <vt:lpstr>Facet</vt:lpstr>
      <vt:lpstr>Data607_Final_Project_Presentation</vt:lpstr>
      <vt:lpstr>Introduction on data</vt:lpstr>
      <vt:lpstr>Research question :</vt:lpstr>
      <vt:lpstr>Work Flow</vt:lpstr>
      <vt:lpstr>Libraries used:   library(dplyr) library(rvest) library(ggplot2)</vt:lpstr>
      <vt:lpstr>Unemployment rate data for 2021</vt:lpstr>
      <vt:lpstr>Unemployment fate data for 2020</vt:lpstr>
      <vt:lpstr>Unemployment rate data for 2019</vt:lpstr>
      <vt:lpstr>Unemployment rate data for 2018</vt:lpstr>
      <vt:lpstr>Unemployment rate data for 2017</vt:lpstr>
      <vt:lpstr>Unemployment rate data tidying and transformation:  #Remove irrelevant rows and columns from data frames   unemp2021_df&lt;-unemp2021_df %&gt;% slice(-c(1,2)) unemp2021_df&lt;-subset(unemp2021_df, select=-X3)  unemp2020_df&lt;-unemp2020_df %&gt;% slice(-c(1,2)) unemp2020_df&lt;-subset(unemp2020_df, select=-X3)  unemp2019_df&lt;-unemp2019_df %&gt;% slice(-c(1,2)) unemp2019_df&lt;-subset(unemp2019_df, select=-X3)  unemp2018_df&lt;-unemp2018_df %&gt;% slice(-c(1,2)) unemp2018_df&lt;-subset(unemp2018_df, select=-X3)  unemp2017_df&lt;-unemp2017_df %&gt;% slice(-c(1,2)) unemp2017_df&lt;-subset(unemp2017_df, select=-X3)</vt:lpstr>
      <vt:lpstr>#Renaming columns</vt:lpstr>
      <vt:lpstr>#Combining data frames with one column name in common</vt:lpstr>
      <vt:lpstr>#Convert to lowercase in data frames</vt:lpstr>
      <vt:lpstr>#Sorting data frame by alphabetic order</vt:lpstr>
      <vt:lpstr>#Adding average unemployment rate column</vt:lpstr>
      <vt:lpstr>Getting mass shooting casualty data  df_2017&lt;-read.csv("https://raw.githubusercontent.com/Raji030/data607_mass_shooting/main/2017.csv") df_2018&lt;-read.csv("https://raw.githubusercontent.com/Raji030/data607_mass_shooting/main/2018.csv") df_2019&lt;-read.csv("https://raw.githubusercontent.com/Raji030/data607_mass_shooting/main/2019.csv") df4&lt;-read.csv("https://raw.githubusercontent.com/Raji030/data607_mass_shooting/main/19-22.csv")</vt:lpstr>
      <vt:lpstr>Mass shooting casualty data tidying and transformation</vt:lpstr>
      <vt:lpstr>Combine casualty dataframe</vt:lpstr>
      <vt:lpstr>Convert state name to lower case  # Convert state name to lower case  casualty_df$state&lt;-tolower(casualty_df$state) </vt:lpstr>
      <vt:lpstr>order state name alphabetically</vt:lpstr>
      <vt:lpstr>Combine unemployment and casualty data and get final data frame</vt:lpstr>
      <vt:lpstr>Adding average and total casualty column and get the final data set</vt:lpstr>
      <vt:lpstr>Visualize average unemployment rate in states ggplot(unemp_df,aes(x=reorder(state,-avg_unemp_rate), avg_unemp_rate))+geom_bar(stat='identity',width = 0.8,color='red')+coord_flip()</vt:lpstr>
      <vt:lpstr>Check state names with highest and lowest average unemployement rate</vt:lpstr>
      <vt:lpstr>Visualize total casualty in states ggplot(df_final,aes(x=reorder(state,-total_casualty), total_casualty))+geom_bar(stat='identity',width = 0.8,color='red')+coord_flip()</vt:lpstr>
      <vt:lpstr>Check state names with highest and lowest mass shooting casualty</vt:lpstr>
      <vt:lpstr>Linear regression analysis</vt:lpstr>
      <vt:lpstr>Find correlation coefficient</vt:lpstr>
      <vt:lpstr>Find the linear model</vt:lpstr>
      <vt:lpstr>Model Summary:</vt:lpstr>
      <vt:lpstr>Set up and examine hypothesis test conditions: </vt:lpstr>
      <vt:lpstr>Model diagnostic</vt:lpstr>
      <vt:lpstr>Linearity check by the residuals vs. fitted (predicted) plot:  ggplot(data = linear_model, aes(x = .fitted, y = .resid)) + geom_point() + geom_hline(yintercept = 0, linetype = "dashed") + xlab("Fitted values") + ylab("Residuals") </vt:lpstr>
      <vt:lpstr>PowerPoint Presentation</vt:lpstr>
      <vt:lpstr>Nearly normal residuals check by plotting histogram: ggplot(data = linear_model, aes(x = .resid)) + geom_histogram(binwidth = 120) + xlab("Residuals") </vt:lpstr>
      <vt:lpstr>Normal probability plot of the residuals:  ggplot(data = linear_model, aes(sample = .resid)) + stat_qq()</vt:lpstr>
      <vt:lpstr>PowerPoint Presentation</vt:lpstr>
      <vt:lpstr>Conclusion</vt:lpstr>
      <vt:lpstr>Challenges:</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Data607_Final_Project_Presentation</dc:title>
  <dc:creator>Mahmud Hasan Al Raji</dc:creator>
  <cp:keywords/>
  <cp:lastModifiedBy>Acer</cp:lastModifiedBy>
  <cp:revision>10</cp:revision>
  <dcterms:created xsi:type="dcterms:W3CDTF">2022-12-07T06:51:14Z</dcterms:created>
  <dcterms:modified xsi:type="dcterms:W3CDTF">2022-12-07T21:11:58Z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2022-12-07</vt:lpwstr>
  </property>
  <property fmtid="{D5CDD505-2E9C-101B-9397-08002B2CF9AE}" pid="3" name="output">
    <vt:lpwstr>powerpoint_presentation</vt:lpwstr>
  </property>
</Properties>
</file>