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920834" y="1346946"/>
            <a:ext cx="10222992" cy="80683"/>
          </a:xfrm>
          <a:prstGeom prst="rect"/>
          <a:blipFill rotWithShape="1" dpi="0">
            <a:blip xmlns:r="http://schemas.openxmlformats.org/officeDocument/2006/relationships" r:embed="rId1">
              <a:alphaModFix amt="85000"/>
              <a:lum bright="70000" contrast="-70000"/>
            </a:blip>
            <a:srcRect/>
            <a:tile algn="ctr" flip="xy" sx="92000" sy="89000" tx="0" ty="-76200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920834" y="4299696"/>
            <a:ext cx="10222992" cy="80683"/>
          </a:xfrm>
          <a:prstGeom prst="rect"/>
          <a:blipFill rotWithShape="1" dpi="0">
            <a:blip xmlns:r="http://schemas.openxmlformats.org/officeDocument/2006/relationships" r:embed="rId1">
              <a:alphaModFix amt="85000"/>
              <a:lum bright="70000" contrast="-70000"/>
            </a:blip>
            <a:srcRect/>
            <a:tile algn="ctr" flip="xy" sx="92000" sy="89000" tx="0" ty="-71755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Rectangle 8"/>
          <p:cNvSpPr/>
          <p:nvPr/>
        </p:nvSpPr>
        <p:spPr>
          <a:xfrm>
            <a:off x="920834" y="1484779"/>
            <a:ext cx="10222992" cy="2743200"/>
          </a:xfrm>
          <a:prstGeom prst="rect"/>
          <a:blipFill rotWithShape="1" dpi="0">
            <a:blip xmlns:r="http://schemas.openxmlformats.org/officeDocument/2006/relationships" r:embed="rId1">
              <a:alphaModFix amt="85000"/>
              <a:lum bright="70000" contrast="-70000"/>
            </a:blip>
            <a:srcRect/>
            <a:tile algn="ctr" flip="xy" sx="92000" sy="89000" tx="0" ty="-70485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48586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/>
            <a:blipFill rotWithShape="1" dpi="0">
              <a:blip xmlns:r="http://schemas.openxmlformats.org/officeDocument/2006/relationships"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algn="tl" flip="none" sx="85000" sy="85000" tx="0" ty="0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587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/>
            <a:noFill/>
            <a:ln w="25400" cap="flat" cmpd="sng" algn="ctr">
              <a:solidFill>
                <a:sysClr lastClr="FFFFFF" val="window"/>
              </a:solidFill>
              <a:prstDash val="solid"/>
            </a:ln>
            <a:effectLst/>
          </p:spPr>
        </p:sp>
      </p:grpSp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baseline="0" cap="all" sz="9600">
                <a:blipFill rotWithShape="1" dpi="0">
                  <a:blip xmlns:r="http://schemas.openxmlformats.org/officeDocument/2006/relationships" r:embed="rId2"/>
                  <a:srcRect/>
                  <a:tile algn="tl" flip="none" sx="65000" sy="64000" tx="6350" ty="-127000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algn="l" indent="0" marL="0">
              <a:buNone/>
              <a:defRPr sz="2200">
                <a:solidFill>
                  <a:schemeClr val="tx1"/>
                </a:solidFill>
              </a:defRPr>
            </a:lvl1pPr>
            <a:lvl2pPr algn="ctr" indent="0" marL="457200">
              <a:buNone/>
              <a:defRPr sz="2200"/>
            </a:lvl2pPr>
            <a:lvl3pPr algn="ctr" indent="0" marL="914400">
              <a:buNone/>
              <a:defRPr sz="22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DAF61AA-5A98-4049-A93E-477E5505141A}" type="datetimeFigureOut">
              <a:rPr lang="en-US" smtClean="0"/>
              <a:t>10/10/2023</a:t>
            </a:fld>
            <a:endParaRPr dirty="0"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DAF61AA-5A98-4049-A93E-477E550514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DAF61AA-5A98-4049-A93E-477E550514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DAF61AA-5A98-4049-A93E-477E550514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6"/>
          <p:cNvSpPr/>
          <p:nvPr/>
        </p:nvSpPr>
        <p:spPr>
          <a:xfrm>
            <a:off x="0" y="4917989"/>
            <a:ext cx="12192000" cy="1940010"/>
          </a:xfrm>
          <a:prstGeom prst="rect"/>
          <a:blipFill rotWithShape="1" dpi="0">
            <a:blip xmlns:r="http://schemas.openxmlformats.org/officeDocument/2006/relationships" r:embed="rId1">
              <a:alphaModFix amt="85000"/>
              <a:lum bright="70000" contrast="-70000"/>
            </a:blip>
            <a:srcRect/>
            <a:tile algn="ctr" flip="xy" sx="92000" sy="89000" tx="0" ty="-70485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b="0" sz="8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p>
            <a:fld id="{0DAF61AA-5A98-4049-A93E-477E550514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p>
            <a:endParaRPr lang="en-US"/>
          </a:p>
        </p:txBody>
      </p:sp>
      <p:grpSp>
        <p:nvGrpSpPr>
          <p:cNvPr id="57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1048660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/>
            <a:blipFill rotWithShape="1" dpi="0">
              <a:blip xmlns:r="http://schemas.openxmlformats.org/officeDocument/2006/relationships"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algn="tl" flip="none" sx="85000" sy="85000" tx="0" ty="0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661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/>
            <a:noFill/>
            <a:ln w="25400" cap="flat" cmpd="sng" algn="ctr">
              <a:solidFill>
                <a:sysClr lastClr="FFFFFF" val="window"/>
              </a:solidFill>
              <a:prstDash val="solid"/>
            </a:ln>
            <a:effectLst/>
          </p:spPr>
        </p:sp>
      </p:grp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4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DAF61AA-5A98-4049-A93E-477E550514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indent="0" marL="0">
              <a:buNone/>
              <a:defRPr b="1" sz="20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indent="0" marL="0">
              <a:buNone/>
              <a:defRPr b="1" sz="20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DAF61AA-5A98-4049-A93E-477E550514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104867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DAF61AA-5A98-4049-A93E-477E550514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DAF61AA-5A98-4049-A93E-477E550514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10486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7"/>
          <p:cNvSpPr/>
          <p:nvPr/>
        </p:nvSpPr>
        <p:spPr>
          <a:xfrm>
            <a:off x="8303740" y="0"/>
            <a:ext cx="3888259" cy="6857999"/>
          </a:xfrm>
          <a:prstGeom prst="rect"/>
          <a:blipFill rotWithShape="1" dpi="0">
            <a:blip xmlns:r="http://schemas.openxmlformats.org/officeDocument/2006/relationships" r:embed="rId1">
              <a:alphaModFix amt="60000"/>
              <a:lum bright="70000" contrast="-70000"/>
            </a:blip>
            <a:srcRect/>
            <a:tile algn="ctr" flip="xy" sx="92000" sy="89000" tx="0" ty="-70485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b="1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indent="0" marL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DAF61AA-5A98-4049-A93E-477E550514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grpSp>
        <p:nvGrpSpPr>
          <p:cNvPr id="62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8686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/>
            <a:blipFill rotWithShape="1" dpi="0">
              <a:blip xmlns:r="http://schemas.openxmlformats.org/officeDocument/2006/relationships"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algn="tl" flip="none" sx="85000" sy="85000" tx="50800" ty="0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687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/>
            <a:noFill/>
            <a:ln w="12700" cap="flat" cmpd="sng" algn="ctr">
              <a:solidFill>
                <a:sysClr lastClr="FFFFFF" val="window"/>
              </a:solidFill>
              <a:prstDash val="solid"/>
            </a:ln>
            <a:effectLst/>
          </p:spPr>
        </p:sp>
      </p:grp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10"/>
          <p:cNvSpPr/>
          <p:nvPr/>
        </p:nvSpPr>
        <p:spPr>
          <a:xfrm>
            <a:off x="8303740" y="0"/>
            <a:ext cx="3888259" cy="6857999"/>
          </a:xfrm>
          <a:prstGeom prst="rect"/>
          <a:blipFill rotWithShape="1" dpi="0">
            <a:blip xmlns:r="http://schemas.openxmlformats.org/officeDocument/2006/relationships" r:embed="rId1">
              <a:alphaModFix amt="60000"/>
              <a:lum bright="70000" contrast="-70000"/>
            </a:blip>
            <a:srcRect/>
            <a:tile algn="ctr" flip="xy" sx="92000" sy="89000" tx="0" ty="-70485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b="1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indent="0" marL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DAF61AA-5A98-4049-A93E-477E5505141A}" type="datetimeFigureOut">
              <a:rPr lang="en-US" smtClean="0"/>
              <a:t>10/10/2023</a:t>
            </a:fld>
            <a:endParaRPr lang="en-US"/>
          </a:p>
        </p:txBody>
      </p:sp>
      <p:grpSp>
        <p:nvGrpSpPr>
          <p:cNvPr id="54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8647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/>
            <a:blipFill rotWithShape="1" dpi="0">
              <a:blip xmlns:r="http://schemas.openxmlformats.org/officeDocument/2006/relationships"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algn="tl" flip="none" sx="85000" sy="85000" tx="50800" ty="0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648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/>
            <a:noFill/>
            <a:ln w="12700" cap="flat" cmpd="sng" algn="ctr">
              <a:solidFill>
                <a:sysClr lastClr="FFFFFF" val="window"/>
              </a:solidFill>
              <a:prstDash val="solid"/>
            </a:ln>
            <a:effectLst/>
          </p:spPr>
        </p:sp>
      </p:grp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3.png"/><Relationship Id="rId13" Type="http://schemas.openxmlformats.org/officeDocument/2006/relationships/image" Target="../media/image2.pn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10/10/2023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2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8580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/>
            <a:blipFill rotWithShape="1" dpi="0">
              <a:blip xmlns:r="http://schemas.openxmlformats.org/officeDocument/2006/relationships"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algn="tl" flip="none" sx="85000" sy="85000" tx="50800" ty="0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581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/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="1" sz="1400">
                <a:solidFill>
                  <a:srgbClr val="FFFFFF"/>
                </a:solidFill>
                <a:latin typeface="+mj-lt"/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5400" kern="1200">
          <a:blipFill>
            <a:blip xmlns:r="http://schemas.openxmlformats.org/officeDocument/2006/relationships" r:embed="rId13"/>
            <a:tile algn="tl" flip="none" sx="65000" sy="64000" tx="6350" ty="-127000"/>
          </a:blip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57200" rtl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731520" rtl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005840" rtl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280160" rtl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600000" rtl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900000" rtl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200000" rtl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500000" rtl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hyperlink" Target="https://scherlund.blogspot.com/2018/01/ai-and-machine-learning-give-new.html" TargetMode="External"/><Relationship Id="rId4" Type="http://schemas.openxmlformats.org/officeDocument/2006/relationships/hyperlink" Target="https://creativecommons.org/licenses/by/3.0/" TargetMode="External"/><Relationship Id="rId5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3" descr="An abstract burst of blue and pink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>
            <a:alphaModFix amt="70000"/>
          </a:blip>
          <a:srcRect l="5" r="1" b="1"/>
          <a:stretch>
            <a:fillRect/>
          </a:stretch>
        </p:blipFill>
        <p:spPr>
          <a:xfrm>
            <a:off x="0" y="0"/>
            <a:ext cx="12188932" cy="6856614"/>
          </a:xfrm>
          <a:prstGeom prst="rect"/>
        </p:spPr>
      </p:pic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916940" y="395416"/>
            <a:ext cx="10190071" cy="921591"/>
          </a:xfrm>
        </p:spPr>
        <p:txBody>
          <a:bodyPr anchor="b">
            <a:normAutofit/>
          </a:bodyPr>
          <a:p>
            <a:r>
              <a:rPr dirty="0" sz="5400"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FLOOD</a:t>
            </a:r>
            <a:r>
              <a:rPr dirty="0" sz="540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MONITORING SYSTEM</a:t>
            </a:r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859275" y="2283418"/>
            <a:ext cx="7146230" cy="3575222"/>
          </a:xfrm>
        </p:spPr>
        <p:txBody>
          <a:bodyPr anchor="t" bIns="45720" lIns="91440" rIns="91440" rtlCol="0" tIns="45720" vert="horz">
            <a:noAutofit/>
          </a:bodyPr>
          <a:p>
            <a:r>
              <a:rPr b="1" dirty="0" sz="2300" lang="en-US">
                <a:cs typeface="Segoe UI"/>
              </a:rPr>
              <a:t>PHASE-2</a:t>
            </a:r>
            <a:r>
              <a:rPr b="1" sz="2300" lang="en-US">
                <a:cs typeface="Segoe UI"/>
              </a:rPr>
              <a:t>: INNOVATION</a:t>
            </a:r>
            <a:endParaRPr b="1" dirty="0" sz="2300" lang="en-US">
              <a:solidFill>
                <a:schemeClr val="tx1"/>
              </a:solidFill>
              <a:cs typeface="Segoe UI"/>
            </a:endParaRPr>
          </a:p>
          <a:p>
            <a:r>
              <a:rPr b="1" dirty="0" sz="2300" lang="en-US">
                <a:solidFill>
                  <a:schemeClr val="tx1"/>
                </a:solidFill>
                <a:cs typeface="Segoe UI"/>
              </a:rPr>
              <a:t>TEAM  MEMBERS: </a:t>
            </a:r>
            <a:r>
              <a:rPr dirty="0" sz="2300" lang="en-US">
                <a:solidFill>
                  <a:schemeClr val="tx1"/>
                </a:solidFill>
                <a:cs typeface="Segoe UI"/>
              </a:rPr>
              <a:t> </a:t>
            </a:r>
            <a:r>
              <a:rPr b="1" dirty="0" sz="2300" lang="en-US">
                <a:solidFill>
                  <a:schemeClr val="tx1"/>
                </a:solidFill>
                <a:cs typeface="Segoe UI"/>
              </a:rPr>
              <a:t>                                                                                       PRIYADHARSHINI</a:t>
            </a:r>
            <a:endParaRPr dirty="0" lang="en-US">
              <a:solidFill>
                <a:schemeClr val="tx1"/>
              </a:solidFill>
              <a:cs typeface="Segoe UI"/>
            </a:endParaRPr>
          </a:p>
          <a:p>
            <a:r>
              <a:rPr b="1" dirty="0" sz="2300" lang="en-US">
                <a:solidFill>
                  <a:schemeClr val="tx1"/>
                </a:solidFill>
                <a:cs typeface="Segoe UI"/>
              </a:rPr>
              <a:t>                               KADHAMBARI</a:t>
            </a:r>
            <a:endParaRPr dirty="0" lang="en-US">
              <a:solidFill>
                <a:schemeClr val="tx1"/>
              </a:solidFill>
              <a:cs typeface="Segoe UI"/>
            </a:endParaRPr>
          </a:p>
          <a:p>
            <a:r>
              <a:rPr dirty="0" sz="2300" lang="en-US">
                <a:solidFill>
                  <a:schemeClr val="tx1"/>
                </a:solidFill>
                <a:cs typeface="Segoe UI"/>
              </a:rPr>
              <a:t>                               </a:t>
            </a:r>
            <a:r>
              <a:rPr b="1" dirty="0" sz="2300" lang="en-US">
                <a:solidFill>
                  <a:schemeClr val="tx1"/>
                </a:solidFill>
                <a:cs typeface="Segoe UI"/>
              </a:rPr>
              <a:t>RAJESHWAR</a:t>
            </a:r>
            <a:r>
              <a:rPr b="1" dirty="0" sz="2300" lang="en-US">
                <a:cs typeface="Segoe UI"/>
              </a:rPr>
              <a:t>I</a:t>
            </a:r>
            <a:endParaRPr dirty="0" lang="en-US">
              <a:solidFill>
                <a:schemeClr val="tx1"/>
              </a:solidFill>
              <a:cs typeface="Segoe UI"/>
            </a:endParaRPr>
          </a:p>
          <a:p>
            <a:r>
              <a:rPr b="1" dirty="0" sz="2300" lang="en-US">
                <a:solidFill>
                  <a:schemeClr val="tx1"/>
                </a:solidFill>
                <a:cs typeface="Segoe UI"/>
              </a:rPr>
              <a:t>                               KAVIYA</a:t>
            </a:r>
            <a:endParaRPr dirty="0" lang="en-US">
              <a:solidFill>
                <a:schemeClr val="tx1"/>
              </a:solidFill>
              <a:cs typeface="Segoe UI"/>
            </a:endParaRPr>
          </a:p>
          <a:p>
            <a:r>
              <a:rPr dirty="0" sz="2300" lang="en-US">
                <a:solidFill>
                  <a:schemeClr val="tx1"/>
                </a:solidFill>
                <a:cs typeface="Segoe UI"/>
              </a:rPr>
              <a:t>                               </a:t>
            </a:r>
            <a:r>
              <a:rPr b="1" dirty="0" sz="2300" lang="en-US">
                <a:solidFill>
                  <a:schemeClr val="tx1"/>
                </a:solidFill>
                <a:cs typeface="Segoe UI"/>
              </a:rPr>
              <a:t>ARCHANA</a:t>
            </a:r>
          </a:p>
          <a:p>
            <a:r>
              <a:rPr dirty="0" sz="2300" lang="en-US">
                <a:solidFill>
                  <a:schemeClr val="tx1"/>
                </a:solidFill>
                <a:cs typeface="Segoe UI"/>
              </a:rPr>
              <a:t>                               </a:t>
            </a:r>
            <a:r>
              <a:rPr b="1" dirty="0" sz="2300" lang="en-US">
                <a:solidFill>
                  <a:schemeClr val="tx1"/>
                </a:solidFill>
                <a:cs typeface="Segoe UI"/>
              </a:rPr>
              <a:t>SHALINI</a:t>
            </a:r>
          </a:p>
          <a:p>
            <a:endParaRPr dirty="0" sz="2200" lang="en-US">
              <a:solidFill>
                <a:schemeClr val="tx1"/>
              </a:solidFill>
              <a:cs typeface="Segoe UI"/>
            </a:endParaRPr>
          </a:p>
          <a:p>
            <a:endParaRPr dirty="0" sz="2200" lang="en-US">
              <a:solidFill>
                <a:srgbClr val="FFFFFF"/>
              </a:solidFill>
              <a:cs typeface="Segoe UI"/>
            </a:endParaRPr>
          </a:p>
          <a:p>
            <a:endParaRPr dirty="0" sz="2200" lang="en-US">
              <a:solidFill>
                <a:srgbClr val="FFFFFF"/>
              </a:solidFill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-81402" y="-230941"/>
            <a:ext cx="5656014" cy="2455327"/>
          </a:xfr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dirty="0" sz="3100" lang="en-US"/>
              <a:t>9.Machine Learning and Predictive Analytics:</a:t>
            </a:r>
            <a:endParaRPr dirty="0" sz="3100" lang="en-US"/>
          </a:p>
          <a:p>
            <a:pPr>
              <a:lnSpc>
                <a:spcPct val="90000"/>
              </a:lnSpc>
            </a:pPr>
            <a:endParaRPr dirty="0" sz="3100" lang="en-US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-79451" y="1507456"/>
            <a:ext cx="5655731" cy="4605631"/>
          </a:xfrm>
        </p:spPr>
        <p:txBody>
          <a:bodyPr anchor="t" bIns="45720" lIns="91440" rIns="91440" rtlCol="0" tIns="45720" vert="horz">
            <a:noAutofit/>
          </a:bodyPr>
          <a:p>
            <a:r>
              <a:rPr b="1" dirty="0" sz="2400" lang="en-US">
                <a:ea typeface="+mn-lt"/>
                <a:cs typeface="+mn-lt"/>
              </a:rPr>
              <a:t>Anomaly Detection:</a:t>
            </a:r>
            <a:r>
              <a:rPr dirty="0" sz="2400" lang="en-US">
                <a:solidFill>
                  <a:srgbClr val="374151"/>
                </a:solidFill>
                <a:ea typeface="+mn-lt"/>
                <a:cs typeface="+mn-lt"/>
              </a:rPr>
              <a:t> Machine learning algorithms can identify anomalies in sensor data, helping detect unusual patterns that might indicate an imminent flood.</a:t>
            </a:r>
            <a:endParaRPr dirty="0" sz="2400" lang="en-US">
              <a:cs typeface="Segoe UI"/>
            </a:endParaRPr>
          </a:p>
          <a:p>
            <a:r>
              <a:rPr b="1" dirty="0" sz="2400" lang="en-US">
                <a:ea typeface="+mn-lt"/>
                <a:cs typeface="+mn-lt"/>
              </a:rPr>
              <a:t>Predictive Modeling:</a:t>
            </a:r>
            <a:r>
              <a:rPr dirty="0" sz="2400" lang="en-US">
                <a:solidFill>
                  <a:srgbClr val="374151"/>
                </a:solidFill>
                <a:ea typeface="+mn-lt"/>
                <a:cs typeface="+mn-lt"/>
              </a:rPr>
              <a:t> Advanced predictive models using machine learning can forecast flood events based on historical data, weather patterns, and real-time sensor inputs.</a:t>
            </a:r>
            <a:endParaRPr dirty="0" sz="2400" lang="en-US">
              <a:cs typeface="Segoe UI"/>
            </a:endParaRPr>
          </a:p>
          <a:p>
            <a:pPr>
              <a:buFont typeface="Avenir Next LT Pro" panose="020B0504020202020204" pitchFamily="34" charset="0"/>
              <a:buChar char="+"/>
            </a:pPr>
            <a:endParaRPr dirty="0" sz="2400" lang="en-US">
              <a:cs typeface="Segoe UI"/>
            </a:endParaRPr>
          </a:p>
        </p:txBody>
      </p:sp>
      <p:pic>
        <p:nvPicPr>
          <p:cNvPr id="2097161" name="Picture 9" descr="Typebar ready to print a question mark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6612" r="23175" b="-3"/>
          <a:stretch>
            <a:fillRect/>
          </a:stretch>
        </p:blipFill>
        <p:spPr>
          <a:xfrm>
            <a:off x="5996628" y="10"/>
            <a:ext cx="6195372" cy="6857990"/>
          </a:xfrm>
          <a:prstGeom prst="rect"/>
        </p:spPr>
      </p:pic>
      <p:pic>
        <p:nvPicPr>
          <p:cNvPr id="2097162" name="Picture 3" descr="A hand touching a screen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048572" y="12221"/>
            <a:ext cx="6104592" cy="6876690"/>
          </a:xfrm>
          <a:prstGeom prst="rect"/>
        </p:spPr>
      </p:pic>
      <p:sp>
        <p:nvSpPr>
          <p:cNvPr id="1048618" name="TextBox 21"/>
          <p:cNvSpPr txBox="1"/>
          <p:nvPr/>
        </p:nvSpPr>
        <p:spPr>
          <a:xfrm>
            <a:off x="6048974" y="7118949"/>
            <a:ext cx="6103788" cy="87462"/>
          </a:xfrm>
          <a:prstGeom prst="rect"/>
        </p:spPr>
        <p:txBody>
          <a:bodyPr>
            <a:normAutofit fontScale="25000" lnSpcReduction="20000"/>
          </a:bodyPr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220522" y="559813"/>
            <a:ext cx="6568641" cy="1664573"/>
          </a:xfrm>
        </p:spPr>
        <p:txBody>
          <a:bodyPr>
            <a:normAutofit/>
          </a:bodyPr>
          <a:p>
            <a:r>
              <a:rPr b="1" dirty="0" lang="en-US"/>
              <a:t>10.Sensors:</a:t>
            </a:r>
            <a:endParaRPr dirty="0" lang="en-US"/>
          </a:p>
          <a:p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93076" y="1823758"/>
            <a:ext cx="6697676" cy="4289329"/>
          </a:xfrm>
        </p:spPr>
        <p:txBody>
          <a:bodyPr anchor="t" bIns="45720" lIns="91440" rIns="91440" rtlCol="0" tIns="45720" vert="horz">
            <a:normAutofit/>
          </a:bodyPr>
          <a:p>
            <a:r>
              <a:rPr b="1" dirty="0" sz="2000" lang="en-US">
                <a:ea typeface="+mn-lt"/>
                <a:cs typeface="+mn-lt"/>
              </a:rPr>
              <a:t>Water Level Sensors:</a:t>
            </a:r>
            <a:r>
              <a:rPr dirty="0" sz="2000" lang="en-US">
                <a:ea typeface="+mn-lt"/>
                <a:cs typeface="+mn-lt"/>
              </a:rPr>
              <a:t> Deploy water level sensors in rivers, streams, and flood-prone areas to measure water levels continuously.</a:t>
            </a:r>
            <a:endParaRPr dirty="0" sz="2000" lang="en-US">
              <a:cs typeface="Segoe UI"/>
            </a:endParaRPr>
          </a:p>
          <a:p>
            <a:r>
              <a:rPr b="1" dirty="0" sz="2000" lang="en-US">
                <a:ea typeface="+mn-lt"/>
                <a:cs typeface="+mn-lt"/>
              </a:rPr>
              <a:t>Rainfall Sensors:</a:t>
            </a:r>
            <a:r>
              <a:rPr dirty="0" sz="2000" lang="en-US">
                <a:ea typeface="+mn-lt"/>
                <a:cs typeface="+mn-lt"/>
              </a:rPr>
              <a:t> Install rainfall sensors to measure precipitation in real-time.</a:t>
            </a:r>
            <a:endParaRPr dirty="0" sz="2000" lang="en-US">
              <a:cs typeface="Segoe UI"/>
            </a:endParaRPr>
          </a:p>
          <a:p>
            <a:r>
              <a:rPr b="1" dirty="0" sz="2000" lang="en-US">
                <a:ea typeface="+mn-lt"/>
                <a:cs typeface="+mn-lt"/>
              </a:rPr>
              <a:t>Soil Moisture Sensors:</a:t>
            </a:r>
            <a:r>
              <a:rPr dirty="0" sz="2000" lang="en-US">
                <a:ea typeface="+mn-lt"/>
                <a:cs typeface="+mn-lt"/>
              </a:rPr>
              <a:t> Monitor soil moisture levels to assess the ground's saturation point.</a:t>
            </a:r>
            <a:endParaRPr dirty="0" sz="2000" lang="en-US">
              <a:cs typeface="Segoe UI"/>
            </a:endParaRPr>
          </a:p>
          <a:p>
            <a:r>
              <a:rPr b="1" dirty="0" sz="2000" lang="en-US">
                <a:ea typeface="+mn-lt"/>
                <a:cs typeface="+mn-lt"/>
              </a:rPr>
              <a:t>Weather Stations:</a:t>
            </a:r>
            <a:r>
              <a:rPr dirty="0" sz="2000" lang="en-US">
                <a:ea typeface="+mn-lt"/>
                <a:cs typeface="+mn-lt"/>
              </a:rPr>
              <a:t> Gather data on temperature, humidity, wind speed, and direction to understand weather patterns.</a:t>
            </a:r>
            <a:endParaRPr dirty="0" sz="2000" lang="en-US">
              <a:cs typeface="Segoe UI"/>
            </a:endParaRPr>
          </a:p>
          <a:p>
            <a:endParaRPr dirty="0" sz="2000" lang="en-US">
              <a:cs typeface="Segoe UI"/>
            </a:endParaRPr>
          </a:p>
        </p:txBody>
      </p:sp>
      <p:pic>
        <p:nvPicPr>
          <p:cNvPr id="2097163" name="Picture 40" descr="Water droplet and rippl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38923" r="12449" b="-3"/>
          <a:stretch>
            <a:fillRect/>
          </a:stretch>
        </p:blipFill>
        <p:spPr>
          <a:xfrm>
            <a:off x="7188594" y="10"/>
            <a:ext cx="5003406" cy="6857990"/>
          </a:xfrm>
          <a:prstGeom prst="rect"/>
        </p:spPr>
      </p:pic>
      <p:pic>
        <p:nvPicPr>
          <p:cNvPr id="2097164" name="Picture 6" descr="Free stock photo of ai, artificial intelligence, machine learni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958642" y="5568"/>
            <a:ext cx="5319622" cy="684686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91126" y="-903"/>
            <a:ext cx="6698037" cy="2225289"/>
          </a:xfrm>
        </p:spPr>
        <p:txBody>
          <a:bodyPr>
            <a:normAutofit/>
          </a:bodyPr>
          <a:p>
            <a:r>
              <a:rPr b="1" dirty="0" lang="en-US"/>
              <a:t>11.IoT Devices:</a:t>
            </a:r>
            <a:endParaRPr dirty="0" lang="en-US"/>
          </a:p>
          <a:p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6812" y="1708738"/>
            <a:ext cx="6783940" cy="4404349"/>
          </a:xfrm>
        </p:spPr>
        <p:txBody>
          <a:bodyPr anchor="t" bIns="45720" lIns="91440" rIns="91440" rtlCol="0" tIns="45720" vert="horz">
            <a:normAutofit/>
          </a:bodyPr>
          <a:p>
            <a:pPr>
              <a:buFont typeface="Avenir Next LT Pro"/>
              <a:buChar char="+"/>
            </a:pPr>
            <a:r>
              <a:rPr b="1" dirty="0" sz="2400" lang="en-US">
                <a:ea typeface="+mn-lt"/>
                <a:cs typeface="+mn-lt"/>
              </a:rPr>
              <a:t>Microcontrollers (e.g., Arduino, Raspberry Pi):</a:t>
            </a:r>
            <a:r>
              <a:rPr dirty="0" sz="2400" lang="en-US">
                <a:ea typeface="+mn-lt"/>
                <a:cs typeface="+mn-lt"/>
              </a:rPr>
              <a:t> Connect sensors to microcontrollers to process data locally.</a:t>
            </a:r>
            <a:endParaRPr dirty="0" sz="2400" lang="en-US">
              <a:cs typeface="Segoe UI"/>
            </a:endParaRPr>
          </a:p>
          <a:p>
            <a:pPr>
              <a:buFont typeface="Avenir Next LT Pro"/>
              <a:buChar char="+"/>
            </a:pPr>
            <a:r>
              <a:rPr b="1" dirty="0" sz="2400" lang="en-US">
                <a:ea typeface="+mn-lt"/>
                <a:cs typeface="+mn-lt"/>
              </a:rPr>
              <a:t>Communication Modules (e.g., GSM, LoRa, NB-IoT):</a:t>
            </a:r>
            <a:r>
              <a:rPr dirty="0" sz="2400" lang="en-US">
                <a:ea typeface="+mn-lt"/>
                <a:cs typeface="+mn-lt"/>
              </a:rPr>
              <a:t> Transmit sensor data to a central server or cloud platform securely.</a:t>
            </a:r>
            <a:endParaRPr dirty="0" sz="2400" lang="en-US">
              <a:cs typeface="Segoe UI"/>
            </a:endParaRPr>
          </a:p>
          <a:p>
            <a:pPr>
              <a:buFont typeface="Avenir Next LT Pro" panose="020B0504020202020204" pitchFamily="34" charset="0"/>
              <a:buChar char="+"/>
            </a:pPr>
            <a:endParaRPr dirty="0" sz="2400" lang="en-US">
              <a:cs typeface="Segoe UI"/>
            </a:endParaRPr>
          </a:p>
        </p:txBody>
      </p:sp>
      <p:pic>
        <p:nvPicPr>
          <p:cNvPr id="2097165" name="Picture 4" descr="Electronic circuit boar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44073" r="7299" b="-3"/>
          <a:stretch>
            <a:fillRect/>
          </a:stretch>
        </p:blipFill>
        <p:spPr>
          <a:xfrm>
            <a:off x="7188594" y="10"/>
            <a:ext cx="5003406" cy="685799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-81402" y="-903"/>
            <a:ext cx="5656014" cy="2225289"/>
          </a:xfr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sz="3400" lang="en-US"/>
              <a:t>12.Remote Sensing and Satellite Technology:</a:t>
            </a:r>
            <a:endParaRPr sz="3400" lang="en-US"/>
          </a:p>
          <a:p>
            <a:pPr>
              <a:lnSpc>
                <a:spcPct val="90000"/>
              </a:lnSpc>
            </a:pPr>
            <a:endParaRPr sz="340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-7564" y="1708739"/>
            <a:ext cx="5583844" cy="4404348"/>
          </a:xfrm>
        </p:spPr>
        <p:txBody>
          <a:bodyPr anchor="t" bIns="45720" lIns="91440" rIns="91440" rtlCol="0" tIns="45720" vert="horz">
            <a:normAutofit/>
          </a:bodyPr>
          <a:p>
            <a:r>
              <a:rPr b="1" dirty="0" sz="2400" lang="en-US">
                <a:ea typeface="+mn-lt"/>
                <a:cs typeface="+mn-lt"/>
              </a:rPr>
              <a:t>Satellite Data Integration:</a:t>
            </a:r>
            <a:r>
              <a:rPr dirty="0" sz="2400" lang="en-US">
                <a:ea typeface="+mn-lt"/>
                <a:cs typeface="+mn-lt"/>
              </a:rPr>
              <a:t> Incorporating satellite imagery for real-time monitoring of large-scale weather patterns and early detection of potential flooding areas.</a:t>
            </a:r>
            <a:endParaRPr dirty="0" sz="2400" lang="en-US">
              <a:cs typeface="Segoe UI"/>
            </a:endParaRPr>
          </a:p>
          <a:p>
            <a:r>
              <a:rPr b="1" dirty="0" sz="2400" lang="en-US">
                <a:ea typeface="+mn-lt"/>
                <a:cs typeface="+mn-lt"/>
              </a:rPr>
              <a:t>Remote Sensing Devices:</a:t>
            </a:r>
            <a:r>
              <a:rPr dirty="0" sz="2400" lang="en-US">
                <a:ea typeface="+mn-lt"/>
                <a:cs typeface="+mn-lt"/>
              </a:rPr>
              <a:t> Using remote sensing devices on satellites for detailed mapping and monitoring of flood-prone regions.</a:t>
            </a:r>
            <a:endParaRPr dirty="0" sz="2400" lang="en-US">
              <a:cs typeface="Segoe UI"/>
            </a:endParaRPr>
          </a:p>
          <a:p>
            <a:endParaRPr dirty="0" sz="2400" lang="en-US">
              <a:cs typeface="Segoe UI"/>
            </a:endParaRPr>
          </a:p>
        </p:txBody>
      </p:sp>
      <p:pic>
        <p:nvPicPr>
          <p:cNvPr id="2097166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7326" r="45035" b="6250"/>
          <a:stretch>
            <a:fillRect/>
          </a:stretch>
        </p:blipFill>
        <p:spPr>
          <a:xfrm>
            <a:off x="5996628" y="10"/>
            <a:ext cx="6195372" cy="685799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364296" y="559813"/>
            <a:ext cx="11065599" cy="1471193"/>
          </a:xfrm>
        </p:spPr>
        <p:txBody>
          <a:bodyPr>
            <a:normAutofit/>
          </a:bodyPr>
          <a:p>
            <a:r>
              <a:rPr dirty="0" lang="en-US">
                <a:ea typeface="+mj-lt"/>
                <a:cs typeface="+mj-lt"/>
              </a:rPr>
              <a:t>Chennai Flood, December 2015</a:t>
            </a:r>
            <a:endParaRPr dirty="0" lang="en-US"/>
          </a:p>
        </p:txBody>
      </p:sp>
      <p:sp>
        <p:nvSpPr>
          <p:cNvPr id="1048626" name="Content Placeholder 7"/>
          <p:cNvSpPr>
            <a:spLocks noGrp="1"/>
          </p:cNvSpPr>
          <p:nvPr>
            <p:ph idx="1"/>
          </p:nvPr>
        </p:nvSpPr>
        <p:spPr>
          <a:xfrm>
            <a:off x="107455" y="1967531"/>
            <a:ext cx="5889173" cy="4145556"/>
          </a:xfrm>
        </p:spPr>
        <p:txBody>
          <a:bodyPr anchor="t" bIns="45720" lIns="91440" rIns="91440" rtlCol="0" tIns="45720" vert="horz">
            <a:normAutofit/>
          </a:bodyPr>
          <a:p>
            <a:r>
              <a:rPr dirty="0" sz="2000" lang="en-US">
                <a:ea typeface="+mn-lt"/>
                <a:cs typeface="+mn-lt"/>
              </a:rPr>
              <a:t>The 2015 Chennai floods which </a:t>
            </a:r>
            <a:r>
              <a:rPr dirty="0" sz="2000" lang="en-US" err="1">
                <a:ea typeface="+mn-lt"/>
                <a:cs typeface="+mn-lt"/>
              </a:rPr>
              <a:t>paralysed</a:t>
            </a:r>
            <a:r>
              <a:rPr dirty="0" sz="2000" lang="en-US">
                <a:ea typeface="+mn-lt"/>
                <a:cs typeface="+mn-lt"/>
              </a:rPr>
              <a:t> the city was due to three consecutive weather systems that brought in unprecedented rain to the city. Chennai came to a standstill, in spite of its extensive drainage connectivity, comprising three major rivers namely </a:t>
            </a:r>
            <a:r>
              <a:rPr dirty="0" sz="2000" lang="en-US" err="1">
                <a:ea typeface="+mn-lt"/>
                <a:cs typeface="+mn-lt"/>
              </a:rPr>
              <a:t>Kosasthalaiyar</a:t>
            </a:r>
            <a:r>
              <a:rPr dirty="0" sz="2000" lang="en-US">
                <a:ea typeface="+mn-lt"/>
                <a:cs typeface="+mn-lt"/>
              </a:rPr>
              <a:t>, Cooum, Adyar , the mammoth Buckingham canal, </a:t>
            </a:r>
            <a:r>
              <a:rPr dirty="0" sz="2000" lang="en-US" err="1">
                <a:ea typeface="+mn-lt"/>
                <a:cs typeface="+mn-lt"/>
              </a:rPr>
              <a:t>ennore</a:t>
            </a:r>
            <a:r>
              <a:rPr dirty="0" sz="2000" lang="en-US">
                <a:ea typeface="+mn-lt"/>
                <a:cs typeface="+mn-lt"/>
              </a:rPr>
              <a:t> creek, </a:t>
            </a:r>
            <a:r>
              <a:rPr dirty="0" sz="2000" lang="en-US" err="1">
                <a:ea typeface="+mn-lt"/>
                <a:cs typeface="+mn-lt"/>
              </a:rPr>
              <a:t>pallikaranai</a:t>
            </a:r>
            <a:r>
              <a:rPr dirty="0" sz="2000" lang="en-US">
                <a:ea typeface="+mn-lt"/>
                <a:cs typeface="+mn-lt"/>
              </a:rPr>
              <a:t> marsh and man-made drainage systems.</a:t>
            </a:r>
            <a:endParaRPr dirty="0" sz="2000" lang="en-US">
              <a:cs typeface="Segoe UI"/>
            </a:endParaRPr>
          </a:p>
        </p:txBody>
      </p:sp>
      <p:pic>
        <p:nvPicPr>
          <p:cNvPr id="2097167" name="Content Placeholder 3" descr="A map of a flooded area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15644" y="1970908"/>
            <a:ext cx="6016816" cy="338353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415507" y="218114"/>
            <a:ext cx="10058400" cy="939567"/>
          </a:xfrm>
        </p:spPr>
        <p:txBody>
          <a:bodyPr/>
          <a:p>
            <a:r>
              <a:rPr dirty="0" lang="en-US"/>
              <a:t>Program :</a:t>
            </a:r>
            <a:endParaRPr dirty="0" lang="en-IN"/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503339" y="1409350"/>
            <a:ext cx="10624909" cy="5448650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lang="en-IN"/>
              <a:t>Python</a:t>
            </a:r>
          </a:p>
          <a:p>
            <a:pPr indent="0" marL="0">
              <a:buNone/>
            </a:pPr>
            <a:r>
              <a:rPr dirty="0" lang="en-IN"/>
              <a:t>from sklearn.model_selection import </a:t>
            </a:r>
          </a:p>
          <a:p>
            <a:pPr indent="0" marL="0">
              <a:buNone/>
            </a:pPr>
            <a:r>
              <a:rPr dirty="0" lang="en-IN"/>
              <a:t>train_test_split</a:t>
            </a:r>
          </a:p>
          <a:p>
            <a:pPr indent="0" marL="0">
              <a:buNone/>
            </a:pPr>
            <a:r>
              <a:rPr dirty="0" lang="en-IN"/>
              <a:t>from sklearn.ensemble import RandomForestClassifier</a:t>
            </a:r>
          </a:p>
          <a:p>
            <a:pPr indent="0" marL="0">
              <a:buNone/>
            </a:pPr>
            <a:r>
              <a:rPr dirty="0" lang="en-IN"/>
              <a:t>from sklearn.metrics import accuracy_score</a:t>
            </a:r>
          </a:p>
          <a:p>
            <a:pPr indent="0" marL="0">
              <a:buNone/>
            </a:pPr>
            <a:r>
              <a:rPr dirty="0" lang="en-IN"/>
              <a:t>X = data.drop('label_column', axis=1)</a:t>
            </a:r>
            <a:br>
              <a:rPr dirty="0" lang="en-IN"/>
            </a:br>
            <a:r>
              <a:rPr dirty="0" lang="en-IN"/>
              <a:t>y = data['label_column’]</a:t>
            </a:r>
          </a:p>
          <a:p>
            <a:pPr indent="0" marL="0">
              <a:buNone/>
            </a:pPr>
            <a:r>
              <a:rPr dirty="0" lang="en-US"/>
              <a:t>X_train, X_test, y_train, y_test = train_test_split(X, y, test_size=0.2, random_state=42)</a:t>
            </a:r>
            <a:endParaRPr dirty="0" lang="en-IN"/>
          </a:p>
          <a:p>
            <a:pPr indent="0" marL="0">
              <a:buNone/>
            </a:pPr>
            <a:r>
              <a:rPr dirty="0" lang="fr-FR"/>
              <a:t>clf = RandomForestClassifier()</a:t>
            </a:r>
          </a:p>
          <a:p>
            <a:pPr indent="0" marL="0">
              <a:buNone/>
            </a:pPr>
            <a:r>
              <a:rPr dirty="0" lang="fr-FR"/>
              <a:t>clf.fit(X_train, y_train)</a:t>
            </a:r>
          </a:p>
          <a:p>
            <a:pPr indent="0" marL="0">
              <a:buNone/>
            </a:pPr>
            <a:r>
              <a:rPr dirty="0" lang="en-US"/>
              <a:t>y_pred = clf.predict(X_test)</a:t>
            </a:r>
            <a:endParaRPr dirty="0" lang="fr-FR"/>
          </a:p>
          <a:p>
            <a:pPr indent="0" marL="0">
              <a:buNone/>
            </a:pPr>
            <a:r>
              <a:rPr dirty="0" lang="en-US"/>
              <a:t>accuracy = accuracy_score(y_test, y_pred)</a:t>
            </a:r>
          </a:p>
          <a:p>
            <a:pPr indent="0" marL="0">
              <a:buNone/>
            </a:pPr>
            <a:r>
              <a:rPr dirty="0" lang="en-US"/>
              <a:t>print("Accuracy:", accuracy)</a:t>
            </a:r>
            <a:endParaRPr dirty="0" lang="fr-FR"/>
          </a:p>
          <a:p>
            <a:endParaRPr dirty="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00887"/>
          </a:xfrm>
        </p:spPr>
        <p:txBody>
          <a:bodyPr/>
          <a:p>
            <a:r>
              <a:rPr dirty="0" lang="en-US"/>
              <a:t>Output :</a:t>
            </a:r>
            <a:endParaRPr dirty="0" lang="en-IN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1069848" y="1812022"/>
            <a:ext cx="10058400" cy="4360178"/>
          </a:xfrm>
        </p:spPr>
        <p:txBody>
          <a:bodyPr/>
          <a:p>
            <a:pPr indent="0" marL="0">
              <a:buNone/>
            </a:pPr>
            <a:r>
              <a:rPr dirty="0" lang="en-US"/>
              <a:t>The code I provided calculates the accuracy of a flood monitoring model. After running the code, you will get an output that includes the accuracy score. Here's what the output might look like in the console:</a:t>
            </a:r>
          </a:p>
          <a:p>
            <a:pPr indent="0" marL="0">
              <a:buNone/>
            </a:pPr>
            <a:r>
              <a:rPr dirty="0" lang="en-IN"/>
              <a:t>Accuracy: </a:t>
            </a:r>
            <a:r>
              <a:rPr dirty="0" lang="en-IN">
                <a:solidFill>
                  <a:schemeClr val="accent2">
                    <a:lumMod val="60000"/>
                    <a:lumOff val="40000"/>
                  </a:schemeClr>
                </a:solidFill>
              </a:rPr>
              <a:t>0.85</a:t>
            </a:r>
            <a:endParaRPr dirty="0"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indent="0" marL="0">
              <a:buNone/>
            </a:pPr>
            <a:r>
              <a:rPr dirty="0" lang="en-US"/>
              <a:t>In this example, the accuracy is 0.85, which means the model correctly predicted the flood occurrence in 85% of the test data. The specific accuracy value may vary based on your dataset and the model's performance.</a:t>
            </a:r>
            <a:endParaRPr dirty="0"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 fontScale="90000"/>
          </a:bodyPr>
          <a:p>
            <a:r>
              <a:rPr dirty="0" lang="en-US"/>
              <a:t>Automatic flood duration estimation based on Multi-Sensor Satellite Data</a:t>
            </a:r>
          </a:p>
        </p:txBody>
      </p:sp>
      <p:sp>
        <p:nvSpPr>
          <p:cNvPr id="1048632" name="Content Placeholder 10"/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>
            <a:normAutofit/>
          </a:bodyPr>
          <a:p>
            <a:endParaRPr sz="1800" lang="en-US"/>
          </a:p>
        </p:txBody>
      </p:sp>
      <p:pic>
        <p:nvPicPr>
          <p:cNvPr id="2097168" name="Content Placeholder 6" descr="A map of water flowing through a river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00512" y="2105187"/>
            <a:ext cx="10387534" cy="4567086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57665" y="502507"/>
            <a:ext cx="6731500" cy="1515763"/>
          </a:xfrm>
        </p:spPr>
        <p:txBody>
          <a:bodyPr>
            <a:normAutofit fontScale="90000"/>
          </a:bodyPr>
          <a:p>
            <a:r>
              <a:rPr b="1" dirty="0" lang="en-US"/>
              <a:t>1. Data Collection and Preparation:</a:t>
            </a:r>
            <a:endParaRPr dirty="0" lang="en-US"/>
          </a:p>
          <a:p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21831" y="2150075"/>
            <a:ext cx="6338241" cy="3963011"/>
          </a:xfrm>
        </p:spPr>
        <p:txBody>
          <a:bodyPr anchor="t" bIns="45720" lIns="91440" rIns="91440" rtlCol="0" tIns="45720" vert="horz">
            <a:noAutofit/>
          </a:bodyPr>
          <a:p>
            <a:r>
              <a:rPr b="1" dirty="0" sz="2000" lang="en-US">
                <a:ea typeface="+mn-lt"/>
                <a:cs typeface="+mn-lt"/>
              </a:rPr>
              <a:t>Historical Data:</a:t>
            </a:r>
            <a:r>
              <a:rPr dirty="0" sz="2000" lang="en-US">
                <a:ea typeface="+mn-lt"/>
                <a:cs typeface="+mn-lt"/>
              </a:rPr>
              <a:t> Gather detailed historical flood data, including information on water levels, rainfall, river discharge, and impact on affected areas. This data serves as the foundation for understanding past events.</a:t>
            </a:r>
            <a:endParaRPr dirty="0" sz="2000" lang="en-US">
              <a:cs typeface="Segoe UI"/>
            </a:endParaRPr>
          </a:p>
          <a:p>
            <a:r>
              <a:rPr b="1" dirty="0" sz="2000" lang="en-US">
                <a:ea typeface="+mn-lt"/>
                <a:cs typeface="+mn-lt"/>
              </a:rPr>
              <a:t>Additional Data:</a:t>
            </a:r>
            <a:r>
              <a:rPr dirty="0" sz="2000" lang="en-US">
                <a:ea typeface="+mn-lt"/>
                <a:cs typeface="+mn-lt"/>
              </a:rPr>
              <a:t> Include data on terrain, land use, soil types, vegetation, and climate patterns. These variables can influence how floods occur and their impact on communities.</a:t>
            </a:r>
            <a:endParaRPr dirty="0" sz="2000" lang="en-US">
              <a:cs typeface="Segoe UI"/>
            </a:endParaRPr>
          </a:p>
          <a:p>
            <a:endParaRPr dirty="0" sz="2400" lang="en-US">
              <a:cs typeface="Segoe UI"/>
            </a:endParaRPr>
          </a:p>
        </p:txBody>
      </p:sp>
      <p:pic>
        <p:nvPicPr>
          <p:cNvPr id="2097153" name="Picture 45" descr="Magnifying glass showing decling performanc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7656" r="23716" b="-3"/>
          <a:stretch>
            <a:fillRect/>
          </a:stretch>
        </p:blipFill>
        <p:spPr>
          <a:xfrm>
            <a:off x="7188594" y="10"/>
            <a:ext cx="5003406" cy="685799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34258" y="559813"/>
            <a:ext cx="5454731" cy="1664573"/>
          </a:xfr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sz="3700" lang="en-US"/>
              <a:t>2. Data Preprocessing and Cleaning:</a:t>
            </a:r>
            <a:endParaRPr sz="3700" lang="en-US"/>
          </a:p>
          <a:p>
            <a:pPr>
              <a:lnSpc>
                <a:spcPct val="90000"/>
              </a:lnSpc>
            </a:pPr>
            <a:endParaRPr sz="370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265605" y="2096927"/>
            <a:ext cx="5425693" cy="3814877"/>
          </a:xfrm>
        </p:spPr>
        <p:txBody>
          <a:bodyPr anchor="t" bIns="45720" lIns="91440" rIns="91440" rtlCol="0" tIns="45720" vert="horz">
            <a:noAutofit/>
          </a:bodyPr>
          <a:p>
            <a:r>
              <a:rPr b="1" dirty="0" sz="2000" lang="en-US">
                <a:ea typeface="+mn-lt"/>
                <a:cs typeface="+mn-lt"/>
              </a:rPr>
              <a:t>Data Integration:</a:t>
            </a:r>
            <a:r>
              <a:rPr dirty="0" sz="2000" lang="en-US">
                <a:ea typeface="+mn-lt"/>
                <a:cs typeface="+mn-lt"/>
              </a:rPr>
              <a:t> Combine historical flood data with other relevant datasets to create a comprehensive database for analysis.</a:t>
            </a:r>
            <a:endParaRPr b="1" dirty="0" sz="2000" lang="en-US">
              <a:cs typeface="Segoe UI"/>
            </a:endParaRPr>
          </a:p>
          <a:p>
            <a:r>
              <a:rPr b="1" dirty="0" sz="2000" lang="en-US">
                <a:ea typeface="+mn-lt"/>
                <a:cs typeface="+mn-lt"/>
              </a:rPr>
              <a:t>Handling Missing Data:</a:t>
            </a:r>
            <a:r>
              <a:rPr dirty="0" sz="2000" lang="en-US">
                <a:ea typeface="+mn-lt"/>
                <a:cs typeface="+mn-lt"/>
              </a:rPr>
              <a:t> Address any missing or incomplete data points using techniques like interpolation or data imputation.</a:t>
            </a:r>
            <a:endParaRPr dirty="0" sz="2000" lang="en-US">
              <a:cs typeface="Segoe UI"/>
            </a:endParaRPr>
          </a:p>
          <a:p>
            <a:r>
              <a:rPr b="1" dirty="0" sz="2000" lang="en-US">
                <a:ea typeface="+mn-lt"/>
                <a:cs typeface="+mn-lt"/>
              </a:rPr>
              <a:t>Outlier Detection:</a:t>
            </a:r>
            <a:r>
              <a:rPr dirty="0" sz="2000" lang="en-US">
                <a:ea typeface="+mn-lt"/>
                <a:cs typeface="+mn-lt"/>
              </a:rPr>
              <a:t> Identify and handle outliers in the dataset, ensuring that they do not skew the predictive model.</a:t>
            </a:r>
            <a:endParaRPr dirty="0" sz="2000" lang="en-US">
              <a:cs typeface="Segoe UI"/>
            </a:endParaRPr>
          </a:p>
          <a:p>
            <a:endParaRPr b="1" dirty="0" sz="2000" lang="en-US">
              <a:cs typeface="Segoe UI"/>
            </a:endParaRPr>
          </a:p>
        </p:txBody>
      </p:sp>
      <p:pic>
        <p:nvPicPr>
          <p:cNvPr id="2097154" name="Picture 88" descr="Digital financial graph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33846" r="15337" b="-2"/>
          <a:stretch>
            <a:fillRect/>
          </a:stretch>
        </p:blipFill>
        <p:spPr>
          <a:xfrm>
            <a:off x="5996628" y="10"/>
            <a:ext cx="6195372" cy="685799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2371" y="70983"/>
            <a:ext cx="5526618" cy="2153403"/>
          </a:xfr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dirty="0" sz="3700" lang="en-US"/>
              <a:t>3. Feature Selection and Engineering:</a:t>
            </a:r>
            <a:endParaRPr dirty="0" sz="3700" lang="en-US"/>
          </a:p>
          <a:p>
            <a:pPr>
              <a:lnSpc>
                <a:spcPct val="90000"/>
              </a:lnSpc>
            </a:pPr>
            <a:endParaRPr dirty="0" sz="370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-136960" y="1838135"/>
            <a:ext cx="5727617" cy="4274952"/>
          </a:xfrm>
        </p:spPr>
        <p:txBody>
          <a:bodyPr anchor="t" bIns="45720" lIns="91440" rIns="91440" rtlCol="0" tIns="45720" vert="horz">
            <a:noAutofit/>
          </a:bodyPr>
          <a:p>
            <a:r>
              <a:rPr b="1" dirty="0" sz="2000" lang="en-US">
                <a:ea typeface="+mn-lt"/>
                <a:cs typeface="+mn-lt"/>
              </a:rPr>
              <a:t>Feature Importance:</a:t>
            </a:r>
            <a:r>
              <a:rPr dirty="0" sz="2000" lang="en-US">
                <a:ea typeface="+mn-lt"/>
                <a:cs typeface="+mn-lt"/>
              </a:rPr>
              <a:t> Use techniques like correlation analysis and feature importance scores from machine learning algorithms to identify the most relevant variables.</a:t>
            </a:r>
            <a:endParaRPr dirty="0" sz="2000" lang="en-US">
              <a:cs typeface="Segoe UI"/>
            </a:endParaRPr>
          </a:p>
          <a:p>
            <a:r>
              <a:rPr b="1" dirty="0" sz="2000" lang="en-US">
                <a:ea typeface="+mn-lt"/>
                <a:cs typeface="+mn-lt"/>
              </a:rPr>
              <a:t>Create New Features:</a:t>
            </a:r>
            <a:r>
              <a:rPr dirty="0" sz="2000" lang="en-US">
                <a:ea typeface="+mn-lt"/>
                <a:cs typeface="+mn-lt"/>
              </a:rPr>
              <a:t> Generate new features based on domain knowledge, such as historical flood frequency, seasonal patterns, or long-term climate trends.</a:t>
            </a:r>
            <a:endParaRPr dirty="0" sz="2000" lang="en-US">
              <a:cs typeface="Segoe UI"/>
            </a:endParaRPr>
          </a:p>
          <a:p>
            <a:endParaRPr dirty="0" sz="2000" lang="en-US">
              <a:cs typeface="Segoe UI"/>
            </a:endParaRPr>
          </a:p>
        </p:txBody>
      </p:sp>
      <p:pic>
        <p:nvPicPr>
          <p:cNvPr id="2097155" name="Picture 4" descr="An abstract design with lines and financial symbols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8463" r="21372" b="3"/>
          <a:stretch>
            <a:fillRect/>
          </a:stretch>
        </p:blipFill>
        <p:spPr>
          <a:xfrm>
            <a:off x="5996628" y="10"/>
            <a:ext cx="6195372" cy="685799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148635" y="416039"/>
            <a:ext cx="5605358" cy="1664573"/>
          </a:xfrm>
        </p:spPr>
        <p:txBody>
          <a:bodyPr>
            <a:normAutofit fontScale="90476"/>
          </a:bodyPr>
          <a:p>
            <a:pPr>
              <a:lnSpc>
                <a:spcPct val="90000"/>
              </a:lnSpc>
            </a:pPr>
            <a:endParaRPr b="1" sz="2100" lang="en-US"/>
          </a:p>
          <a:p>
            <a:pPr>
              <a:lnSpc>
                <a:spcPct val="90000"/>
              </a:lnSpc>
            </a:pPr>
            <a:br>
              <a:rPr dirty="0" sz="2100" lang="en-US"/>
            </a:br>
            <a:r>
              <a:rPr b="1" dirty="0" sz="4000" lang="en-US"/>
              <a:t>4. Predictive Modeling:</a:t>
            </a:r>
            <a:endParaRPr sz="4000" lang="en-US"/>
          </a:p>
          <a:p>
            <a:pPr>
              <a:lnSpc>
                <a:spcPct val="90000"/>
              </a:lnSpc>
            </a:pPr>
            <a:br>
              <a:rPr dirty="0" sz="2100" lang="en-US"/>
            </a:br>
            <a:endParaRPr sz="2100" lang="en-US"/>
          </a:p>
          <a:p>
            <a:pPr>
              <a:lnSpc>
                <a:spcPct val="90000"/>
              </a:lnSpc>
            </a:pPr>
            <a:endParaRPr sz="2100" lang="en-US"/>
          </a:p>
          <a:p>
            <a:pPr>
              <a:lnSpc>
                <a:spcPct val="90000"/>
              </a:lnSpc>
            </a:pPr>
            <a:endParaRPr sz="210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222473" y="1780625"/>
            <a:ext cx="6568279" cy="4332462"/>
          </a:xfrm>
        </p:spPr>
        <p:txBody>
          <a:bodyPr anchor="t" bIns="45720" lIns="91440" rIns="91440" rtlCol="0" tIns="45720" vert="horz">
            <a:noAutofit/>
          </a:bodyPr>
          <a:p>
            <a:r>
              <a:rPr b="1" dirty="0" sz="2000" lang="en-US">
                <a:ea typeface="+mn-lt"/>
                <a:cs typeface="+mn-lt"/>
              </a:rPr>
              <a:t>Choose Suitable Models:</a:t>
            </a:r>
            <a:r>
              <a:rPr dirty="0" sz="2000" lang="en-US">
                <a:ea typeface="+mn-lt"/>
                <a:cs typeface="+mn-lt"/>
              </a:rPr>
              <a:t> Select appropriate predictive modeling techniques such as Random Forest, Gradient Boosting, or Neural Networks based on the nature of the problem and the dataset.</a:t>
            </a:r>
            <a:endParaRPr dirty="0" sz="2000" lang="en-US">
              <a:cs typeface="Segoe UI"/>
            </a:endParaRPr>
          </a:p>
          <a:p>
            <a:r>
              <a:rPr b="1" dirty="0" sz="2000" lang="en-US">
                <a:ea typeface="+mn-lt"/>
                <a:cs typeface="+mn-lt"/>
              </a:rPr>
              <a:t>Time-Series Analysis:</a:t>
            </a:r>
            <a:r>
              <a:rPr dirty="0" sz="2000" lang="en-US">
                <a:ea typeface="+mn-lt"/>
                <a:cs typeface="+mn-lt"/>
              </a:rPr>
              <a:t> If dealing with time-dependent data, consider time-series models like ARIMA (</a:t>
            </a:r>
            <a:r>
              <a:rPr sz="2000" lang="en-US" err="1">
                <a:ea typeface="+mn-lt"/>
                <a:cs typeface="+mn-lt"/>
              </a:rPr>
              <a:t>AutoRegressive</a:t>
            </a:r>
            <a:r>
              <a:rPr dirty="0" sz="2000" lang="en-US">
                <a:ea typeface="+mn-lt"/>
                <a:cs typeface="+mn-lt"/>
              </a:rPr>
              <a:t> Integrated Moving Average) or SARIMA (Seasonal ARIMA) for accurate predictions.</a:t>
            </a:r>
            <a:endParaRPr dirty="0" sz="2000" lang="en-US">
              <a:cs typeface="Segoe UI"/>
            </a:endParaRPr>
          </a:p>
          <a:p>
            <a:r>
              <a:rPr b="1" dirty="0" sz="2000" lang="en-US">
                <a:ea typeface="+mn-lt"/>
                <a:cs typeface="+mn-lt"/>
              </a:rPr>
              <a:t>Cross-Validation:</a:t>
            </a:r>
            <a:r>
              <a:rPr dirty="0" sz="2000" lang="en-US">
                <a:ea typeface="+mn-lt"/>
                <a:cs typeface="+mn-lt"/>
              </a:rPr>
              <a:t> Implement cross-validation techniques to assess the model's performance and generalizability to new data.</a:t>
            </a:r>
            <a:endParaRPr dirty="0" sz="2000" lang="en-US">
              <a:cs typeface="Segoe UI"/>
            </a:endParaRPr>
          </a:p>
          <a:p>
            <a:endParaRPr dirty="0" sz="2000" lang="en-US">
              <a:cs typeface="Segoe UI"/>
            </a:endParaRPr>
          </a:p>
        </p:txBody>
      </p:sp>
      <p:pic>
        <p:nvPicPr>
          <p:cNvPr id="2097156" name="Picture 48" descr="Graph on document with pen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32712" r="18660" b="-3"/>
          <a:stretch>
            <a:fillRect/>
          </a:stretch>
        </p:blipFill>
        <p:spPr>
          <a:xfrm>
            <a:off x="7188594" y="10"/>
            <a:ext cx="5003406" cy="685799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76749" y="559813"/>
            <a:ext cx="5512240" cy="1664573"/>
          </a:xfr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sz="3700" lang="en-US"/>
              <a:t>5. Model Training and Validation:</a:t>
            </a:r>
            <a:endParaRPr sz="3700" lang="en-US"/>
          </a:p>
          <a:p>
            <a:pPr>
              <a:lnSpc>
                <a:spcPct val="90000"/>
              </a:lnSpc>
            </a:pPr>
            <a:endParaRPr sz="370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-7564" y="2341342"/>
            <a:ext cx="5598221" cy="3771745"/>
          </a:xfrm>
        </p:spPr>
        <p:txBody>
          <a:bodyPr anchor="t" bIns="45720" lIns="91440" rIns="91440" rtlCol="0" tIns="45720" vert="horz">
            <a:noAutofit/>
          </a:bodyPr>
          <a:p>
            <a:pPr>
              <a:buFont typeface="Avenir Next LT Pro"/>
              <a:buChar char="+"/>
            </a:pPr>
            <a:r>
              <a:rPr b="1" dirty="0" sz="2400" lang="en-US">
                <a:ea typeface="+mn-lt"/>
                <a:cs typeface="+mn-lt"/>
              </a:rPr>
              <a:t>Training the Model:</a:t>
            </a:r>
            <a:r>
              <a:rPr dirty="0" sz="2400" lang="en-US">
                <a:solidFill>
                  <a:srgbClr val="374151"/>
                </a:solidFill>
                <a:ea typeface="+mn-lt"/>
                <a:cs typeface="+mn-lt"/>
              </a:rPr>
              <a:t> Train the selected predictive model using the prepared dataset, ensuring that it captures the underlying patterns in the historical flood data.</a:t>
            </a:r>
            <a:endParaRPr sz="2400" lang="en-US">
              <a:cs typeface="Segoe UI"/>
            </a:endParaRPr>
          </a:p>
          <a:p>
            <a:pPr>
              <a:buFont typeface="Avenir Next LT Pro"/>
              <a:buChar char="+"/>
            </a:pPr>
            <a:r>
              <a:rPr b="1" dirty="0" sz="2400" lang="en-US">
                <a:ea typeface="+mn-lt"/>
                <a:cs typeface="+mn-lt"/>
              </a:rPr>
              <a:t>Validation and Testing:</a:t>
            </a:r>
            <a:r>
              <a:rPr dirty="0" sz="2400" lang="en-US">
                <a:solidFill>
                  <a:srgbClr val="374151"/>
                </a:solidFill>
                <a:ea typeface="+mn-lt"/>
                <a:cs typeface="+mn-lt"/>
              </a:rPr>
              <a:t> Validate the model using a separate subset of the historical data (not used during training) to evaluate its accuracy and reliability.</a:t>
            </a:r>
            <a:endParaRPr sz="2400" lang="en-US">
              <a:cs typeface="Segoe UI"/>
            </a:endParaRPr>
          </a:p>
          <a:p>
            <a:pPr indent="0" marL="0">
              <a:buNone/>
            </a:pPr>
            <a:endParaRPr b="1" dirty="0" sz="2000" lang="en-US">
              <a:cs typeface="Segoe UI"/>
            </a:endParaRPr>
          </a:p>
        </p:txBody>
      </p:sp>
      <p:pic>
        <p:nvPicPr>
          <p:cNvPr id="2097157" name="Picture 4" descr="Wooden robot over white backgroun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r="39739" b="-10"/>
          <a:stretch>
            <a:fillRect/>
          </a:stretch>
        </p:blipFill>
        <p:spPr>
          <a:xfrm>
            <a:off x="5996628" y="10"/>
            <a:ext cx="6195372" cy="685799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34258" y="85361"/>
            <a:ext cx="5440354" cy="2139025"/>
          </a:xfr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sz="3700" lang="en-US"/>
              <a:t>6. Continuous Improvement and Updating:</a:t>
            </a:r>
            <a:endParaRPr sz="3700" lang="en-US"/>
          </a:p>
          <a:p>
            <a:pPr>
              <a:lnSpc>
                <a:spcPct val="90000"/>
              </a:lnSpc>
            </a:pPr>
            <a:endParaRPr sz="370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21190" y="2183191"/>
            <a:ext cx="5555090" cy="3929896"/>
          </a:xfrm>
        </p:spPr>
        <p:txBody>
          <a:bodyPr anchor="t" bIns="45720" lIns="91440" rIns="91440" rtlCol="0" tIns="45720" vert="horz">
            <a:noAutofit/>
          </a:bodyPr>
          <a:p>
            <a:r>
              <a:rPr b="1" dirty="0" sz="2400" lang="en-US">
                <a:ea typeface="+mn-lt"/>
                <a:cs typeface="+mn-lt"/>
              </a:rPr>
              <a:t>Real-Time Data Integration:</a:t>
            </a:r>
            <a:r>
              <a:rPr dirty="0" sz="2400" lang="en-US">
                <a:ea typeface="+mn-lt"/>
                <a:cs typeface="+mn-lt"/>
              </a:rPr>
              <a:t> Integrate real-time data from sensors and other sources to continuously update the predictive model, ensuring it reflects the latest conditions.</a:t>
            </a:r>
            <a:endParaRPr dirty="0" sz="2400" lang="en-US">
              <a:cs typeface="Segoe UI"/>
            </a:endParaRPr>
          </a:p>
          <a:p>
            <a:r>
              <a:rPr b="1" dirty="0" sz="2400" lang="en-US">
                <a:ea typeface="+mn-lt"/>
                <a:cs typeface="+mn-lt"/>
              </a:rPr>
              <a:t>Model Calibration:</a:t>
            </a:r>
            <a:r>
              <a:rPr dirty="0" sz="2400" lang="en-US">
                <a:ea typeface="+mn-lt"/>
                <a:cs typeface="+mn-lt"/>
              </a:rPr>
              <a:t> Regularly calibrate the model using the most recent data to adapt to changing environmental factors and improve accuracy over time.</a:t>
            </a:r>
            <a:endParaRPr dirty="0" sz="2400" lang="en-US">
              <a:cs typeface="Segoe UI"/>
            </a:endParaRPr>
          </a:p>
          <a:p>
            <a:endParaRPr dirty="0" sz="2400" lang="en-US">
              <a:cs typeface="Segoe UI"/>
            </a:endParaRPr>
          </a:p>
        </p:txBody>
      </p:sp>
      <p:pic>
        <p:nvPicPr>
          <p:cNvPr id="2097158" name="Picture 4" descr="A 3D pattern of ring shapes connected by lines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7177" r="42007" b="-2"/>
          <a:stretch>
            <a:fillRect/>
          </a:stretch>
        </p:blipFill>
        <p:spPr>
          <a:xfrm>
            <a:off x="5996628" y="10"/>
            <a:ext cx="6195372" cy="685799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-16979" y="559813"/>
            <a:ext cx="5605967" cy="1596951"/>
          </a:xfr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dirty="0" sz="3700" lang="en-US"/>
              <a:t>7. Early Warning System Integration:</a:t>
            </a:r>
            <a:endParaRPr dirty="0" sz="3700" lang="en-US"/>
          </a:p>
          <a:p>
            <a:pPr>
              <a:lnSpc>
                <a:spcPct val="90000"/>
              </a:lnSpc>
            </a:pPr>
            <a:endParaRPr sz="370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 rot="21558534">
            <a:off x="163306" y="1935434"/>
            <a:ext cx="5267431" cy="3198104"/>
          </a:xfrm>
        </p:spPr>
        <p:txBody>
          <a:bodyPr bIns="45720" lIns="91440" rIns="91440" rtlCol="0" tIns="45720" vert="horz">
            <a:normAutofit/>
          </a:bodyPr>
          <a:p>
            <a:r>
              <a:rPr b="1" sz="1800" lang="en-US">
                <a:ea typeface="+mn-lt"/>
                <a:cs typeface="+mn-lt"/>
              </a:rPr>
              <a:t>Thresholds and Triggers:</a:t>
            </a:r>
            <a:r>
              <a:rPr sz="1800" lang="en-US">
                <a:ea typeface="+mn-lt"/>
                <a:cs typeface="+mn-lt"/>
              </a:rPr>
              <a:t> Set specific thresholds based on the predictive model's output. When the predicted risk surpasses these thresholds, trigger early warnings.</a:t>
            </a:r>
            <a:endParaRPr sz="1800" lang="en-US">
              <a:cs typeface="Segoe UI"/>
            </a:endParaRPr>
          </a:p>
          <a:p>
            <a:r>
              <a:rPr b="1" dirty="0" sz="1800" lang="en-US">
                <a:ea typeface="+mn-lt"/>
                <a:cs typeface="+mn-lt"/>
              </a:rPr>
              <a:t>Alert Dissemination:</a:t>
            </a:r>
            <a:r>
              <a:rPr dirty="0" sz="1800" lang="en-US">
                <a:ea typeface="+mn-lt"/>
                <a:cs typeface="+mn-lt"/>
              </a:rPr>
              <a:t> Develop a robust alert system to disseminate warnings through various channels such as SMS, mobile apps, sirens, and social media platforms.</a:t>
            </a:r>
            <a:endParaRPr dirty="0" sz="1800" lang="en-US"/>
          </a:p>
          <a:p>
            <a:endParaRPr sz="1800" lang="en-US">
              <a:cs typeface="Segoe UI"/>
            </a:endParaRPr>
          </a:p>
        </p:txBody>
      </p:sp>
      <p:pic>
        <p:nvPicPr>
          <p:cNvPr id="2097159" name="Picture 9" descr="Person watching empty phon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36577" r="3162" b="-10"/>
          <a:stretch>
            <a:fillRect/>
          </a:stretch>
        </p:blipFill>
        <p:spPr>
          <a:xfrm>
            <a:off x="5996628" y="10"/>
            <a:ext cx="6195372" cy="685799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-110157" y="-72790"/>
            <a:ext cx="5684769" cy="2297176"/>
          </a:xfr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sz="3700" lang="en-US"/>
              <a:t>8. Feedback Loop and Evaluation:</a:t>
            </a:r>
            <a:endParaRPr sz="3700" lang="en-US"/>
          </a:p>
          <a:p>
            <a:pPr>
              <a:lnSpc>
                <a:spcPct val="90000"/>
              </a:lnSpc>
            </a:pPr>
            <a:endParaRPr sz="3700" lang="en-US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150586" y="1809380"/>
            <a:ext cx="5411315" cy="4231820"/>
          </a:xfrm>
        </p:spPr>
        <p:txBody>
          <a:bodyPr anchor="t" bIns="45720" lIns="91440" rIns="91440" rtlCol="0" tIns="45720" vert="horz">
            <a:noAutofit/>
          </a:bodyPr>
          <a:p>
            <a:r>
              <a:rPr b="1" dirty="0" sz="2400" lang="en-US">
                <a:ea typeface="+mn-lt"/>
                <a:cs typeface="+mn-lt"/>
              </a:rPr>
              <a:t>Community Feedback:</a:t>
            </a:r>
            <a:r>
              <a:rPr dirty="0" sz="2400" lang="en-US">
                <a:ea typeface="+mn-lt"/>
                <a:cs typeface="+mn-lt"/>
              </a:rPr>
              <a:t> Encourage feedback from communities regarding the accuracy of warnings and their effectiveness. Use this feedback to make necessary adjustments and improvements.</a:t>
            </a:r>
            <a:endParaRPr dirty="0" sz="2400" lang="en-US">
              <a:cs typeface="Segoe UI"/>
            </a:endParaRPr>
          </a:p>
          <a:p>
            <a:r>
              <a:rPr b="1" dirty="0" sz="2400" lang="en-US">
                <a:ea typeface="+mn-lt"/>
                <a:cs typeface="+mn-lt"/>
              </a:rPr>
              <a:t>Periodic Evaluation:</a:t>
            </a:r>
            <a:r>
              <a:rPr dirty="0" sz="2400" lang="en-US">
                <a:ea typeface="+mn-lt"/>
                <a:cs typeface="+mn-lt"/>
              </a:rPr>
              <a:t> Regularly evaluate the predictive model's performance against actual flood events, making adjustments as needed to enhance accuracy.</a:t>
            </a:r>
            <a:endParaRPr dirty="0" sz="2400" lang="en-US">
              <a:cs typeface="Segoe UI"/>
            </a:endParaRPr>
          </a:p>
          <a:p>
            <a:endParaRPr dirty="0" sz="2400" lang="en-US">
              <a:cs typeface="Segoe UI"/>
            </a:endParaRPr>
          </a:p>
        </p:txBody>
      </p:sp>
      <p:pic>
        <p:nvPicPr>
          <p:cNvPr id="2097160" name="Picture 4" descr="One in a crow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9762" r="12487" b="4"/>
          <a:stretch>
            <a:fillRect/>
          </a:stretch>
        </p:blipFill>
        <p:spPr>
          <a:xfrm>
            <a:off x="5996628" y="10"/>
            <a:ext cx="6195372" cy="6857990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algn="tl" flip="none" sx="60000" sy="59000" tx="0" ty="0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algn="tl" flip="none" sx="60000" sy="59000" tx="0" ty="0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algn="tl" blurRad="50800" dir="5400000" dist="19050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Veeramani</dc:creator>
  <cp:lastModifiedBy>Veeratedon 09</cp:lastModifiedBy>
  <dcterms:created xsi:type="dcterms:W3CDTF">2023-10-08T20:43:58Z</dcterms:created>
  <dcterms:modified xsi:type="dcterms:W3CDTF">2023-10-11T10:41:39Z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b2f21c192f79471eb60375da7a9f43ac</vt:lpwstr>
  </property>
</Properties>
</file>