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91D04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010025"/>
            <a:ext cx="447674" cy="284797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96075" y="1695450"/>
            <a:ext cx="314324" cy="3238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01592" y="0"/>
            <a:ext cx="5090407" cy="685799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6275" y="6467474"/>
            <a:ext cx="2143124" cy="20002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466725" y="6410324"/>
            <a:ext cx="3705225" cy="295275"/>
          </a:xfrm>
          <a:custGeom>
            <a:avLst/>
            <a:gdLst/>
            <a:ahLst/>
            <a:cxnLst/>
            <a:rect l="l" t="t" r="r" b="b"/>
            <a:pathLst>
              <a:path w="3705225" h="295275">
                <a:moveTo>
                  <a:pt x="3704778" y="295275"/>
                </a:moveTo>
                <a:lnTo>
                  <a:pt x="0" y="295275"/>
                </a:lnTo>
                <a:lnTo>
                  <a:pt x="0" y="0"/>
                </a:lnTo>
                <a:lnTo>
                  <a:pt x="3704778" y="0"/>
                </a:lnTo>
                <a:lnTo>
                  <a:pt x="3704778" y="29527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13" y="805167"/>
            <a:ext cx="3911600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199" cy="18097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03247"/>
            <a:ext cx="11918945" cy="60197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67575" y="666750"/>
            <a:ext cx="4581524" cy="588644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603246"/>
            <a:ext cx="11928471" cy="60197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91D04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010025"/>
            <a:ext cx="447674" cy="28479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40" y="-26387"/>
            <a:ext cx="8902699" cy="118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3054" y="1125225"/>
            <a:ext cx="10173970" cy="355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285856" y="6465165"/>
            <a:ext cx="24066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6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8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5" Type="http://schemas.openxmlformats.org/officeDocument/2006/relationships/image" Target="../media/image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jpg"/><Relationship Id="rId4" Type="http://schemas.openxmlformats.org/officeDocument/2006/relationships/image" Target="../media/image2.png"/><Relationship Id="rId5" Type="http://schemas.openxmlformats.org/officeDocument/2006/relationships/image" Target="../media/image23.png"/><Relationship Id="rId6" Type="http://schemas.openxmlformats.org/officeDocument/2006/relationships/image" Target="../media/image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6.png"/><Relationship Id="rId4" Type="http://schemas.openxmlformats.org/officeDocument/2006/relationships/image" Target="../media/image24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796" y="774696"/>
            <a:ext cx="1866899" cy="145732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00475" y="5229225"/>
            <a:ext cx="723899" cy="6191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87237" y="0"/>
            <a:ext cx="4804762" cy="685799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6275" y="6467475"/>
            <a:ext cx="2143124" cy="2000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118" rIns="0" bIns="0" rtlCol="0" vert="horz">
            <a:spAutoFit/>
          </a:bodyPr>
          <a:lstStyle/>
          <a:p>
            <a:pPr marL="2307590">
              <a:lnSpc>
                <a:spcPct val="100000"/>
              </a:lnSpc>
              <a:spcBef>
                <a:spcPts val="130"/>
              </a:spcBef>
            </a:pPr>
            <a:r>
              <a:rPr dirty="0" sz="3200" spc="75" b="0">
                <a:solidFill>
                  <a:srgbClr val="0E0E0E"/>
                </a:solidFill>
                <a:latin typeface="Tahoma"/>
                <a:cs typeface="Tahoma"/>
              </a:rPr>
              <a:t>Employee</a:t>
            </a:r>
            <a:r>
              <a:rPr dirty="0" sz="3200" spc="-165" b="0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3200" b="0">
                <a:solidFill>
                  <a:srgbClr val="0E0E0E"/>
                </a:solidFill>
                <a:latin typeface="Tahoma"/>
                <a:cs typeface="Tahoma"/>
              </a:rPr>
              <a:t>Data</a:t>
            </a:r>
            <a:r>
              <a:rPr dirty="0" sz="3200" spc="-165" b="0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3200" spc="80" b="0">
                <a:solidFill>
                  <a:srgbClr val="0E0E0E"/>
                </a:solidFill>
                <a:latin typeface="Tahoma"/>
                <a:cs typeface="Tahoma"/>
              </a:rPr>
              <a:t>Analysis</a:t>
            </a:r>
            <a:r>
              <a:rPr dirty="0" sz="3200" spc="-165" b="0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3200" b="0">
                <a:solidFill>
                  <a:srgbClr val="0E0E0E"/>
                </a:solidFill>
                <a:latin typeface="Tahoma"/>
                <a:cs typeface="Tahoma"/>
              </a:rPr>
              <a:t>using</a:t>
            </a:r>
            <a:r>
              <a:rPr dirty="0" sz="3200" spc="-160" b="0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3200" spc="70" b="0">
                <a:solidFill>
                  <a:srgbClr val="0E0E0E"/>
                </a:solidFill>
                <a:latin typeface="Tahoma"/>
                <a:cs typeface="Tahoma"/>
              </a:rPr>
              <a:t>Excel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1168468" y="2444626"/>
            <a:ext cx="10008870" cy="2882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6409055">
              <a:lnSpc>
                <a:spcPct val="117900"/>
              </a:lnSpc>
              <a:spcBef>
                <a:spcPts val="95"/>
              </a:spcBef>
            </a:pPr>
            <a:r>
              <a:rPr dirty="0" sz="2650">
                <a:latin typeface="Calibri"/>
                <a:cs typeface="Calibri"/>
              </a:rPr>
              <a:t>STUDENT</a:t>
            </a:r>
            <a:r>
              <a:rPr dirty="0" sz="2650" spc="3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NAME</a:t>
            </a:r>
            <a:r>
              <a:rPr dirty="0" sz="2650" spc="3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:RAJI.</a:t>
            </a:r>
            <a:r>
              <a:rPr dirty="0" sz="2650" spc="35">
                <a:latin typeface="Calibri"/>
                <a:cs typeface="Calibri"/>
              </a:rPr>
              <a:t> </a:t>
            </a:r>
            <a:r>
              <a:rPr dirty="0" sz="2650" spc="-60">
                <a:latin typeface="Calibri"/>
                <a:cs typeface="Calibri"/>
              </a:rPr>
              <a:t>D </a:t>
            </a:r>
            <a:r>
              <a:rPr dirty="0" sz="2650">
                <a:latin typeface="Calibri"/>
                <a:cs typeface="Calibri"/>
              </a:rPr>
              <a:t>REGISTER</a:t>
            </a:r>
            <a:r>
              <a:rPr dirty="0" sz="2650" spc="45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NO:312210986, asunm1423312210986</a:t>
            </a:r>
            <a:endParaRPr sz="2650">
              <a:latin typeface="Calibri"/>
              <a:cs typeface="Calibri"/>
            </a:endParaRPr>
          </a:p>
          <a:p>
            <a:pPr marL="89535" marR="3707129" indent="-77470">
              <a:lnSpc>
                <a:spcPct val="117900"/>
              </a:lnSpc>
            </a:pPr>
            <a:r>
              <a:rPr dirty="0" sz="2650">
                <a:latin typeface="Calibri"/>
                <a:cs typeface="Calibri"/>
              </a:rPr>
              <a:t>DEPARTMENT:</a:t>
            </a:r>
            <a:r>
              <a:rPr dirty="0" sz="2650" spc="4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DEPARTMENT</a:t>
            </a:r>
            <a:r>
              <a:rPr dirty="0" sz="2650" spc="4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OF</a:t>
            </a:r>
            <a:r>
              <a:rPr dirty="0" sz="2650" spc="45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COMMERCE </a:t>
            </a:r>
            <a:r>
              <a:rPr dirty="0" sz="2650">
                <a:latin typeface="Calibri"/>
                <a:cs typeface="Calibri"/>
              </a:rPr>
              <a:t>B.Com(ACCOUNTING</a:t>
            </a:r>
            <a:r>
              <a:rPr dirty="0" sz="2650" spc="7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&amp;</a:t>
            </a:r>
            <a:r>
              <a:rPr dirty="0" sz="2650" spc="70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FINANCE)</a:t>
            </a: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2650">
                <a:latin typeface="Calibri"/>
                <a:cs typeface="Calibri"/>
              </a:rPr>
              <a:t>COLLEGE:DR</a:t>
            </a:r>
            <a:r>
              <a:rPr dirty="0" sz="2650" spc="4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MGR</a:t>
            </a:r>
            <a:r>
              <a:rPr dirty="0" sz="2650" spc="4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JANAKI</a:t>
            </a:r>
            <a:r>
              <a:rPr dirty="0" sz="2650" spc="3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COLLEGE</a:t>
            </a:r>
            <a:r>
              <a:rPr dirty="0" sz="2650" spc="4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OF</a:t>
            </a:r>
            <a:r>
              <a:rPr dirty="0" sz="2650" spc="4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ARTS</a:t>
            </a:r>
            <a:r>
              <a:rPr dirty="0" sz="2650" spc="4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AND</a:t>
            </a:r>
            <a:r>
              <a:rPr dirty="0" sz="2650" spc="4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SCIENCE</a:t>
            </a:r>
            <a:r>
              <a:rPr dirty="0" sz="2650" spc="4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FOR</a:t>
            </a:r>
            <a:r>
              <a:rPr dirty="0" sz="2650" spc="35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WOMEN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87237" y="0"/>
            <a:ext cx="4804762" cy="68579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199" cy="18097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1143000"/>
            <a:ext cx="10210799" cy="521969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58400" y="523875"/>
            <a:ext cx="457199" cy="4571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40413" y="256086"/>
            <a:ext cx="3311525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MODELLING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383854" y="4819190"/>
            <a:ext cx="53086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295">
                <a:latin typeface="Yu Gothic UI Light"/>
                <a:cs typeface="Yu Gothic UI Light"/>
              </a:rPr>
              <a:t>✓</a:t>
            </a:r>
            <a:r>
              <a:rPr dirty="0" sz="1400" spc="-65">
                <a:latin typeface="Yu Gothic UI Light"/>
                <a:cs typeface="Yu Gothic UI Light"/>
              </a:rPr>
              <a:t> </a:t>
            </a:r>
            <a:r>
              <a:rPr dirty="0" sz="1400" spc="-295">
                <a:latin typeface="Yu Gothic UI Light"/>
                <a:cs typeface="Yu Gothic UI Light"/>
              </a:rPr>
              <a:t>✓</a:t>
            </a:r>
            <a:r>
              <a:rPr dirty="0" sz="1400" spc="-65">
                <a:latin typeface="Yu Gothic UI Light"/>
                <a:cs typeface="Yu Gothic UI Light"/>
              </a:rPr>
              <a:t> </a:t>
            </a:r>
            <a:r>
              <a:rPr dirty="0" sz="1400" spc="-345">
                <a:latin typeface="Yu Gothic UI Light"/>
                <a:cs typeface="Yu Gothic UI Light"/>
              </a:rPr>
              <a:t>✓</a:t>
            </a:r>
            <a:endParaRPr sz="1400">
              <a:latin typeface="Yu Gothic UI Light"/>
              <a:cs typeface="Yu Gothic UI Ligh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638934" y="4759795"/>
            <a:ext cx="206438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50">
                <a:latin typeface="Verdana"/>
                <a:cs typeface="Verdana"/>
              </a:rPr>
              <a:t>PERFORMANCE</a:t>
            </a:r>
            <a:r>
              <a:rPr dirty="0" sz="1400" spc="-170">
                <a:latin typeface="Verdana"/>
                <a:cs typeface="Verdana"/>
              </a:rPr>
              <a:t> </a:t>
            </a:r>
            <a:r>
              <a:rPr dirty="0" sz="1400" spc="-10">
                <a:latin typeface="Verdana"/>
                <a:cs typeface="Verdana"/>
              </a:rPr>
              <a:t>LEVEL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83854" y="5075504"/>
            <a:ext cx="10310495" cy="12084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98450">
              <a:lnSpc>
                <a:spcPts val="1480"/>
              </a:lnSpc>
              <a:spcBef>
                <a:spcPts val="125"/>
              </a:spcBef>
            </a:pPr>
            <a:r>
              <a:rPr dirty="0" sz="1400" spc="-10">
                <a:latin typeface="Tahoma"/>
                <a:cs typeface="Tahoma"/>
              </a:rPr>
              <a:t>ROWS: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baseline="1984" sz="2100" spc="-75">
                <a:latin typeface="Verdana"/>
                <a:cs typeface="Verdana"/>
              </a:rPr>
              <a:t>BUSINESS</a:t>
            </a:r>
            <a:r>
              <a:rPr dirty="0" baseline="1984" sz="2100" spc="-202">
                <a:latin typeface="Verdana"/>
                <a:cs typeface="Verdana"/>
              </a:rPr>
              <a:t> </a:t>
            </a:r>
            <a:r>
              <a:rPr dirty="0" baseline="1984" sz="2100" spc="-30">
                <a:latin typeface="Verdana"/>
                <a:cs typeface="Verdana"/>
              </a:rPr>
              <a:t>UNIT</a:t>
            </a:r>
            <a:endParaRPr baseline="1984" sz="2100">
              <a:latin typeface="Verdana"/>
              <a:cs typeface="Verdana"/>
            </a:endParaRPr>
          </a:p>
          <a:p>
            <a:pPr marL="298450">
              <a:lnSpc>
                <a:spcPts val="1255"/>
              </a:lnSpc>
            </a:pPr>
            <a:r>
              <a:rPr dirty="0" sz="1400" spc="-10">
                <a:latin typeface="Tahoma"/>
                <a:cs typeface="Tahoma"/>
              </a:rPr>
              <a:t>VALUES:</a:t>
            </a:r>
            <a:endParaRPr sz="1400">
              <a:latin typeface="Tahoma"/>
              <a:cs typeface="Tahoma"/>
            </a:endParaRPr>
          </a:p>
          <a:p>
            <a:pPr marL="1057275">
              <a:lnSpc>
                <a:spcPts val="1460"/>
              </a:lnSpc>
            </a:pPr>
            <a:r>
              <a:rPr dirty="0" sz="1400">
                <a:latin typeface="Verdana"/>
                <a:cs typeface="Verdana"/>
              </a:rPr>
              <a:t>COUNT</a:t>
            </a:r>
            <a:r>
              <a:rPr dirty="0" sz="1400" spc="-140">
                <a:latin typeface="Verdana"/>
                <a:cs typeface="Verdana"/>
              </a:rPr>
              <a:t> </a:t>
            </a:r>
            <a:r>
              <a:rPr dirty="0" sz="1400" spc="70">
                <a:latin typeface="Verdana"/>
                <a:cs typeface="Verdana"/>
              </a:rPr>
              <a:t>OF</a:t>
            </a:r>
            <a:r>
              <a:rPr dirty="0" sz="1400" spc="-135">
                <a:latin typeface="Verdana"/>
                <a:cs typeface="Verdana"/>
              </a:rPr>
              <a:t> </a:t>
            </a:r>
            <a:r>
              <a:rPr dirty="0" sz="1400" spc="-70">
                <a:latin typeface="Verdana"/>
                <a:cs typeface="Verdana"/>
              </a:rPr>
              <a:t>FIRST</a:t>
            </a:r>
            <a:r>
              <a:rPr dirty="0" sz="1400" spc="-140">
                <a:latin typeface="Verdana"/>
                <a:cs typeface="Verdana"/>
              </a:rPr>
              <a:t> </a:t>
            </a:r>
            <a:r>
              <a:rPr dirty="0" sz="1400" spc="-10">
                <a:latin typeface="Verdana"/>
                <a:cs typeface="Verdana"/>
              </a:rPr>
              <a:t>NAMES.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dirty="0" sz="1400" spc="-45">
                <a:latin typeface="Verdana"/>
                <a:cs typeface="Verdana"/>
              </a:rPr>
              <a:t>CHART:THE</a:t>
            </a:r>
            <a:r>
              <a:rPr dirty="0" sz="1400" spc="-1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CHART</a:t>
            </a:r>
            <a:r>
              <a:rPr dirty="0" sz="1400" spc="-114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CHOOSEN</a:t>
            </a:r>
            <a:r>
              <a:rPr dirty="0" sz="1400" spc="-120">
                <a:latin typeface="Verdana"/>
                <a:cs typeface="Verdana"/>
              </a:rPr>
              <a:t> </a:t>
            </a:r>
            <a:r>
              <a:rPr dirty="0" sz="1400" spc="50">
                <a:latin typeface="Verdana"/>
                <a:cs typeface="Verdana"/>
              </a:rPr>
              <a:t>FOR</a:t>
            </a:r>
            <a:r>
              <a:rPr dirty="0" sz="1400" spc="-114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THE</a:t>
            </a:r>
            <a:r>
              <a:rPr dirty="0" sz="1400" spc="-1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ABOVE</a:t>
            </a:r>
            <a:r>
              <a:rPr dirty="0" sz="1400" spc="-114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DATA</a:t>
            </a:r>
            <a:r>
              <a:rPr dirty="0" sz="1400" spc="-120">
                <a:latin typeface="Verdana"/>
                <a:cs typeface="Verdana"/>
              </a:rPr>
              <a:t> </a:t>
            </a:r>
            <a:r>
              <a:rPr dirty="0" sz="1400" spc="-150">
                <a:latin typeface="Verdana"/>
                <a:cs typeface="Verdana"/>
              </a:rPr>
              <a:t>IS</a:t>
            </a:r>
            <a:r>
              <a:rPr dirty="0" sz="1400" spc="-114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BAR</a:t>
            </a:r>
            <a:r>
              <a:rPr dirty="0" sz="1400" spc="-120">
                <a:latin typeface="Verdana"/>
                <a:cs typeface="Verdana"/>
              </a:rPr>
              <a:t> </a:t>
            </a:r>
            <a:r>
              <a:rPr dirty="0" sz="1400" spc="-10">
                <a:latin typeface="Verdana"/>
                <a:cs typeface="Verdana"/>
              </a:rPr>
              <a:t>GRAPH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1400" spc="50">
                <a:latin typeface="Verdana"/>
                <a:cs typeface="Verdana"/>
              </a:rPr>
              <a:t>BY</a:t>
            </a:r>
            <a:r>
              <a:rPr dirty="0" sz="1400" spc="-155">
                <a:latin typeface="Verdana"/>
                <a:cs typeface="Verdana"/>
              </a:rPr>
              <a:t> </a:t>
            </a:r>
            <a:r>
              <a:rPr dirty="0" sz="1400" spc="-45">
                <a:latin typeface="Verdana"/>
                <a:cs typeface="Verdana"/>
              </a:rPr>
              <a:t>USING</a:t>
            </a:r>
            <a:r>
              <a:rPr dirty="0" sz="1400" spc="-15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TREND</a:t>
            </a:r>
            <a:r>
              <a:rPr dirty="0" sz="1400" spc="-150">
                <a:latin typeface="Verdana"/>
                <a:cs typeface="Verdana"/>
              </a:rPr>
              <a:t> </a:t>
            </a:r>
            <a:r>
              <a:rPr dirty="0" sz="1400" spc="-20">
                <a:latin typeface="Verdana"/>
                <a:cs typeface="Verdana"/>
              </a:rPr>
              <a:t>LINE</a:t>
            </a:r>
            <a:r>
              <a:rPr dirty="0" sz="1400" spc="-155">
                <a:latin typeface="Verdana"/>
                <a:cs typeface="Verdana"/>
              </a:rPr>
              <a:t> </a:t>
            </a:r>
            <a:r>
              <a:rPr dirty="0" sz="1400" spc="-60">
                <a:latin typeface="Verdana"/>
                <a:cs typeface="Verdana"/>
              </a:rPr>
              <a:t>,THE</a:t>
            </a:r>
            <a:r>
              <a:rPr dirty="0" sz="1400" spc="-150">
                <a:latin typeface="Verdana"/>
                <a:cs typeface="Verdana"/>
              </a:rPr>
              <a:t> </a:t>
            </a:r>
            <a:r>
              <a:rPr dirty="0" sz="1400" spc="-10">
                <a:latin typeface="Verdana"/>
                <a:cs typeface="Verdana"/>
              </a:rPr>
              <a:t>LINEAR</a:t>
            </a:r>
            <a:r>
              <a:rPr dirty="0" sz="1400" spc="-15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WAS</a:t>
            </a:r>
            <a:r>
              <a:rPr dirty="0" sz="1400" spc="-150">
                <a:latin typeface="Verdana"/>
                <a:cs typeface="Verdana"/>
              </a:rPr>
              <a:t> </a:t>
            </a:r>
            <a:r>
              <a:rPr dirty="0" sz="1400" spc="-60">
                <a:latin typeface="Verdana"/>
                <a:cs typeface="Verdana"/>
              </a:rPr>
              <a:t>SET</a:t>
            </a:r>
            <a:r>
              <a:rPr dirty="0" sz="1400" spc="-155">
                <a:latin typeface="Verdana"/>
                <a:cs typeface="Verdana"/>
              </a:rPr>
              <a:t> </a:t>
            </a:r>
            <a:r>
              <a:rPr dirty="0" sz="1400" spc="-25">
                <a:latin typeface="Verdana"/>
                <a:cs typeface="Verdana"/>
              </a:rPr>
              <a:t>AT</a:t>
            </a:r>
            <a:r>
              <a:rPr dirty="0" sz="1400" spc="-15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VERY</a:t>
            </a:r>
            <a:r>
              <a:rPr dirty="0" sz="1400" spc="-150">
                <a:latin typeface="Verdana"/>
                <a:cs typeface="Verdana"/>
              </a:rPr>
              <a:t> </a:t>
            </a:r>
            <a:r>
              <a:rPr dirty="0" sz="1400" spc="-20">
                <a:latin typeface="Verdana"/>
                <a:cs typeface="Verdana"/>
              </a:rPr>
              <a:t>HIGH</a:t>
            </a:r>
            <a:r>
              <a:rPr dirty="0" sz="1400" spc="-15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VALUE</a:t>
            </a:r>
            <a:r>
              <a:rPr dirty="0" sz="1400" spc="-150">
                <a:latin typeface="Verdana"/>
                <a:cs typeface="Verdana"/>
              </a:rPr>
              <a:t> </a:t>
            </a:r>
            <a:r>
              <a:rPr dirty="0" sz="1400" spc="55">
                <a:latin typeface="Verdana"/>
                <a:cs typeface="Verdana"/>
              </a:rPr>
              <a:t>AND</a:t>
            </a:r>
            <a:r>
              <a:rPr dirty="0" sz="1400" spc="-15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EXPONENTIAL</a:t>
            </a:r>
            <a:r>
              <a:rPr dirty="0" sz="1400" spc="-15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WAS</a:t>
            </a:r>
            <a:r>
              <a:rPr dirty="0" sz="1400" spc="-155">
                <a:latin typeface="Verdana"/>
                <a:cs typeface="Verdana"/>
              </a:rPr>
              <a:t> </a:t>
            </a:r>
            <a:r>
              <a:rPr dirty="0" sz="1400" spc="-60">
                <a:latin typeface="Verdana"/>
                <a:cs typeface="Verdana"/>
              </a:rPr>
              <a:t>SET</a:t>
            </a:r>
            <a:r>
              <a:rPr dirty="0" sz="1400" spc="-150">
                <a:latin typeface="Verdana"/>
                <a:cs typeface="Verdana"/>
              </a:rPr>
              <a:t> </a:t>
            </a:r>
            <a:r>
              <a:rPr dirty="0" sz="1400" spc="114">
                <a:latin typeface="Verdana"/>
                <a:cs typeface="Verdana"/>
              </a:rPr>
              <a:t>UP</a:t>
            </a:r>
            <a:r>
              <a:rPr dirty="0" sz="1400" spc="-150">
                <a:latin typeface="Verdana"/>
                <a:cs typeface="Verdana"/>
              </a:rPr>
              <a:t> </a:t>
            </a:r>
            <a:r>
              <a:rPr dirty="0" sz="1400" spc="-25">
                <a:latin typeface="Verdana"/>
                <a:cs typeface="Verdana"/>
              </a:rPr>
              <a:t>AT</a:t>
            </a:r>
            <a:r>
              <a:rPr dirty="0" sz="1400" spc="-155">
                <a:latin typeface="Verdana"/>
                <a:cs typeface="Verdana"/>
              </a:rPr>
              <a:t> </a:t>
            </a:r>
            <a:r>
              <a:rPr dirty="0" sz="1400" spc="85">
                <a:latin typeface="Verdana"/>
                <a:cs typeface="Verdana"/>
              </a:rPr>
              <a:t>LOW</a:t>
            </a:r>
            <a:r>
              <a:rPr dirty="0" sz="1400" spc="-150">
                <a:latin typeface="Verdana"/>
                <a:cs typeface="Verdana"/>
              </a:rPr>
              <a:t> </a:t>
            </a:r>
            <a:r>
              <a:rPr dirty="0" sz="1400" spc="-10">
                <a:latin typeface="Verdana"/>
                <a:cs typeface="Verdana"/>
              </a:rPr>
              <a:t>VALUE.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63500" marR="17780">
              <a:lnSpc>
                <a:spcPct val="152100"/>
              </a:lnSpc>
              <a:spcBef>
                <a:spcPts val="95"/>
              </a:spcBef>
              <a:tabLst>
                <a:tab pos="1933575" algn="l"/>
              </a:tabLst>
            </a:pPr>
            <a:r>
              <a:rPr dirty="0">
                <a:latin typeface="Tahoma"/>
                <a:cs typeface="Tahoma"/>
              </a:rPr>
              <a:t>DATA</a:t>
            </a:r>
            <a:r>
              <a:rPr dirty="0" spc="30">
                <a:latin typeface="Tahoma"/>
                <a:cs typeface="Tahoma"/>
              </a:rPr>
              <a:t> </a:t>
            </a:r>
            <a:r>
              <a:rPr dirty="0" spc="-10">
                <a:latin typeface="Tahoma"/>
                <a:cs typeface="Tahoma"/>
              </a:rPr>
              <a:t>COLLECTION:</a:t>
            </a:r>
            <a:r>
              <a:rPr dirty="0">
                <a:latin typeface="Tahoma"/>
                <a:cs typeface="Tahoma"/>
              </a:rPr>
              <a:t>	</a:t>
            </a:r>
            <a:r>
              <a:rPr dirty="0"/>
              <a:t>KAGGLE</a:t>
            </a:r>
            <a:r>
              <a:rPr dirty="0" spc="-130"/>
              <a:t> </a:t>
            </a:r>
            <a:r>
              <a:rPr dirty="0"/>
              <a:t>WAS</a:t>
            </a:r>
            <a:r>
              <a:rPr dirty="0" spc="-125"/>
              <a:t> </a:t>
            </a:r>
            <a:r>
              <a:rPr dirty="0"/>
              <a:t>THE</a:t>
            </a:r>
            <a:r>
              <a:rPr dirty="0" spc="-125"/>
              <a:t> </a:t>
            </a:r>
            <a:r>
              <a:rPr dirty="0"/>
              <a:t>SOURCE</a:t>
            </a:r>
            <a:r>
              <a:rPr dirty="0" spc="-125"/>
              <a:t> </a:t>
            </a:r>
            <a:r>
              <a:rPr dirty="0"/>
              <a:t>WHICH</a:t>
            </a:r>
            <a:r>
              <a:rPr dirty="0" spc="-125"/>
              <a:t> </a:t>
            </a:r>
            <a:r>
              <a:rPr dirty="0"/>
              <a:t>WAS</a:t>
            </a:r>
            <a:r>
              <a:rPr dirty="0" spc="-125"/>
              <a:t> </a:t>
            </a:r>
            <a:r>
              <a:rPr dirty="0"/>
              <a:t>USED</a:t>
            </a:r>
            <a:r>
              <a:rPr dirty="0" spc="-130"/>
              <a:t> </a:t>
            </a:r>
            <a:r>
              <a:rPr dirty="0" spc="-10"/>
              <a:t>TO</a:t>
            </a:r>
            <a:r>
              <a:rPr dirty="0" spc="-125"/>
              <a:t> </a:t>
            </a:r>
            <a:r>
              <a:rPr dirty="0"/>
              <a:t>COLLECT</a:t>
            </a:r>
            <a:r>
              <a:rPr dirty="0" spc="-125"/>
              <a:t> </a:t>
            </a:r>
            <a:r>
              <a:rPr dirty="0" spc="-25"/>
              <a:t>DATA.ALMOST</a:t>
            </a:r>
            <a:r>
              <a:rPr dirty="0" spc="-125"/>
              <a:t> </a:t>
            </a:r>
            <a:r>
              <a:rPr dirty="0" spc="-80"/>
              <a:t>26</a:t>
            </a:r>
            <a:r>
              <a:rPr dirty="0" spc="-125"/>
              <a:t> </a:t>
            </a:r>
            <a:r>
              <a:rPr dirty="0"/>
              <a:t>FEATURE</a:t>
            </a:r>
            <a:r>
              <a:rPr dirty="0" spc="-125"/>
              <a:t> </a:t>
            </a:r>
            <a:r>
              <a:rPr dirty="0" spc="-25"/>
              <a:t>WAS </a:t>
            </a:r>
            <a:r>
              <a:rPr dirty="0"/>
              <a:t>COLLECTED</a:t>
            </a:r>
            <a:r>
              <a:rPr dirty="0" spc="-160"/>
              <a:t> </a:t>
            </a:r>
            <a:r>
              <a:rPr dirty="0" spc="55"/>
              <a:t>AND</a:t>
            </a:r>
            <a:r>
              <a:rPr dirty="0" spc="-155"/>
              <a:t> </a:t>
            </a:r>
            <a:r>
              <a:rPr dirty="0" spc="-35"/>
              <a:t>9</a:t>
            </a:r>
            <a:r>
              <a:rPr dirty="0" spc="-155"/>
              <a:t> </a:t>
            </a:r>
            <a:r>
              <a:rPr dirty="0"/>
              <a:t>FEATURES</a:t>
            </a:r>
            <a:r>
              <a:rPr dirty="0" spc="-160"/>
              <a:t> </a:t>
            </a:r>
            <a:r>
              <a:rPr dirty="0" spc="60"/>
              <a:t>WERE</a:t>
            </a:r>
            <a:r>
              <a:rPr dirty="0" spc="-155"/>
              <a:t> </a:t>
            </a:r>
            <a:r>
              <a:rPr dirty="0"/>
              <a:t>USED</a:t>
            </a:r>
            <a:r>
              <a:rPr dirty="0" spc="-155"/>
              <a:t> </a:t>
            </a:r>
            <a:r>
              <a:rPr dirty="0" spc="-55"/>
              <a:t>IN</a:t>
            </a:r>
            <a:r>
              <a:rPr dirty="0" spc="-155"/>
              <a:t> </a:t>
            </a:r>
            <a:r>
              <a:rPr dirty="0" spc="-10"/>
              <a:t>EXCEL.</a:t>
            </a:r>
          </a:p>
          <a:p>
            <a:pPr marL="63500">
              <a:lnSpc>
                <a:spcPct val="100000"/>
              </a:lnSpc>
              <a:spcBef>
                <a:spcPts val="795"/>
              </a:spcBef>
            </a:pPr>
            <a:r>
              <a:rPr dirty="0"/>
              <a:t>SOME</a:t>
            </a:r>
            <a:r>
              <a:rPr dirty="0" spc="-130"/>
              <a:t> </a:t>
            </a:r>
            <a:r>
              <a:rPr dirty="0" spc="70"/>
              <a:t>OF</a:t>
            </a:r>
            <a:r>
              <a:rPr dirty="0" spc="-130"/>
              <a:t> </a:t>
            </a:r>
            <a:r>
              <a:rPr dirty="0"/>
              <a:t>THE</a:t>
            </a:r>
            <a:r>
              <a:rPr dirty="0" spc="-125"/>
              <a:t> </a:t>
            </a:r>
            <a:r>
              <a:rPr dirty="0"/>
              <a:t>FEATURE</a:t>
            </a:r>
            <a:r>
              <a:rPr dirty="0" spc="-130"/>
              <a:t> </a:t>
            </a:r>
            <a:r>
              <a:rPr dirty="0"/>
              <a:t>WAS</a:t>
            </a:r>
            <a:r>
              <a:rPr dirty="0" spc="-130"/>
              <a:t> </a:t>
            </a:r>
            <a:r>
              <a:rPr dirty="0" spc="55"/>
              <a:t>EMPLOYEE</a:t>
            </a:r>
            <a:r>
              <a:rPr dirty="0" spc="-125"/>
              <a:t> </a:t>
            </a:r>
            <a:r>
              <a:rPr dirty="0" spc="-95"/>
              <a:t>ID,FIRST</a:t>
            </a:r>
            <a:r>
              <a:rPr dirty="0" spc="-130"/>
              <a:t> </a:t>
            </a:r>
            <a:r>
              <a:rPr dirty="0" spc="-20"/>
              <a:t>NAME,CREDIT</a:t>
            </a:r>
            <a:r>
              <a:rPr dirty="0" spc="-125"/>
              <a:t> </a:t>
            </a:r>
            <a:r>
              <a:rPr dirty="0" spc="-10"/>
              <a:t>RATING.</a:t>
            </a:r>
          </a:p>
          <a:p>
            <a:pPr marL="63500">
              <a:lnSpc>
                <a:spcPct val="100000"/>
              </a:lnSpc>
              <a:spcBef>
                <a:spcPts val="830"/>
              </a:spcBef>
              <a:tabLst>
                <a:tab pos="1640839" algn="l"/>
              </a:tabLst>
            </a:pPr>
            <a:r>
              <a:rPr dirty="0">
                <a:latin typeface="Tahoma"/>
                <a:cs typeface="Tahoma"/>
              </a:rPr>
              <a:t>DATA</a:t>
            </a:r>
            <a:r>
              <a:rPr dirty="0" spc="45">
                <a:latin typeface="Tahoma"/>
                <a:cs typeface="Tahoma"/>
              </a:rPr>
              <a:t> </a:t>
            </a:r>
            <a:r>
              <a:rPr dirty="0" spc="-10">
                <a:latin typeface="Tahoma"/>
                <a:cs typeface="Tahoma"/>
              </a:rPr>
              <a:t>CLEANING:</a:t>
            </a:r>
            <a:r>
              <a:rPr dirty="0">
                <a:latin typeface="Tahoma"/>
                <a:cs typeface="Tahoma"/>
              </a:rPr>
              <a:t>	</a:t>
            </a:r>
            <a:r>
              <a:rPr dirty="0"/>
              <a:t>THE</a:t>
            </a:r>
            <a:r>
              <a:rPr dirty="0" spc="-114"/>
              <a:t> </a:t>
            </a:r>
            <a:r>
              <a:rPr dirty="0"/>
              <a:t>COLLECTED</a:t>
            </a:r>
            <a:r>
              <a:rPr dirty="0" spc="-114"/>
              <a:t> </a:t>
            </a:r>
            <a:r>
              <a:rPr dirty="0"/>
              <a:t>DATA</a:t>
            </a:r>
            <a:r>
              <a:rPr dirty="0" spc="-114"/>
              <a:t> </a:t>
            </a:r>
            <a:r>
              <a:rPr dirty="0"/>
              <a:t>WAS</a:t>
            </a:r>
            <a:r>
              <a:rPr dirty="0" spc="-114"/>
              <a:t> </a:t>
            </a:r>
            <a:r>
              <a:rPr dirty="0"/>
              <a:t>CLEANED</a:t>
            </a:r>
            <a:r>
              <a:rPr dirty="0" spc="-114"/>
              <a:t> </a:t>
            </a:r>
            <a:r>
              <a:rPr dirty="0" spc="55"/>
              <a:t>AND</a:t>
            </a:r>
            <a:r>
              <a:rPr dirty="0" spc="-114"/>
              <a:t> </a:t>
            </a:r>
            <a:r>
              <a:rPr dirty="0" spc="-10"/>
              <a:t>FILTERED</a:t>
            </a:r>
            <a:r>
              <a:rPr dirty="0" spc="-110"/>
              <a:t> </a:t>
            </a:r>
            <a:r>
              <a:rPr dirty="0" spc="-45"/>
              <a:t>USING</a:t>
            </a:r>
            <a:r>
              <a:rPr dirty="0" spc="-114"/>
              <a:t> </a:t>
            </a:r>
            <a:r>
              <a:rPr dirty="0" spc="-20"/>
              <a:t>CONDITIONAL</a:t>
            </a:r>
            <a:r>
              <a:rPr dirty="0" spc="-114"/>
              <a:t> </a:t>
            </a:r>
            <a:r>
              <a:rPr dirty="0" spc="-10"/>
              <a:t>FORMATTING</a:t>
            </a:r>
            <a:r>
              <a:rPr dirty="0" spc="-114"/>
              <a:t> </a:t>
            </a:r>
            <a:r>
              <a:rPr dirty="0" spc="30"/>
              <a:t>AND</a:t>
            </a:r>
          </a:p>
          <a:p>
            <a:pPr marL="63500">
              <a:lnSpc>
                <a:spcPct val="100000"/>
              </a:lnSpc>
              <a:spcBef>
                <a:spcPts val="869"/>
              </a:spcBef>
            </a:pPr>
            <a:r>
              <a:rPr dirty="0" spc="-30"/>
              <a:t>FILTER</a:t>
            </a:r>
            <a:r>
              <a:rPr dirty="0" spc="-160"/>
              <a:t> </a:t>
            </a:r>
            <a:r>
              <a:rPr dirty="0" spc="-50"/>
              <a:t>.</a:t>
            </a:r>
          </a:p>
          <a:p>
            <a:pPr marL="63500">
              <a:lnSpc>
                <a:spcPct val="100000"/>
              </a:lnSpc>
              <a:spcBef>
                <a:spcPts val="844"/>
              </a:spcBef>
            </a:pPr>
            <a:r>
              <a:rPr dirty="0">
                <a:latin typeface="Tahoma"/>
                <a:cs typeface="Tahoma"/>
              </a:rPr>
              <a:t>T</a:t>
            </a:r>
            <a:r>
              <a:rPr dirty="0" spc="-55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EC</a:t>
            </a:r>
            <a:r>
              <a:rPr dirty="0" spc="-50">
                <a:latin typeface="Tahoma"/>
                <a:cs typeface="Tahoma"/>
              </a:rPr>
              <a:t> </a:t>
            </a:r>
            <a:r>
              <a:rPr dirty="0" spc="55">
                <a:latin typeface="Tahoma"/>
                <a:cs typeface="Tahoma"/>
              </a:rPr>
              <a:t>HN</a:t>
            </a:r>
            <a:r>
              <a:rPr dirty="0" spc="-5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IQU</a:t>
            </a:r>
            <a:r>
              <a:rPr dirty="0" spc="-5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ES</a:t>
            </a:r>
            <a:r>
              <a:rPr dirty="0" spc="-50">
                <a:latin typeface="Tahoma"/>
                <a:cs typeface="Tahoma"/>
              </a:rPr>
              <a:t> :</a:t>
            </a:r>
          </a:p>
          <a:p>
            <a:pPr marL="349250" indent="-285750">
              <a:lnSpc>
                <a:spcPct val="100000"/>
              </a:lnSpc>
              <a:spcBef>
                <a:spcPts val="885"/>
              </a:spcBef>
              <a:buFont typeface="Yu Gothic UI Light"/>
              <a:buChar char="•"/>
              <a:tabLst>
                <a:tab pos="349250" algn="l"/>
                <a:tab pos="2974975" algn="l"/>
              </a:tabLst>
            </a:pPr>
            <a:r>
              <a:rPr dirty="0" spc="10">
                <a:latin typeface="Tahoma"/>
                <a:cs typeface="Tahoma"/>
              </a:rPr>
              <a:t>CONDITIONAL</a:t>
            </a:r>
            <a:r>
              <a:rPr dirty="0" spc="120">
                <a:latin typeface="Tahoma"/>
                <a:cs typeface="Tahoma"/>
              </a:rPr>
              <a:t> </a:t>
            </a:r>
            <a:r>
              <a:rPr dirty="0" spc="-10">
                <a:latin typeface="Tahoma"/>
                <a:cs typeface="Tahoma"/>
              </a:rPr>
              <a:t>FORMATTING:</a:t>
            </a:r>
            <a:r>
              <a:rPr dirty="0">
                <a:latin typeface="Tahoma"/>
                <a:cs typeface="Tahoma"/>
              </a:rPr>
              <a:t>	</a:t>
            </a:r>
            <a:r>
              <a:rPr dirty="0" spc="50"/>
              <a:t>BY</a:t>
            </a:r>
            <a:r>
              <a:rPr dirty="0" spc="-155"/>
              <a:t> </a:t>
            </a:r>
            <a:r>
              <a:rPr dirty="0" spc="-45"/>
              <a:t>USING</a:t>
            </a:r>
            <a:r>
              <a:rPr dirty="0" spc="-150"/>
              <a:t> </a:t>
            </a:r>
            <a:r>
              <a:rPr dirty="0" spc="-85"/>
              <a:t>THIS</a:t>
            </a:r>
            <a:r>
              <a:rPr dirty="0" spc="-150"/>
              <a:t> </a:t>
            </a:r>
            <a:r>
              <a:rPr dirty="0"/>
              <a:t>BLANK</a:t>
            </a:r>
            <a:r>
              <a:rPr dirty="0" spc="-155"/>
              <a:t> </a:t>
            </a:r>
            <a:r>
              <a:rPr dirty="0" spc="-10"/>
              <a:t>CELLS</a:t>
            </a:r>
            <a:r>
              <a:rPr dirty="0" spc="-150"/>
              <a:t> </a:t>
            </a:r>
            <a:r>
              <a:rPr dirty="0" spc="60"/>
              <a:t>WERE</a:t>
            </a:r>
            <a:r>
              <a:rPr dirty="0" spc="-150"/>
              <a:t> </a:t>
            </a:r>
            <a:r>
              <a:rPr dirty="0" spc="65"/>
              <a:t>FOUND</a:t>
            </a:r>
            <a:r>
              <a:rPr dirty="0" spc="-155"/>
              <a:t> </a:t>
            </a:r>
            <a:r>
              <a:rPr dirty="0" spc="55"/>
              <a:t>AND</a:t>
            </a:r>
            <a:r>
              <a:rPr dirty="0" spc="-150"/>
              <a:t> </a:t>
            </a:r>
            <a:r>
              <a:rPr dirty="0" spc="-10"/>
              <a:t>HIGHLIGHTED.</a:t>
            </a:r>
          </a:p>
          <a:p>
            <a:pPr marL="349250" indent="-285750">
              <a:lnSpc>
                <a:spcPct val="100000"/>
              </a:lnSpc>
              <a:spcBef>
                <a:spcPts val="800"/>
              </a:spcBef>
              <a:buFont typeface="Yu Gothic UI Light"/>
              <a:buChar char="•"/>
              <a:tabLst>
                <a:tab pos="349250" algn="l"/>
              </a:tabLst>
            </a:pPr>
            <a:r>
              <a:rPr dirty="0">
                <a:latin typeface="Tahoma"/>
                <a:cs typeface="Tahoma"/>
              </a:rPr>
              <a:t>FILTER:</a:t>
            </a:r>
            <a:r>
              <a:rPr dirty="0" spc="50">
                <a:latin typeface="Tahoma"/>
                <a:cs typeface="Tahoma"/>
              </a:rPr>
              <a:t>  </a:t>
            </a:r>
            <a:r>
              <a:rPr dirty="0" spc="50"/>
              <a:t>BY</a:t>
            </a:r>
            <a:r>
              <a:rPr dirty="0" spc="-155"/>
              <a:t> </a:t>
            </a:r>
            <a:r>
              <a:rPr dirty="0" spc="-45"/>
              <a:t>USING</a:t>
            </a:r>
            <a:r>
              <a:rPr dirty="0" spc="-150"/>
              <a:t> </a:t>
            </a:r>
            <a:r>
              <a:rPr dirty="0" spc="-85"/>
              <a:t>THIS</a:t>
            </a:r>
            <a:r>
              <a:rPr dirty="0" spc="-150"/>
              <a:t> </a:t>
            </a:r>
            <a:r>
              <a:rPr dirty="0" spc="-30"/>
              <a:t>FILTER</a:t>
            </a:r>
            <a:r>
              <a:rPr dirty="0" spc="-150"/>
              <a:t> </a:t>
            </a:r>
            <a:r>
              <a:rPr dirty="0"/>
              <a:t>THE</a:t>
            </a:r>
            <a:r>
              <a:rPr dirty="0" spc="-150"/>
              <a:t> </a:t>
            </a:r>
            <a:r>
              <a:rPr dirty="0"/>
              <a:t>BLANK</a:t>
            </a:r>
            <a:r>
              <a:rPr dirty="0" spc="-155"/>
              <a:t> </a:t>
            </a:r>
            <a:r>
              <a:rPr dirty="0"/>
              <a:t>VALUES</a:t>
            </a:r>
            <a:r>
              <a:rPr dirty="0" spc="-150"/>
              <a:t> </a:t>
            </a:r>
            <a:r>
              <a:rPr dirty="0" spc="60"/>
              <a:t>WERE</a:t>
            </a:r>
            <a:r>
              <a:rPr dirty="0" spc="-150"/>
              <a:t> </a:t>
            </a:r>
            <a:r>
              <a:rPr dirty="0" spc="-10"/>
              <a:t>REMOVED.</a:t>
            </a:r>
          </a:p>
          <a:p>
            <a:pPr marL="63500">
              <a:lnSpc>
                <a:spcPct val="100000"/>
              </a:lnSpc>
              <a:spcBef>
                <a:spcPts val="815"/>
              </a:spcBef>
              <a:tabLst>
                <a:tab pos="1003300" algn="l"/>
              </a:tabLst>
            </a:pPr>
            <a:r>
              <a:rPr dirty="0" spc="-10">
                <a:latin typeface="Tahoma"/>
                <a:cs typeface="Tahoma"/>
              </a:rPr>
              <a:t>RESULTS:</a:t>
            </a:r>
            <a:r>
              <a:rPr dirty="0">
                <a:latin typeface="Tahoma"/>
                <a:cs typeface="Tahoma"/>
              </a:rPr>
              <a:t>	</a:t>
            </a:r>
            <a:r>
              <a:rPr dirty="0"/>
              <a:t>THE</a:t>
            </a:r>
            <a:r>
              <a:rPr dirty="0" spc="-150"/>
              <a:t> </a:t>
            </a:r>
            <a:r>
              <a:rPr dirty="0" spc="-20"/>
              <a:t>RESULT</a:t>
            </a:r>
            <a:r>
              <a:rPr dirty="0" spc="-150"/>
              <a:t> </a:t>
            </a:r>
            <a:r>
              <a:rPr dirty="0"/>
              <a:t>WAS</a:t>
            </a:r>
            <a:r>
              <a:rPr dirty="0" spc="-150"/>
              <a:t> </a:t>
            </a:r>
            <a:r>
              <a:rPr dirty="0"/>
              <a:t>CALCULATED</a:t>
            </a:r>
            <a:r>
              <a:rPr dirty="0" spc="-150"/>
              <a:t> </a:t>
            </a:r>
            <a:r>
              <a:rPr dirty="0" spc="75"/>
              <a:t>ON</a:t>
            </a:r>
            <a:r>
              <a:rPr dirty="0" spc="-145"/>
              <a:t> </a:t>
            </a:r>
            <a:r>
              <a:rPr dirty="0"/>
              <a:t>THE</a:t>
            </a:r>
            <a:r>
              <a:rPr dirty="0" spc="-150"/>
              <a:t> </a:t>
            </a:r>
            <a:r>
              <a:rPr dirty="0" spc="-75"/>
              <a:t>BASIS</a:t>
            </a:r>
            <a:r>
              <a:rPr dirty="0" spc="-150"/>
              <a:t> </a:t>
            </a:r>
            <a:r>
              <a:rPr dirty="0" spc="70"/>
              <a:t>OF</a:t>
            </a:r>
            <a:r>
              <a:rPr dirty="0" spc="-150"/>
              <a:t> </a:t>
            </a:r>
            <a:r>
              <a:rPr dirty="0" spc="50"/>
              <a:t>PERFORMANCE</a:t>
            </a:r>
            <a:r>
              <a:rPr dirty="0" spc="-150"/>
              <a:t> </a:t>
            </a:r>
            <a:r>
              <a:rPr dirty="0" spc="70"/>
              <a:t>OF</a:t>
            </a:r>
            <a:r>
              <a:rPr dirty="0" spc="-145"/>
              <a:t> </a:t>
            </a:r>
            <a:r>
              <a:rPr dirty="0"/>
              <a:t>THE</a:t>
            </a:r>
            <a:r>
              <a:rPr dirty="0" spc="-150"/>
              <a:t> </a:t>
            </a:r>
            <a:r>
              <a:rPr dirty="0" spc="40"/>
              <a:t>EMPLOYEE</a:t>
            </a:r>
          </a:p>
          <a:p>
            <a:pPr marL="63500">
              <a:lnSpc>
                <a:spcPct val="100000"/>
              </a:lnSpc>
              <a:spcBef>
                <a:spcPts val="930"/>
              </a:spcBef>
            </a:pPr>
            <a:r>
              <a:rPr dirty="0">
                <a:latin typeface="Tahoma"/>
                <a:cs typeface="Tahoma"/>
              </a:rPr>
              <a:t>PIVOT</a:t>
            </a:r>
            <a:r>
              <a:rPr dirty="0" spc="-45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TABLE:</a:t>
            </a:r>
            <a:r>
              <a:rPr dirty="0" spc="445">
                <a:latin typeface="Tahoma"/>
                <a:cs typeface="Tahoma"/>
              </a:rPr>
              <a:t> </a:t>
            </a:r>
            <a:r>
              <a:rPr dirty="0" baseline="1984" sz="2100"/>
              <a:t>THE</a:t>
            </a:r>
            <a:r>
              <a:rPr dirty="0" baseline="1984" sz="2100" spc="-209"/>
              <a:t> </a:t>
            </a:r>
            <a:r>
              <a:rPr dirty="0" baseline="1984" sz="2100" spc="-37"/>
              <a:t>PIVOT</a:t>
            </a:r>
            <a:r>
              <a:rPr dirty="0" baseline="1984" sz="2100" spc="-202"/>
              <a:t> </a:t>
            </a:r>
            <a:r>
              <a:rPr dirty="0" baseline="1984" sz="2100"/>
              <a:t>TABLE</a:t>
            </a:r>
            <a:r>
              <a:rPr dirty="0" baseline="1984" sz="2100" spc="-209"/>
              <a:t> </a:t>
            </a:r>
            <a:r>
              <a:rPr dirty="0" baseline="1984" sz="2100"/>
              <a:t>WAS</a:t>
            </a:r>
            <a:r>
              <a:rPr dirty="0" baseline="1984" sz="2100" spc="-209"/>
              <a:t> </a:t>
            </a:r>
            <a:r>
              <a:rPr dirty="0" baseline="1984" sz="2100" spc="82"/>
              <a:t>DONE</a:t>
            </a:r>
            <a:r>
              <a:rPr dirty="0" baseline="1984" sz="2100" spc="-209"/>
              <a:t> </a:t>
            </a:r>
            <a:r>
              <a:rPr dirty="0" baseline="1984" sz="2100" spc="-67"/>
              <a:t>USING</a:t>
            </a:r>
            <a:r>
              <a:rPr dirty="0" baseline="1984" sz="2100" spc="-209"/>
              <a:t> </a:t>
            </a:r>
            <a:r>
              <a:rPr dirty="0" baseline="1984" sz="2100"/>
              <a:t>THE</a:t>
            </a:r>
            <a:r>
              <a:rPr dirty="0" baseline="1984" sz="2100" spc="-209"/>
              <a:t> </a:t>
            </a:r>
            <a:r>
              <a:rPr dirty="0" baseline="1984" sz="2100" spc="-15"/>
              <a:t>FOLLOWING:-</a:t>
            </a:r>
            <a:endParaRPr baseline="1984" sz="2100">
              <a:latin typeface="Tahoma"/>
              <a:cs typeface="Tahoma"/>
            </a:endParaRPr>
          </a:p>
          <a:p>
            <a:pPr marL="349250" indent="-285750">
              <a:lnSpc>
                <a:spcPct val="100000"/>
              </a:lnSpc>
              <a:spcBef>
                <a:spcPts val="795"/>
              </a:spcBef>
              <a:buFont typeface="Yu Gothic UI Light"/>
              <a:buChar char="✓"/>
              <a:tabLst>
                <a:tab pos="349250" algn="l"/>
              </a:tabLst>
            </a:pPr>
            <a:r>
              <a:rPr dirty="0" spc="-700">
                <a:latin typeface="Tahoma"/>
                <a:cs typeface="Tahoma"/>
              </a:rPr>
              <a:t>F</a:t>
            </a:r>
            <a:r>
              <a:rPr dirty="0" baseline="-25793" sz="2100" spc="-89">
                <a:latin typeface="Tahoma"/>
                <a:cs typeface="Tahoma"/>
              </a:rPr>
              <a:t>C</a:t>
            </a:r>
            <a:r>
              <a:rPr dirty="0" sz="1400" spc="-420">
                <a:latin typeface="Tahoma"/>
                <a:cs typeface="Tahoma"/>
              </a:rPr>
              <a:t>I</a:t>
            </a:r>
            <a:r>
              <a:rPr dirty="0" baseline="-25793" sz="2100" spc="-735">
                <a:latin typeface="Tahoma"/>
                <a:cs typeface="Tahoma"/>
              </a:rPr>
              <a:t>O</a:t>
            </a:r>
            <a:r>
              <a:rPr dirty="0" sz="1400" spc="-160">
                <a:latin typeface="Tahoma"/>
                <a:cs typeface="Tahoma"/>
              </a:rPr>
              <a:t>L</a:t>
            </a:r>
            <a:r>
              <a:rPr dirty="0" baseline="-25793" sz="2100" spc="-735">
                <a:latin typeface="Tahoma"/>
                <a:cs typeface="Tahoma"/>
              </a:rPr>
              <a:t>L</a:t>
            </a:r>
            <a:r>
              <a:rPr dirty="0" sz="1400" spc="-260">
                <a:latin typeface="Tahoma"/>
                <a:cs typeface="Tahoma"/>
              </a:rPr>
              <a:t>T</a:t>
            </a:r>
            <a:r>
              <a:rPr dirty="0" baseline="-25793" sz="2100" spc="-922">
                <a:latin typeface="Tahoma"/>
                <a:cs typeface="Tahoma"/>
              </a:rPr>
              <a:t>U</a:t>
            </a:r>
            <a:r>
              <a:rPr dirty="0" sz="1400" spc="-120">
                <a:latin typeface="Tahoma"/>
                <a:cs typeface="Tahoma"/>
              </a:rPr>
              <a:t>E</a:t>
            </a:r>
            <a:r>
              <a:rPr dirty="0" baseline="-25793" sz="2100" spc="-1372">
                <a:latin typeface="Tahoma"/>
                <a:cs typeface="Tahoma"/>
              </a:rPr>
              <a:t>M</a:t>
            </a:r>
            <a:r>
              <a:rPr dirty="0" sz="1400" spc="25">
                <a:latin typeface="Tahoma"/>
                <a:cs typeface="Tahoma"/>
              </a:rPr>
              <a:t>R</a:t>
            </a:r>
            <a:r>
              <a:rPr dirty="0" sz="1400" spc="-365">
                <a:latin typeface="Tahoma"/>
                <a:cs typeface="Tahoma"/>
              </a:rPr>
              <a:t>:</a:t>
            </a:r>
            <a:r>
              <a:rPr dirty="0" baseline="-25793" sz="2100" spc="-217">
                <a:latin typeface="Tahoma"/>
                <a:cs typeface="Tahoma"/>
              </a:rPr>
              <a:t>N</a:t>
            </a:r>
            <a:r>
              <a:rPr dirty="0" sz="1400" spc="-890"/>
              <a:t>G</a:t>
            </a:r>
            <a:r>
              <a:rPr dirty="0" baseline="-25793" sz="2100" spc="37">
                <a:latin typeface="Tahoma"/>
                <a:cs typeface="Tahoma"/>
              </a:rPr>
              <a:t>S</a:t>
            </a:r>
            <a:r>
              <a:rPr dirty="0" baseline="-25793" sz="2100" spc="-607">
                <a:latin typeface="Tahoma"/>
                <a:cs typeface="Tahoma"/>
              </a:rPr>
              <a:t>:</a:t>
            </a:r>
            <a:r>
              <a:rPr dirty="0" sz="1400" spc="-10"/>
              <a:t>ENDE</a:t>
            </a:r>
            <a:r>
              <a:rPr dirty="0" sz="1400" spc="30"/>
              <a:t>R</a:t>
            </a:r>
            <a:r>
              <a:rPr dirty="0" sz="1400" spc="-190"/>
              <a:t> </a:t>
            </a:r>
            <a:r>
              <a:rPr dirty="0" sz="1400" spc="-20"/>
              <a:t>CODE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30514" y="4319961"/>
            <a:ext cx="17081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0.5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17515" y="5018459"/>
            <a:ext cx="8382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700255" y="2193982"/>
            <a:ext cx="26924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HIGH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700255" y="3355775"/>
            <a:ext cx="45021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MEDIUM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700255" y="4517576"/>
            <a:ext cx="66167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Expon.</a:t>
            </a:r>
            <a:r>
              <a:rPr dirty="0" sz="900" spc="-3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(LOW)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30514" y="1536112"/>
            <a:ext cx="1701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2.5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30514" y="2933239"/>
            <a:ext cx="1701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1.5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17515" y="2234609"/>
            <a:ext cx="83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17515" y="3631612"/>
            <a:ext cx="83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61056" y="5177577"/>
            <a:ext cx="210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BPC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566544" y="5177577"/>
            <a:ext cx="280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CCDR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356862" y="5177577"/>
            <a:ext cx="1847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EW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071494" y="5177577"/>
            <a:ext cx="2387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MSC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829684" y="5177577"/>
            <a:ext cx="2070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NEL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606543" y="5177577"/>
            <a:ext cx="1327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PL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317489" y="5177577"/>
            <a:ext cx="1943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PYZ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048628" y="5177577"/>
            <a:ext cx="2152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SVG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793864" y="5177577"/>
            <a:ext cx="21145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TNS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520554" y="5177577"/>
            <a:ext cx="2374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WBL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9700255" y="2785154"/>
            <a:ext cx="2514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LOW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9700255" y="3946947"/>
            <a:ext cx="534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VERY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HIGH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9700255" y="5108749"/>
            <a:ext cx="9163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Linear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(VERY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 HIGH)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594856" y="712520"/>
            <a:ext cx="275209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>
                <a:solidFill>
                  <a:srgbClr val="585858"/>
                </a:solidFill>
                <a:latin typeface="Calibri"/>
                <a:cs typeface="Calibri"/>
              </a:rPr>
              <a:t>EMPLOYEE</a:t>
            </a:r>
            <a:r>
              <a:rPr dirty="0" sz="1400" spc="5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85858"/>
                </a:solidFill>
                <a:latin typeface="Calibri"/>
                <a:cs typeface="Calibri"/>
              </a:rPr>
              <a:t>PERFORMANCE</a:t>
            </a:r>
            <a:r>
              <a:rPr dirty="0" sz="1400" spc="6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Calibri"/>
                <a:cs typeface="Calibri"/>
              </a:rPr>
              <a:t>ANALYSIS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387237" y="0"/>
            <a:ext cx="4805045" cy="6858000"/>
            <a:chOff x="7387237" y="0"/>
            <a:chExt cx="4805045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87237" y="0"/>
              <a:ext cx="4804762" cy="6857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39075" y="4486275"/>
              <a:ext cx="4352924" cy="23717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40" y="-13516"/>
            <a:ext cx="298323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05" b="0">
                <a:latin typeface="Tahoma"/>
                <a:cs typeface="Tahoma"/>
              </a:rPr>
              <a:t>conclusion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78740" y="676381"/>
            <a:ext cx="12214860" cy="4131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118745">
              <a:lnSpc>
                <a:spcPct val="132800"/>
              </a:lnSpc>
              <a:spcBef>
                <a:spcPts val="100"/>
              </a:spcBef>
            </a:pPr>
            <a:r>
              <a:rPr dirty="0" sz="2400" spc="-390">
                <a:latin typeface="Verdana"/>
                <a:cs typeface="Verdana"/>
              </a:rPr>
              <a:t>In</a:t>
            </a:r>
            <a:r>
              <a:rPr dirty="0" sz="2400" spc="175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conclusion,</a:t>
            </a:r>
            <a:r>
              <a:rPr dirty="0" sz="2400" spc="-140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the</a:t>
            </a:r>
            <a:r>
              <a:rPr dirty="0" sz="2400" spc="-15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Employee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Performance</a:t>
            </a:r>
            <a:r>
              <a:rPr dirty="0" sz="2400" spc="-145">
                <a:latin typeface="Verdana"/>
                <a:cs typeface="Verdana"/>
              </a:rPr>
              <a:t> </a:t>
            </a:r>
            <a:r>
              <a:rPr dirty="0" sz="2400" spc="-114">
                <a:latin typeface="Verdana"/>
                <a:cs typeface="Verdana"/>
              </a:rPr>
              <a:t>Analysis</a:t>
            </a:r>
            <a:r>
              <a:rPr dirty="0" sz="2400" spc="-85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project</a:t>
            </a:r>
            <a:r>
              <a:rPr dirty="0" sz="2400" spc="-85">
                <a:latin typeface="Verdana"/>
                <a:cs typeface="Verdana"/>
              </a:rPr>
              <a:t> </a:t>
            </a:r>
            <a:r>
              <a:rPr dirty="0" sz="2400" spc="-135">
                <a:latin typeface="Verdana"/>
                <a:cs typeface="Verdana"/>
              </a:rPr>
              <a:t>has</a:t>
            </a:r>
            <a:r>
              <a:rPr dirty="0" sz="2400" spc="-80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provided</a:t>
            </a:r>
            <a:r>
              <a:rPr dirty="0" sz="2400" spc="-85">
                <a:latin typeface="Verdana"/>
                <a:cs typeface="Verdana"/>
              </a:rPr>
              <a:t> </a:t>
            </a:r>
            <a:r>
              <a:rPr dirty="0" sz="2400" spc="-90">
                <a:latin typeface="Verdana"/>
                <a:cs typeface="Verdana"/>
              </a:rPr>
              <a:t>valuable</a:t>
            </a:r>
            <a:r>
              <a:rPr dirty="0" sz="2400" spc="-85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in </a:t>
            </a:r>
            <a:r>
              <a:rPr dirty="0" sz="2400" spc="-10">
                <a:latin typeface="Verdana"/>
                <a:cs typeface="Verdana"/>
              </a:rPr>
              <a:t>the</a:t>
            </a:r>
            <a:r>
              <a:rPr dirty="0" sz="2400" spc="-290">
                <a:latin typeface="Verdana"/>
                <a:cs typeface="Verdana"/>
              </a:rPr>
              <a:t> </a:t>
            </a:r>
            <a:r>
              <a:rPr dirty="0" sz="2400" spc="-90">
                <a:latin typeface="Verdana"/>
                <a:cs typeface="Verdana"/>
              </a:rPr>
              <a:t>strengths,</a:t>
            </a:r>
            <a:r>
              <a:rPr dirty="0" sz="2400" spc="-280">
                <a:latin typeface="Verdana"/>
                <a:cs typeface="Verdana"/>
              </a:rPr>
              <a:t> </a:t>
            </a:r>
            <a:r>
              <a:rPr dirty="0" sz="2400" spc="-100">
                <a:latin typeface="Verdana"/>
                <a:cs typeface="Verdana"/>
              </a:rPr>
              <a:t>weaknesses,</a:t>
            </a:r>
            <a:r>
              <a:rPr dirty="0" sz="2400" spc="-280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opportunities,</a:t>
            </a:r>
            <a:r>
              <a:rPr dirty="0" sz="2400" spc="-28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and</a:t>
            </a:r>
            <a:r>
              <a:rPr dirty="0" sz="2400" spc="-290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threats</a:t>
            </a:r>
            <a:r>
              <a:rPr dirty="0" sz="2400" spc="-28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within</a:t>
            </a:r>
            <a:r>
              <a:rPr dirty="0" sz="2400" spc="-28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our</a:t>
            </a:r>
            <a:r>
              <a:rPr dirty="0" sz="2400" spc="-285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organization.</a:t>
            </a:r>
            <a:r>
              <a:rPr dirty="0" sz="2400" spc="-280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By</a:t>
            </a:r>
            <a:r>
              <a:rPr dirty="0" sz="2400" spc="-290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  <a:p>
            <a:pPr algn="just" marL="12700" marR="111125">
              <a:lnSpc>
                <a:spcPct val="148400"/>
              </a:lnSpc>
            </a:pPr>
            <a:r>
              <a:rPr dirty="0" sz="2400" spc="-50">
                <a:latin typeface="Verdana"/>
                <a:cs typeface="Verdana"/>
              </a:rPr>
              <a:t>employee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performance</a:t>
            </a:r>
            <a:r>
              <a:rPr dirty="0" sz="2400" spc="-130">
                <a:latin typeface="Verdana"/>
                <a:cs typeface="Verdana"/>
              </a:rPr>
              <a:t> </a:t>
            </a:r>
            <a:r>
              <a:rPr dirty="0" sz="2400" spc="-175">
                <a:latin typeface="Verdana"/>
                <a:cs typeface="Verdana"/>
              </a:rPr>
              <a:t>data,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we</a:t>
            </a:r>
            <a:r>
              <a:rPr dirty="0" sz="2400" spc="-85">
                <a:latin typeface="Verdana"/>
                <a:cs typeface="Verdana"/>
              </a:rPr>
              <a:t> </a:t>
            </a:r>
            <a:r>
              <a:rPr dirty="0" sz="2400" spc="-125">
                <a:latin typeface="Verdana"/>
                <a:cs typeface="Verdana"/>
              </a:rPr>
              <a:t>have</a:t>
            </a:r>
            <a:r>
              <a:rPr dirty="0" sz="2400" spc="-90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identified</a:t>
            </a:r>
            <a:r>
              <a:rPr dirty="0" sz="2400" spc="-85">
                <a:latin typeface="Verdana"/>
                <a:cs typeface="Verdana"/>
              </a:rPr>
              <a:t> </a:t>
            </a:r>
            <a:r>
              <a:rPr dirty="0" sz="2400" spc="-150">
                <a:latin typeface="Verdana"/>
                <a:cs typeface="Verdana"/>
              </a:rPr>
              <a:t>areas</a:t>
            </a:r>
            <a:r>
              <a:rPr dirty="0" sz="2400" spc="-60">
                <a:latin typeface="Verdana"/>
                <a:cs typeface="Verdana"/>
              </a:rPr>
              <a:t> </a:t>
            </a:r>
            <a:r>
              <a:rPr dirty="0" sz="2400" spc="-180">
                <a:latin typeface="Verdana"/>
                <a:cs typeface="Verdana"/>
              </a:rPr>
              <a:t>for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 spc="-75">
                <a:latin typeface="Verdana"/>
                <a:cs typeface="Verdana"/>
              </a:rPr>
              <a:t>improvement,</a:t>
            </a:r>
            <a:r>
              <a:rPr dirty="0" sz="2400" spc="-8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optimized </a:t>
            </a:r>
            <a:r>
              <a:rPr dirty="0" sz="2400" spc="-90">
                <a:latin typeface="Verdana"/>
                <a:cs typeface="Verdana"/>
              </a:rPr>
              <a:t>metrics,</a:t>
            </a:r>
            <a:r>
              <a:rPr dirty="0" sz="2400" spc="-27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and</a:t>
            </a:r>
            <a:r>
              <a:rPr dirty="0" sz="2400" spc="-28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developed</a:t>
            </a:r>
            <a:r>
              <a:rPr dirty="0" sz="2400" spc="-27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targeted</a:t>
            </a:r>
            <a:r>
              <a:rPr dirty="0" sz="2400" spc="-280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training</a:t>
            </a:r>
            <a:r>
              <a:rPr dirty="0" sz="2400" spc="-28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and</a:t>
            </a:r>
            <a:r>
              <a:rPr dirty="0" sz="2400" spc="-275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development</a:t>
            </a:r>
            <a:r>
              <a:rPr dirty="0" sz="2400" spc="-280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programs.</a:t>
            </a:r>
            <a:r>
              <a:rPr dirty="0" sz="2400" spc="-270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This</a:t>
            </a:r>
            <a:r>
              <a:rPr dirty="0" sz="2400" spc="-28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project</a:t>
            </a:r>
            <a:endParaRPr sz="2400">
              <a:latin typeface="Verdana"/>
              <a:cs typeface="Verdana"/>
            </a:endParaRPr>
          </a:p>
          <a:p>
            <a:pPr algn="just" marL="12700" marR="5080">
              <a:lnSpc>
                <a:spcPct val="131500"/>
              </a:lnSpc>
              <a:spcBef>
                <a:spcPts val="490"/>
              </a:spcBef>
            </a:pPr>
            <a:r>
              <a:rPr dirty="0" sz="2400" spc="-5">
                <a:latin typeface="Verdana"/>
                <a:cs typeface="Verdana"/>
              </a:rPr>
              <a:t>the</a:t>
            </a:r>
            <a:r>
              <a:rPr dirty="0" sz="2400" spc="-340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organization</a:t>
            </a:r>
            <a:r>
              <a:rPr dirty="0" sz="2400" spc="-34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3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make</a:t>
            </a:r>
            <a:r>
              <a:rPr dirty="0" sz="2400" spc="-340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data-</a:t>
            </a:r>
            <a:r>
              <a:rPr dirty="0" sz="2400" spc="-55">
                <a:latin typeface="Verdana"/>
                <a:cs typeface="Verdana"/>
              </a:rPr>
              <a:t>driven</a:t>
            </a:r>
            <a:r>
              <a:rPr dirty="0" sz="2400" spc="-340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decisions,</a:t>
            </a:r>
            <a:r>
              <a:rPr dirty="0" sz="2400" spc="-33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enhance</a:t>
            </a:r>
            <a:r>
              <a:rPr dirty="0" sz="2400" spc="-340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employee</a:t>
            </a:r>
            <a:r>
              <a:rPr dirty="0" sz="2400" spc="-340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engagement</a:t>
            </a:r>
            <a:r>
              <a:rPr dirty="0" sz="2400" spc="-340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 spc="15">
                <a:latin typeface="Verdana"/>
                <a:cs typeface="Verdana"/>
              </a:rPr>
              <a:t>and</a:t>
            </a:r>
            <a:r>
              <a:rPr dirty="0" sz="2400" spc="-335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drive</a:t>
            </a:r>
            <a:r>
              <a:rPr dirty="0" sz="2400" spc="-335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business</a:t>
            </a:r>
            <a:r>
              <a:rPr dirty="0" sz="2400" spc="-335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growth.</a:t>
            </a:r>
            <a:r>
              <a:rPr dirty="0" sz="2400" spc="-335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Ultimately,</a:t>
            </a:r>
            <a:r>
              <a:rPr dirty="0" sz="2400" spc="-335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this</a:t>
            </a:r>
            <a:r>
              <a:rPr dirty="0" sz="2400" spc="-335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project</a:t>
            </a:r>
            <a:r>
              <a:rPr dirty="0" sz="2400" spc="-335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has</a:t>
            </a:r>
            <a:r>
              <a:rPr dirty="0" sz="2400" spc="-335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set</a:t>
            </a:r>
            <a:r>
              <a:rPr dirty="0" sz="2400" spc="-33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335">
                <a:latin typeface="Verdana"/>
                <a:cs typeface="Verdana"/>
              </a:rPr>
              <a:t> </a:t>
            </a:r>
            <a:r>
              <a:rPr dirty="0" sz="2400" spc="35">
                <a:latin typeface="Verdana"/>
                <a:cs typeface="Verdana"/>
              </a:rPr>
              <a:t>new</a:t>
            </a:r>
            <a:r>
              <a:rPr dirty="0" sz="2400" spc="-340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standard</a:t>
            </a:r>
            <a:r>
              <a:rPr dirty="0" sz="2400" spc="-335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for</a:t>
            </a:r>
            <a:r>
              <a:rPr dirty="0" sz="2400" spc="-335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empl</a:t>
            </a:r>
            <a:r>
              <a:rPr dirty="0" sz="2400" spc="-30">
                <a:latin typeface="Verdana"/>
                <a:cs typeface="Verdana"/>
              </a:rPr>
              <a:t> performance</a:t>
            </a:r>
            <a:r>
              <a:rPr dirty="0" sz="2400" spc="-340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management,</a:t>
            </a:r>
            <a:r>
              <a:rPr dirty="0" sz="2400" spc="-33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positioning</a:t>
            </a:r>
            <a:r>
              <a:rPr dirty="0" sz="2400" spc="-34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</a:t>
            </a:r>
            <a:r>
              <a:rPr dirty="0" sz="2400" spc="-340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organization</a:t>
            </a:r>
            <a:r>
              <a:rPr dirty="0" sz="2400" spc="-340">
                <a:latin typeface="Verdana"/>
                <a:cs typeface="Verdana"/>
              </a:rPr>
              <a:t> </a:t>
            </a:r>
            <a:r>
              <a:rPr dirty="0" sz="2400" spc="-75">
                <a:latin typeface="Verdana"/>
                <a:cs typeface="Verdana"/>
              </a:rPr>
              <a:t>for</a:t>
            </a:r>
            <a:r>
              <a:rPr dirty="0" sz="2400" spc="-3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continued</a:t>
            </a:r>
            <a:r>
              <a:rPr dirty="0" sz="2400" spc="-340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excellence</a:t>
            </a:r>
            <a:r>
              <a:rPr dirty="0" sz="2400" spc="-340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  <a:p>
            <a:pPr algn="just" marL="12700">
              <a:lnSpc>
                <a:spcPct val="100000"/>
              </a:lnSpc>
              <a:spcBef>
                <a:spcPts val="1395"/>
              </a:spcBef>
            </a:pPr>
            <a:r>
              <a:rPr dirty="0" sz="2400" spc="-50">
                <a:latin typeface="Verdana"/>
                <a:cs typeface="Verdana"/>
              </a:rPr>
              <a:t>competitiveness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intheindustry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/>
              <a:t>PROJECT</a:t>
            </a:r>
            <a:r>
              <a:rPr dirty="0" sz="4250" spc="-25"/>
              <a:t> </a:t>
            </a:r>
            <a:r>
              <a:rPr dirty="0" sz="4250" spc="-10"/>
              <a:t>TITLE</a:t>
            </a:r>
            <a:endParaRPr sz="4250"/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297301" y="2152567"/>
            <a:ext cx="8173084" cy="136779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 marR="5080">
              <a:lnSpc>
                <a:spcPts val="5250"/>
              </a:lnSpc>
              <a:spcBef>
                <a:spcPts val="265"/>
              </a:spcBef>
            </a:pPr>
            <a:r>
              <a:rPr dirty="0" sz="4400" spc="105">
                <a:solidFill>
                  <a:srgbClr val="0E0E0E"/>
                </a:solidFill>
                <a:latin typeface="Tahoma"/>
                <a:cs typeface="Tahoma"/>
              </a:rPr>
              <a:t>Employee</a:t>
            </a:r>
            <a:r>
              <a:rPr dirty="0" sz="4400" spc="-300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4400" spc="90">
                <a:solidFill>
                  <a:srgbClr val="0E0E0E"/>
                </a:solidFill>
                <a:latin typeface="Tahoma"/>
                <a:cs typeface="Tahoma"/>
              </a:rPr>
              <a:t>Performance</a:t>
            </a:r>
            <a:r>
              <a:rPr dirty="0" sz="4400" spc="-300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4400" spc="105">
                <a:solidFill>
                  <a:srgbClr val="0E0E0E"/>
                </a:solidFill>
                <a:latin typeface="Tahoma"/>
                <a:cs typeface="Tahoma"/>
              </a:rPr>
              <a:t>Analysis </a:t>
            </a:r>
            <a:r>
              <a:rPr dirty="0" sz="4400" spc="50">
                <a:solidFill>
                  <a:srgbClr val="0E0E0E"/>
                </a:solidFill>
                <a:latin typeface="Tahoma"/>
                <a:cs typeface="Tahoma"/>
              </a:rPr>
              <a:t>using</a:t>
            </a:r>
            <a:r>
              <a:rPr dirty="0" sz="4400" spc="-325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4400" spc="120">
                <a:solidFill>
                  <a:srgbClr val="0E0E0E"/>
                </a:solidFill>
                <a:latin typeface="Tahoma"/>
                <a:cs typeface="Tahoma"/>
              </a:rPr>
              <a:t>Excel</a:t>
            </a:r>
            <a:endParaRPr sz="4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87050" y="6134100"/>
              <a:ext cx="247649" cy="24764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466725" y="6410324"/>
              <a:ext cx="3705225" cy="295275"/>
            </a:xfrm>
            <a:custGeom>
              <a:avLst/>
              <a:gdLst/>
              <a:ahLst/>
              <a:cxnLst/>
              <a:rect l="l" t="t" r="r" b="b"/>
              <a:pathLst>
                <a:path w="3705225" h="295275">
                  <a:moveTo>
                    <a:pt x="3704778" y="295275"/>
                  </a:moveTo>
                  <a:lnTo>
                    <a:pt x="0" y="295275"/>
                  </a:lnTo>
                  <a:lnTo>
                    <a:pt x="0" y="0"/>
                  </a:lnTo>
                  <a:lnTo>
                    <a:pt x="3704778" y="0"/>
                  </a:lnTo>
                  <a:lnTo>
                    <a:pt x="3704778" y="29527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5"/>
              <a:ext cx="1733549" cy="300989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2064" rIns="0" bIns="0" rtlCol="0" vert="horz">
            <a:spAutoFit/>
          </a:bodyPr>
          <a:lstStyle/>
          <a:p>
            <a:pPr marL="67437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AGENDA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3</a:t>
            </a:fld>
          </a:p>
        </p:txBody>
      </p:sp>
      <p:sp>
        <p:nvSpPr>
          <p:cNvPr id="10" name="object 10" descr=""/>
          <p:cNvSpPr txBox="1"/>
          <p:nvPr/>
        </p:nvSpPr>
        <p:spPr>
          <a:xfrm>
            <a:off x="740413" y="6470881"/>
            <a:ext cx="1688464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dirty="0" sz="1100" spc="65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D82C2"/>
                </a:solidFill>
                <a:latin typeface="Trebuchet MS"/>
                <a:cs typeface="Trebuchet MS"/>
              </a:rPr>
              <a:t>AnnualReview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590415" y="1469872"/>
            <a:ext cx="5259070" cy="343535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98120" indent="-196850">
              <a:lnSpc>
                <a:spcPct val="100000"/>
              </a:lnSpc>
              <a:spcBef>
                <a:spcPts val="315"/>
              </a:spcBef>
              <a:buSzPct val="52727"/>
              <a:buAutoNum type="arabicPeriod"/>
              <a:tabLst>
                <a:tab pos="198120" algn="l"/>
              </a:tabLst>
            </a:pPr>
            <a:r>
              <a:rPr dirty="0" sz="2750" spc="-20">
                <a:solidFill>
                  <a:srgbClr val="0D0D0D"/>
                </a:solidFill>
                <a:latin typeface="Verdana"/>
                <a:cs typeface="Verdana"/>
              </a:rPr>
              <a:t>Project</a:t>
            </a:r>
            <a:r>
              <a:rPr dirty="0" sz="2750" spc="-335">
                <a:solidFill>
                  <a:srgbClr val="0D0D0D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Verdana"/>
                <a:cs typeface="Verdana"/>
              </a:rPr>
              <a:t>Overview</a:t>
            </a:r>
            <a:endParaRPr sz="2750">
              <a:latin typeface="Verdana"/>
              <a:cs typeface="Verdana"/>
            </a:endParaRPr>
          </a:p>
          <a:p>
            <a:pPr marL="271145" indent="-258445">
              <a:lnSpc>
                <a:spcPct val="100000"/>
              </a:lnSpc>
              <a:spcBef>
                <a:spcPts val="225"/>
              </a:spcBef>
              <a:buSzPct val="52727"/>
              <a:buAutoNum type="arabicPeriod"/>
              <a:tabLst>
                <a:tab pos="271145" algn="l"/>
              </a:tabLst>
            </a:pPr>
            <a:r>
              <a:rPr dirty="0" sz="2750" spc="55">
                <a:solidFill>
                  <a:srgbClr val="0D0D0D"/>
                </a:solidFill>
                <a:latin typeface="Verdana"/>
                <a:cs typeface="Verdana"/>
              </a:rPr>
              <a:t>Problem</a:t>
            </a:r>
            <a:r>
              <a:rPr dirty="0" sz="2750" spc="-350">
                <a:solidFill>
                  <a:srgbClr val="0D0D0D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Verdana"/>
                <a:cs typeface="Verdana"/>
              </a:rPr>
              <a:t>Statement</a:t>
            </a:r>
            <a:endParaRPr sz="2750">
              <a:latin typeface="Verdana"/>
              <a:cs typeface="Verdana"/>
            </a:endParaRPr>
          </a:p>
          <a:p>
            <a:pPr marL="269875" indent="-257175">
              <a:lnSpc>
                <a:spcPct val="100000"/>
              </a:lnSpc>
              <a:buSzPct val="52727"/>
              <a:buAutoNum type="arabicPeriod"/>
              <a:tabLst>
                <a:tab pos="269875" algn="l"/>
              </a:tabLst>
            </a:pPr>
            <a:r>
              <a:rPr dirty="0" sz="2750" spc="100">
                <a:solidFill>
                  <a:srgbClr val="0D0D0D"/>
                </a:solidFill>
                <a:latin typeface="Verdana"/>
                <a:cs typeface="Verdana"/>
              </a:rPr>
              <a:t>End</a:t>
            </a:r>
            <a:r>
              <a:rPr dirty="0" sz="2750" spc="-365">
                <a:solidFill>
                  <a:srgbClr val="0D0D0D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Verdana"/>
                <a:cs typeface="Verdana"/>
              </a:rPr>
              <a:t>Users</a:t>
            </a:r>
            <a:endParaRPr sz="2750">
              <a:latin typeface="Verdana"/>
              <a:cs typeface="Verdana"/>
            </a:endParaRPr>
          </a:p>
          <a:p>
            <a:pPr marL="304165" indent="-291465">
              <a:lnSpc>
                <a:spcPct val="100000"/>
              </a:lnSpc>
              <a:buSzPct val="52727"/>
              <a:buAutoNum type="arabicPeriod"/>
              <a:tabLst>
                <a:tab pos="304165" algn="l"/>
              </a:tabLst>
            </a:pPr>
            <a:r>
              <a:rPr dirty="0" sz="2750">
                <a:solidFill>
                  <a:srgbClr val="0D0D0D"/>
                </a:solidFill>
                <a:latin typeface="Verdana"/>
                <a:cs typeface="Verdana"/>
              </a:rPr>
              <a:t>Our</a:t>
            </a:r>
            <a:r>
              <a:rPr dirty="0" sz="2750" spc="-315">
                <a:solidFill>
                  <a:srgbClr val="0D0D0D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0D0D0D"/>
                </a:solidFill>
                <a:latin typeface="Verdana"/>
                <a:cs typeface="Verdana"/>
              </a:rPr>
              <a:t>Solution</a:t>
            </a:r>
            <a:r>
              <a:rPr dirty="0" sz="2750" spc="-315">
                <a:solidFill>
                  <a:srgbClr val="0D0D0D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0D0D0D"/>
                </a:solidFill>
                <a:latin typeface="Verdana"/>
                <a:cs typeface="Verdana"/>
              </a:rPr>
              <a:t>and</a:t>
            </a:r>
            <a:r>
              <a:rPr dirty="0" sz="2750" spc="-315">
                <a:solidFill>
                  <a:srgbClr val="0D0D0D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Verdana"/>
                <a:cs typeface="Verdana"/>
              </a:rPr>
              <a:t>Proposition</a:t>
            </a:r>
            <a:endParaRPr sz="2750">
              <a:latin typeface="Verdana"/>
              <a:cs typeface="Verdana"/>
            </a:endParaRPr>
          </a:p>
          <a:p>
            <a:pPr marL="12700" marR="1486535" indent="257810">
              <a:lnSpc>
                <a:spcPct val="100000"/>
              </a:lnSpc>
              <a:buSzPct val="52727"/>
              <a:buAutoNum type="arabicPeriod"/>
              <a:tabLst>
                <a:tab pos="270510" algn="l"/>
              </a:tabLst>
            </a:pPr>
            <a:r>
              <a:rPr dirty="0" sz="2750" spc="-40">
                <a:solidFill>
                  <a:srgbClr val="0D0D0D"/>
                </a:solidFill>
                <a:latin typeface="Verdana"/>
                <a:cs typeface="Verdana"/>
              </a:rPr>
              <a:t>Dataset</a:t>
            </a:r>
            <a:r>
              <a:rPr dirty="0" sz="2750" spc="-330">
                <a:solidFill>
                  <a:srgbClr val="0D0D0D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Verdana"/>
                <a:cs typeface="Verdana"/>
              </a:rPr>
              <a:t>Description </a:t>
            </a:r>
            <a:r>
              <a:rPr dirty="0" sz="2750" spc="-30">
                <a:solidFill>
                  <a:srgbClr val="0D0D0D"/>
                </a:solidFill>
                <a:latin typeface="Verdana"/>
                <a:cs typeface="Verdana"/>
              </a:rPr>
              <a:t>6.Modelling</a:t>
            </a:r>
            <a:r>
              <a:rPr dirty="0" sz="2750" spc="-280">
                <a:solidFill>
                  <a:srgbClr val="0D0D0D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Verdana"/>
                <a:cs typeface="Verdana"/>
              </a:rPr>
              <a:t>Approach</a:t>
            </a:r>
            <a:endParaRPr sz="2750">
              <a:latin typeface="Verdana"/>
              <a:cs typeface="Verdana"/>
            </a:endParaRPr>
          </a:p>
          <a:p>
            <a:pPr marL="12700" marR="1078230">
              <a:lnSpc>
                <a:spcPct val="100000"/>
              </a:lnSpc>
            </a:pPr>
            <a:r>
              <a:rPr dirty="0" sz="2750" spc="-114">
                <a:solidFill>
                  <a:srgbClr val="0D0D0D"/>
                </a:solidFill>
                <a:latin typeface="Verdana"/>
                <a:cs typeface="Verdana"/>
              </a:rPr>
              <a:t>7.Results</a:t>
            </a:r>
            <a:r>
              <a:rPr dirty="0" sz="2750" spc="-325">
                <a:solidFill>
                  <a:srgbClr val="0D0D0D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0D0D0D"/>
                </a:solidFill>
                <a:latin typeface="Verdana"/>
                <a:cs typeface="Verdana"/>
              </a:rPr>
              <a:t>and</a:t>
            </a:r>
            <a:r>
              <a:rPr dirty="0" sz="2750" spc="-320">
                <a:solidFill>
                  <a:srgbClr val="0D0D0D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Verdana"/>
                <a:cs typeface="Verdana"/>
              </a:rPr>
              <a:t>Discussion 8.Conclusion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387237" y="0"/>
            <a:ext cx="4805045" cy="6858000"/>
            <a:chOff x="7387237" y="0"/>
            <a:chExt cx="4805045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87237" y="0"/>
              <a:ext cx="4804762" cy="6857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49" cy="3257549"/>
            </a:xfrm>
            <a:prstGeom prst="rect">
              <a:avLst/>
            </a:prstGeom>
          </p:spPr>
        </p:pic>
      </p:grp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96075" y="1695450"/>
            <a:ext cx="314324" cy="32384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6275" y="6467475"/>
            <a:ext cx="2143124" cy="20002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9550" y="676275"/>
            <a:ext cx="11772899" cy="559117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05183" y="-26387"/>
            <a:ext cx="556958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/>
              <a:t>PROBLEM</a:t>
            </a:r>
            <a:r>
              <a:rPr dirty="0" sz="4250" spc="-35"/>
              <a:t> </a:t>
            </a:r>
            <a:r>
              <a:rPr dirty="0" sz="4250" spc="-10"/>
              <a:t>STATEMENT</a:t>
            </a:r>
            <a:endParaRPr sz="4250"/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4</a:t>
            </a:fld>
          </a:p>
        </p:txBody>
      </p:sp>
      <p:sp>
        <p:nvSpPr>
          <p:cNvPr id="9" name="object 9" descr=""/>
          <p:cNvSpPr txBox="1"/>
          <p:nvPr/>
        </p:nvSpPr>
        <p:spPr>
          <a:xfrm>
            <a:off x="284794" y="649911"/>
            <a:ext cx="10551160" cy="54286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34950" marR="5080" indent="-234950">
              <a:lnSpc>
                <a:spcPct val="150200"/>
              </a:lnSpc>
              <a:spcBef>
                <a:spcPts val="95"/>
              </a:spcBef>
              <a:buSzPct val="87500"/>
              <a:buAutoNum type="arabicPeriod"/>
              <a:tabLst>
                <a:tab pos="355600" algn="l"/>
              </a:tabLst>
            </a:pPr>
            <a:r>
              <a:rPr dirty="0" sz="2000" spc="-85">
                <a:latin typeface="Verdana"/>
                <a:cs typeface="Verdana"/>
              </a:rPr>
              <a:t>IDENTIFYING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30">
                <a:latin typeface="Verdana"/>
                <a:cs typeface="Verdana"/>
              </a:rPr>
              <a:t>STRENGTHS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120">
                <a:latin typeface="Verdana"/>
                <a:cs typeface="Verdana"/>
              </a:rPr>
              <a:t>AND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55">
                <a:latin typeface="Verdana"/>
                <a:cs typeface="Verdana"/>
              </a:rPr>
              <a:t>WEAKNESSES: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105">
                <a:latin typeface="Verdana"/>
                <a:cs typeface="Verdana"/>
              </a:rPr>
              <a:t>Understand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95">
                <a:latin typeface="Verdana"/>
                <a:cs typeface="Verdana"/>
              </a:rPr>
              <a:t>individual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60">
                <a:latin typeface="Verdana"/>
                <a:cs typeface="Verdana"/>
              </a:rPr>
              <a:t>skills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14">
                <a:latin typeface="Verdana"/>
                <a:cs typeface="Verdana"/>
              </a:rPr>
              <a:t>and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110">
                <a:latin typeface="Verdana"/>
                <a:cs typeface="Verdana"/>
              </a:rPr>
              <a:t>areas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for </a:t>
            </a:r>
            <a:r>
              <a:rPr dirty="0" sz="2000" spc="-25">
                <a:latin typeface="Verdana"/>
                <a:cs typeface="Verdana"/>
              </a:rPr>
              <a:t>	</a:t>
            </a:r>
            <a:r>
              <a:rPr dirty="0" sz="2000" spc="-45">
                <a:latin typeface="Verdana"/>
                <a:cs typeface="Verdana"/>
              </a:rPr>
              <a:t>improvement.</a:t>
            </a:r>
            <a:endParaRPr sz="2000">
              <a:latin typeface="Verdana"/>
              <a:cs typeface="Verdana"/>
            </a:endParaRPr>
          </a:p>
          <a:p>
            <a:pPr marL="12700" marR="1388745" indent="-12065">
              <a:lnSpc>
                <a:spcPct val="146900"/>
              </a:lnSpc>
              <a:spcBef>
                <a:spcPts val="80"/>
              </a:spcBef>
              <a:buSzPct val="87500"/>
              <a:buAutoNum type="arabicPeriod"/>
              <a:tabLst>
                <a:tab pos="235585" algn="l"/>
              </a:tabLst>
            </a:pPr>
            <a:r>
              <a:rPr dirty="0" sz="2000" spc="-114">
                <a:latin typeface="Verdana"/>
                <a:cs typeface="Verdana"/>
              </a:rPr>
              <a:t>	</a:t>
            </a:r>
            <a:r>
              <a:rPr dirty="0" sz="2000" spc="-114">
                <a:latin typeface="Verdana"/>
                <a:cs typeface="Verdana"/>
              </a:rPr>
              <a:t>SETTING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45">
                <a:latin typeface="Verdana"/>
                <a:cs typeface="Verdana"/>
              </a:rPr>
              <a:t>GOALS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120">
                <a:latin typeface="Verdana"/>
                <a:cs typeface="Verdana"/>
              </a:rPr>
              <a:t>AND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25">
                <a:latin typeface="Verdana"/>
                <a:cs typeface="Verdana"/>
              </a:rPr>
              <a:t>EXPECTATIONS: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80">
                <a:latin typeface="Verdana"/>
                <a:cs typeface="Verdana"/>
              </a:rPr>
              <a:t>Establish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80">
                <a:latin typeface="Verdana"/>
                <a:cs typeface="Verdana"/>
              </a:rPr>
              <a:t>clear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05">
                <a:latin typeface="Verdana"/>
                <a:cs typeface="Verdana"/>
              </a:rPr>
              <a:t>objectives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114">
                <a:latin typeface="Verdana"/>
                <a:cs typeface="Verdana"/>
              </a:rPr>
              <a:t>and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45">
                <a:latin typeface="Verdana"/>
                <a:cs typeface="Verdana"/>
              </a:rPr>
              <a:t>targets. </a:t>
            </a:r>
            <a:r>
              <a:rPr dirty="0" sz="2000" spc="-110">
                <a:latin typeface="Verdana"/>
                <a:cs typeface="Verdana"/>
              </a:rPr>
              <a:t>3.EVALUATING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-35">
                <a:latin typeface="Verdana"/>
                <a:cs typeface="Verdana"/>
              </a:rPr>
              <a:t>JOB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130">
                <a:latin typeface="Verdana"/>
                <a:cs typeface="Verdana"/>
              </a:rPr>
              <a:t>FIT: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120">
                <a:latin typeface="Verdana"/>
                <a:cs typeface="Verdana"/>
              </a:rPr>
              <a:t>Determine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if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105">
                <a:latin typeface="Verdana"/>
                <a:cs typeface="Verdana"/>
              </a:rPr>
              <a:t>employees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114">
                <a:latin typeface="Verdana"/>
                <a:cs typeface="Verdana"/>
              </a:rPr>
              <a:t>are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85">
                <a:latin typeface="Verdana"/>
                <a:cs typeface="Verdana"/>
              </a:rPr>
              <a:t>suited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-90">
                <a:latin typeface="Verdana"/>
                <a:cs typeface="Verdana"/>
              </a:rPr>
              <a:t>for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90">
                <a:latin typeface="Verdana"/>
                <a:cs typeface="Verdana"/>
              </a:rPr>
              <a:t>their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roles.</a:t>
            </a:r>
            <a:endParaRPr sz="2000">
              <a:latin typeface="Verdana"/>
              <a:cs typeface="Verdana"/>
            </a:endParaRPr>
          </a:p>
          <a:p>
            <a:pPr marL="295910" indent="-283210">
              <a:lnSpc>
                <a:spcPct val="100000"/>
              </a:lnSpc>
              <a:spcBef>
                <a:spcPts val="1125"/>
              </a:spcBef>
              <a:buSzPct val="87500"/>
              <a:buAutoNum type="arabicPeriod" startAt="4"/>
              <a:tabLst>
                <a:tab pos="295910" algn="l"/>
              </a:tabLst>
            </a:pPr>
            <a:r>
              <a:rPr dirty="0" sz="2000" spc="-105">
                <a:latin typeface="Verdana"/>
                <a:cs typeface="Verdana"/>
              </a:rPr>
              <a:t>DEVELOPMENT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120">
                <a:latin typeface="Verdana"/>
                <a:cs typeface="Verdana"/>
              </a:rPr>
              <a:t>AND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165">
                <a:latin typeface="Verdana"/>
                <a:cs typeface="Verdana"/>
              </a:rPr>
              <a:t>GROWTH: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114">
                <a:latin typeface="Verdana"/>
                <a:cs typeface="Verdana"/>
              </a:rPr>
              <a:t>Create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114">
                <a:latin typeface="Verdana"/>
                <a:cs typeface="Verdana"/>
              </a:rPr>
              <a:t>training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85">
                <a:latin typeface="Verdana"/>
                <a:cs typeface="Verdana"/>
              </a:rPr>
              <a:t>plans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114">
                <a:latin typeface="Verdana"/>
                <a:cs typeface="Verdana"/>
              </a:rPr>
              <a:t>and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90">
                <a:latin typeface="Verdana"/>
                <a:cs typeface="Verdana"/>
              </a:rPr>
              <a:t>opportunities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90">
                <a:latin typeface="Verdana"/>
                <a:cs typeface="Verdana"/>
              </a:rPr>
              <a:t>for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advancement.</a:t>
            </a:r>
            <a:endParaRPr sz="2000">
              <a:latin typeface="Verdana"/>
              <a:cs typeface="Verdana"/>
            </a:endParaRPr>
          </a:p>
          <a:p>
            <a:pPr marL="295910" indent="-283210">
              <a:lnSpc>
                <a:spcPct val="100000"/>
              </a:lnSpc>
              <a:spcBef>
                <a:spcPts val="1125"/>
              </a:spcBef>
              <a:buSzPct val="87500"/>
              <a:buAutoNum type="arabicPeriod" startAt="4"/>
              <a:tabLst>
                <a:tab pos="295910" algn="l"/>
              </a:tabLst>
            </a:pPr>
            <a:r>
              <a:rPr dirty="0" sz="2000" spc="-90">
                <a:latin typeface="Verdana"/>
                <a:cs typeface="Verdana"/>
              </a:rPr>
              <a:t>PERFORMANCE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110">
                <a:latin typeface="Verdana"/>
                <a:cs typeface="Verdana"/>
              </a:rPr>
              <a:t>IMPROVEMENT: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85">
                <a:latin typeface="Verdana"/>
                <a:cs typeface="Verdana"/>
              </a:rPr>
              <a:t>Address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110">
                <a:latin typeface="Verdana"/>
                <a:cs typeface="Verdana"/>
              </a:rPr>
              <a:t>underperformance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114">
                <a:latin typeface="Verdana"/>
                <a:cs typeface="Verdana"/>
              </a:rPr>
              <a:t>and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110">
                <a:latin typeface="Verdana"/>
                <a:cs typeface="Verdana"/>
              </a:rPr>
              <a:t>provide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support.</a:t>
            </a:r>
            <a:endParaRPr sz="2000">
              <a:latin typeface="Verdana"/>
              <a:cs typeface="Verdana"/>
            </a:endParaRPr>
          </a:p>
          <a:p>
            <a:pPr marL="235585" indent="-234950">
              <a:lnSpc>
                <a:spcPct val="100000"/>
              </a:lnSpc>
              <a:spcBef>
                <a:spcPts val="1125"/>
              </a:spcBef>
              <a:buSzPct val="87500"/>
              <a:buAutoNum type="arabicPeriod" startAt="4"/>
              <a:tabLst>
                <a:tab pos="235585" algn="l"/>
              </a:tabLst>
            </a:pPr>
            <a:r>
              <a:rPr dirty="0" sz="2000" spc="-65">
                <a:latin typeface="Verdana"/>
                <a:cs typeface="Verdana"/>
              </a:rPr>
              <a:t>FAIR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100">
                <a:latin typeface="Verdana"/>
                <a:cs typeface="Verdana"/>
              </a:rPr>
              <a:t>COMPENSATION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120">
                <a:latin typeface="Verdana"/>
                <a:cs typeface="Verdana"/>
              </a:rPr>
              <a:t>AND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165">
                <a:latin typeface="Verdana"/>
                <a:cs typeface="Verdana"/>
              </a:rPr>
              <a:t>REWARDS: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90">
                <a:latin typeface="Verdana"/>
                <a:cs typeface="Verdana"/>
              </a:rPr>
              <a:t>Base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110">
                <a:latin typeface="Verdana"/>
                <a:cs typeface="Verdana"/>
              </a:rPr>
              <a:t>salary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114">
                <a:latin typeface="Verdana"/>
                <a:cs typeface="Verdana"/>
              </a:rPr>
              <a:t>and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85">
                <a:latin typeface="Verdana"/>
                <a:cs typeface="Verdana"/>
              </a:rPr>
              <a:t>benefits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110">
                <a:latin typeface="Verdana"/>
                <a:cs typeface="Verdana"/>
              </a:rPr>
              <a:t>on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performance</a:t>
            </a:r>
            <a:endParaRPr sz="2000">
              <a:latin typeface="Verdana"/>
              <a:cs typeface="Verdana"/>
            </a:endParaRPr>
          </a:p>
          <a:p>
            <a:pPr marL="12700" marR="1565275" indent="283210">
              <a:lnSpc>
                <a:spcPct val="146900"/>
              </a:lnSpc>
              <a:buSzPct val="87500"/>
              <a:buAutoNum type="arabicPeriod" startAt="4"/>
              <a:tabLst>
                <a:tab pos="295910" algn="l"/>
              </a:tabLst>
            </a:pPr>
            <a:r>
              <a:rPr dirty="0" sz="2000" spc="-145">
                <a:latin typeface="Verdana"/>
                <a:cs typeface="Verdana"/>
              </a:rPr>
              <a:t>SUCCESSION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110">
                <a:latin typeface="Verdana"/>
                <a:cs typeface="Verdana"/>
              </a:rPr>
              <a:t>PLANNING: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95">
                <a:latin typeface="Verdana"/>
                <a:cs typeface="Verdana"/>
              </a:rPr>
              <a:t>Identify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105">
                <a:latin typeface="Verdana"/>
                <a:cs typeface="Verdana"/>
              </a:rPr>
              <a:t>future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85">
                <a:latin typeface="Verdana"/>
                <a:cs typeface="Verdana"/>
              </a:rPr>
              <a:t>leaders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114">
                <a:latin typeface="Verdana"/>
                <a:cs typeface="Verdana"/>
              </a:rPr>
              <a:t>and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140">
                <a:latin typeface="Verdana"/>
                <a:cs typeface="Verdana"/>
              </a:rPr>
              <a:t>key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players. </a:t>
            </a:r>
            <a:r>
              <a:rPr dirty="0" sz="2000" spc="-105">
                <a:latin typeface="Verdana"/>
                <a:cs typeface="Verdana"/>
              </a:rPr>
              <a:t>8.ENHANCING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80">
                <a:latin typeface="Verdana"/>
                <a:cs typeface="Verdana"/>
              </a:rPr>
              <a:t>EMPLOYEE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25">
                <a:latin typeface="Verdana"/>
                <a:cs typeface="Verdana"/>
              </a:rPr>
              <a:t>ENGAGEMENT: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105">
                <a:latin typeface="Verdana"/>
                <a:cs typeface="Verdana"/>
              </a:rPr>
              <a:t>Recognize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14">
                <a:latin typeface="Verdana"/>
                <a:cs typeface="Verdana"/>
              </a:rPr>
              <a:t>and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14">
                <a:latin typeface="Verdana"/>
                <a:cs typeface="Verdana"/>
              </a:rPr>
              <a:t>value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contributions.</a:t>
            </a:r>
            <a:endParaRPr sz="2000">
              <a:latin typeface="Verdana"/>
              <a:cs typeface="Verdana"/>
            </a:endParaRPr>
          </a:p>
          <a:p>
            <a:pPr marL="12700" marR="421005">
              <a:lnSpc>
                <a:spcPct val="146900"/>
              </a:lnSpc>
            </a:pPr>
            <a:r>
              <a:rPr dirty="0" sz="2000" spc="-120">
                <a:latin typeface="Verdana"/>
                <a:cs typeface="Verdana"/>
              </a:rPr>
              <a:t>9.STRATEGIC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125">
                <a:latin typeface="Verdana"/>
                <a:cs typeface="Verdana"/>
              </a:rPr>
              <a:t>DECISION-</a:t>
            </a:r>
            <a:r>
              <a:rPr dirty="0" sz="2000" spc="-130">
                <a:latin typeface="Verdana"/>
                <a:cs typeface="Verdana"/>
              </a:rPr>
              <a:t>MAKING: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110">
                <a:latin typeface="Verdana"/>
                <a:cs typeface="Verdana"/>
              </a:rPr>
              <a:t>Inform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85">
                <a:latin typeface="Verdana"/>
                <a:cs typeface="Verdana"/>
              </a:rPr>
              <a:t>business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75">
                <a:latin typeface="Verdana"/>
                <a:cs typeface="Verdana"/>
              </a:rPr>
              <a:t>decisions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90">
                <a:latin typeface="Verdana"/>
                <a:cs typeface="Verdana"/>
              </a:rPr>
              <a:t>with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114">
                <a:latin typeface="Verdana"/>
                <a:cs typeface="Verdana"/>
              </a:rPr>
              <a:t>data-driven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insights. </a:t>
            </a:r>
            <a:r>
              <a:rPr dirty="0" sz="2000" spc="-114">
                <a:latin typeface="Verdana"/>
                <a:cs typeface="Verdana"/>
              </a:rPr>
              <a:t>REGULAR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105">
                <a:latin typeface="Verdana"/>
                <a:cs typeface="Verdana"/>
              </a:rPr>
              <a:t>ANALYSIS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00">
                <a:latin typeface="Verdana"/>
                <a:cs typeface="Verdana"/>
              </a:rPr>
              <a:t>HELPS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95">
                <a:latin typeface="Verdana"/>
                <a:cs typeface="Verdana"/>
              </a:rPr>
              <a:t>EMPLOYEES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160">
                <a:latin typeface="Verdana"/>
                <a:cs typeface="Verdana"/>
              </a:rPr>
              <a:t>GROW,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00">
                <a:latin typeface="Verdana"/>
                <a:cs typeface="Verdana"/>
              </a:rPr>
              <a:t>IMPROVES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ORGANIZATIONAL </a:t>
            </a:r>
            <a:r>
              <a:rPr dirty="0" sz="2000" spc="-90">
                <a:latin typeface="Verdana"/>
                <a:cs typeface="Verdana"/>
              </a:rPr>
              <a:t>EFFICIENCY,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20">
                <a:latin typeface="Verdana"/>
                <a:cs typeface="Verdana"/>
              </a:rPr>
              <a:t>AND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35">
                <a:latin typeface="Verdana"/>
                <a:cs typeface="Verdana"/>
              </a:rPr>
              <a:t>DRIVES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30">
                <a:latin typeface="Verdana"/>
                <a:cs typeface="Verdana"/>
              </a:rPr>
              <a:t>BUSINESS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SUCCESS.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387237" y="0"/>
            <a:ext cx="4805045" cy="6858000"/>
            <a:chOff x="7387237" y="0"/>
            <a:chExt cx="4805045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87237" y="0"/>
              <a:ext cx="4804762" cy="6857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06200" y="1285875"/>
              <a:ext cx="314324" cy="32384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77375" y="2647950"/>
              <a:ext cx="2714624" cy="3809999"/>
            </a:xfrm>
            <a:prstGeom prst="rect">
              <a:avLst/>
            </a:prstGeom>
          </p:spPr>
        </p:pic>
      </p:grpSp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6275" y="6467475"/>
            <a:ext cx="2143124" cy="20002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6706" y="164360"/>
            <a:ext cx="512889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/>
              <a:t>PROJECT</a:t>
            </a:r>
            <a:r>
              <a:rPr dirty="0" sz="4250" spc="-35"/>
              <a:t> </a:t>
            </a:r>
            <a:r>
              <a:rPr dirty="0" sz="4250" spc="-10"/>
              <a:t>OVERVIEW</a:t>
            </a:r>
            <a:endParaRPr sz="4250"/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4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412750" y="899235"/>
            <a:ext cx="10483215" cy="538226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840"/>
              </a:spcBef>
            </a:pPr>
            <a:r>
              <a:rPr dirty="0" sz="2000" spc="-25">
                <a:latin typeface="Verdana"/>
                <a:cs typeface="Verdana"/>
              </a:rPr>
              <a:t>The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Employee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Performance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 spc="-60">
                <a:latin typeface="Verdana"/>
                <a:cs typeface="Verdana"/>
              </a:rPr>
              <a:t>Analysis</a:t>
            </a:r>
            <a:r>
              <a:rPr dirty="0" sz="2000" spc="-215">
                <a:latin typeface="Verdana"/>
                <a:cs typeface="Verdana"/>
              </a:rPr>
              <a:t> </a:t>
            </a:r>
            <a:r>
              <a:rPr dirty="0" sz="2000" spc="-35">
                <a:latin typeface="Verdana"/>
                <a:cs typeface="Verdana"/>
              </a:rPr>
              <a:t>project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aims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to</a:t>
            </a:r>
            <a:r>
              <a:rPr dirty="0" sz="2000" spc="-2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enhance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employee</a:t>
            </a:r>
            <a:endParaRPr sz="2000">
              <a:latin typeface="Verdana"/>
              <a:cs typeface="Verdana"/>
            </a:endParaRPr>
          </a:p>
          <a:p>
            <a:pPr marL="25400">
              <a:lnSpc>
                <a:spcPct val="100000"/>
              </a:lnSpc>
              <a:spcBef>
                <a:spcPts val="750"/>
              </a:spcBef>
            </a:pPr>
            <a:r>
              <a:rPr dirty="0" sz="2000" spc="-10">
                <a:latin typeface="Verdana"/>
                <a:cs typeface="Verdana"/>
              </a:rPr>
              <a:t>performance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and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business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success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through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-65">
                <a:latin typeface="Verdana"/>
                <a:cs typeface="Verdana"/>
              </a:rPr>
              <a:t>data-</a:t>
            </a:r>
            <a:r>
              <a:rPr dirty="0" sz="2000" spc="-35">
                <a:latin typeface="Verdana"/>
                <a:cs typeface="Verdana"/>
              </a:rPr>
              <a:t>driven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-60">
                <a:latin typeface="Verdana"/>
                <a:cs typeface="Verdana"/>
              </a:rPr>
              <a:t>insights.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The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project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will</a:t>
            </a:r>
            <a:endParaRPr sz="2000">
              <a:latin typeface="Verdana"/>
              <a:cs typeface="Verdana"/>
            </a:endParaRPr>
          </a:p>
          <a:p>
            <a:pPr marL="25400">
              <a:lnSpc>
                <a:spcPct val="100000"/>
              </a:lnSpc>
              <a:spcBef>
                <a:spcPts val="1200"/>
              </a:spcBef>
            </a:pPr>
            <a:r>
              <a:rPr dirty="0" sz="2000" spc="-10">
                <a:latin typeface="Verdana"/>
                <a:cs typeface="Verdana"/>
              </a:rPr>
              <a:t>collect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relevant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85">
                <a:latin typeface="Verdana"/>
                <a:cs typeface="Verdana"/>
              </a:rPr>
              <a:t>data,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40">
                <a:latin typeface="Verdana"/>
                <a:cs typeface="Verdana"/>
              </a:rPr>
              <a:t>establish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35">
                <a:latin typeface="Verdana"/>
                <a:cs typeface="Verdana"/>
              </a:rPr>
              <a:t>clear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performance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60">
                <a:latin typeface="Verdana"/>
                <a:cs typeface="Verdana"/>
              </a:rPr>
              <a:t>metrics,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conduct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statistical</a:t>
            </a:r>
            <a:endParaRPr sz="2000">
              <a:latin typeface="Verdana"/>
              <a:cs typeface="Verdana"/>
            </a:endParaRPr>
          </a:p>
          <a:p>
            <a:pPr marL="25400" marR="17780">
              <a:lnSpc>
                <a:spcPct val="137700"/>
              </a:lnSpc>
              <a:spcBef>
                <a:spcPts val="195"/>
              </a:spcBef>
            </a:pPr>
            <a:r>
              <a:rPr dirty="0" sz="2000" spc="-105">
                <a:latin typeface="Verdana"/>
                <a:cs typeface="Verdana"/>
              </a:rPr>
              <a:t>a</a:t>
            </a:r>
            <a:r>
              <a:rPr dirty="0" sz="2000" spc="-100">
                <a:latin typeface="Verdana"/>
                <a:cs typeface="Verdana"/>
              </a:rPr>
              <a:t>n</a:t>
            </a:r>
            <a:r>
              <a:rPr dirty="0" sz="2000" spc="-105">
                <a:latin typeface="Verdana"/>
                <a:cs typeface="Verdana"/>
              </a:rPr>
              <a:t>al</a:t>
            </a:r>
            <a:r>
              <a:rPr dirty="0" sz="2000" spc="-195">
                <a:latin typeface="Verdana"/>
                <a:cs typeface="Verdana"/>
              </a:rPr>
              <a:t>y</a:t>
            </a:r>
            <a:r>
              <a:rPr dirty="0" baseline="26620" sz="3600" spc="-1372">
                <a:solidFill>
                  <a:srgbClr val="0D0D0D"/>
                </a:solidFill>
                <a:latin typeface="Yu Gothic"/>
                <a:cs typeface="Yu Gothic"/>
              </a:rPr>
              <a:t>•</a:t>
            </a:r>
            <a:r>
              <a:rPr dirty="0" sz="2000" spc="-295">
                <a:latin typeface="Verdana"/>
                <a:cs typeface="Verdana"/>
              </a:rPr>
              <a:t>s</a:t>
            </a:r>
            <a:r>
              <a:rPr dirty="0" baseline="26620" sz="3600" spc="-727">
                <a:solidFill>
                  <a:srgbClr val="0D0D0D"/>
                </a:solidFill>
                <a:latin typeface="Yu Gothic"/>
                <a:cs typeface="Yu Gothic"/>
              </a:rPr>
              <a:t>.</a:t>
            </a:r>
            <a:r>
              <a:rPr dirty="0" sz="2000" spc="-105">
                <a:latin typeface="Verdana"/>
                <a:cs typeface="Verdana"/>
              </a:rPr>
              <a:t>is</a:t>
            </a:r>
            <a:r>
              <a:rPr dirty="0" sz="2000" spc="-45">
                <a:latin typeface="Verdana"/>
                <a:cs typeface="Verdana"/>
              </a:rPr>
              <a:t>,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and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present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findings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and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recommendations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to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-65">
                <a:latin typeface="Verdana"/>
                <a:cs typeface="Verdana"/>
              </a:rPr>
              <a:t>stakeholders.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The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scope </a:t>
            </a:r>
            <a:r>
              <a:rPr dirty="0" sz="2000">
                <a:latin typeface="Verdana"/>
                <a:cs typeface="Verdana"/>
              </a:rPr>
              <a:t>includes</a:t>
            </a:r>
            <a:r>
              <a:rPr dirty="0" sz="2000" spc="-204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identifying</a:t>
            </a:r>
            <a:r>
              <a:rPr dirty="0" sz="2000" spc="-204">
                <a:latin typeface="Verdana"/>
                <a:cs typeface="Verdana"/>
              </a:rPr>
              <a:t> </a:t>
            </a:r>
            <a:r>
              <a:rPr dirty="0" sz="2000" spc="-60">
                <a:latin typeface="Verdana"/>
                <a:cs typeface="Verdana"/>
              </a:rPr>
              <a:t>strengths,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-65">
                <a:latin typeface="Verdana"/>
                <a:cs typeface="Verdana"/>
              </a:rPr>
              <a:t>weaknesses,</a:t>
            </a:r>
            <a:r>
              <a:rPr dirty="0" sz="2000" spc="-204">
                <a:latin typeface="Verdana"/>
                <a:cs typeface="Verdana"/>
              </a:rPr>
              <a:t> </a:t>
            </a:r>
            <a:r>
              <a:rPr dirty="0" sz="2000" spc="-40">
                <a:latin typeface="Verdana"/>
                <a:cs typeface="Verdana"/>
              </a:rPr>
              <a:t>opportunities,</a:t>
            </a:r>
            <a:r>
              <a:rPr dirty="0" sz="2000" spc="-204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and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-80">
                <a:latin typeface="Verdana"/>
                <a:cs typeface="Verdana"/>
              </a:rPr>
              <a:t>threats,</a:t>
            </a:r>
            <a:r>
              <a:rPr dirty="0" sz="2000" spc="-204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and </a:t>
            </a:r>
            <a:r>
              <a:rPr dirty="0" sz="2000">
                <a:latin typeface="Verdana"/>
                <a:cs typeface="Verdana"/>
              </a:rPr>
              <a:t>implementing</a:t>
            </a:r>
            <a:r>
              <a:rPr dirty="0" sz="2000" spc="-204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actions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to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-35">
                <a:latin typeface="Verdana"/>
                <a:cs typeface="Verdana"/>
              </a:rPr>
              <a:t>address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performance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gaps,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develop</a:t>
            </a:r>
            <a:r>
              <a:rPr dirty="0" sz="2000" spc="-204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training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programs,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and</a:t>
            </a:r>
            <a:endParaRPr sz="2000">
              <a:latin typeface="Verdana"/>
              <a:cs typeface="Verdana"/>
            </a:endParaRPr>
          </a:p>
          <a:p>
            <a:pPr marL="25400" marR="303530">
              <a:lnSpc>
                <a:spcPct val="148100"/>
              </a:lnSpc>
              <a:spcBef>
                <a:spcPts val="45"/>
              </a:spcBef>
            </a:pPr>
            <a:r>
              <a:rPr dirty="0" sz="2000">
                <a:latin typeface="Verdana"/>
                <a:cs typeface="Verdana"/>
              </a:rPr>
              <a:t>enhance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employee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engagement.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The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project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will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deliver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a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comprehensive</a:t>
            </a:r>
            <a:r>
              <a:rPr dirty="0" sz="2000" spc="-21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analysis </a:t>
            </a:r>
            <a:r>
              <a:rPr dirty="0" sz="2000" spc="-75">
                <a:latin typeface="Verdana"/>
                <a:cs typeface="Verdana"/>
              </a:rPr>
              <a:t>report,</a:t>
            </a:r>
            <a:r>
              <a:rPr dirty="0" sz="2000" spc="-23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actionable</a:t>
            </a:r>
            <a:r>
              <a:rPr dirty="0" sz="2000" spc="-225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recommendations,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customized</a:t>
            </a:r>
            <a:r>
              <a:rPr dirty="0" sz="2000" spc="-22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training</a:t>
            </a:r>
            <a:r>
              <a:rPr dirty="0" sz="2000" spc="-225">
                <a:latin typeface="Verdana"/>
                <a:cs typeface="Verdana"/>
              </a:rPr>
              <a:t> </a:t>
            </a:r>
            <a:r>
              <a:rPr dirty="0" sz="2000" spc="-75">
                <a:latin typeface="Verdana"/>
                <a:cs typeface="Verdana"/>
              </a:rPr>
              <a:t>plans,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and</a:t>
            </a:r>
            <a:r>
              <a:rPr dirty="0" sz="2000" spc="-2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an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enhanced performance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 spc="-40">
                <a:latin typeface="Verdana"/>
                <a:cs typeface="Verdana"/>
              </a:rPr>
              <a:t>evaluation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framework.</a:t>
            </a:r>
            <a:r>
              <a:rPr dirty="0" sz="2000" spc="-215">
                <a:latin typeface="Verdana"/>
                <a:cs typeface="Verdana"/>
              </a:rPr>
              <a:t> </a:t>
            </a:r>
            <a:r>
              <a:rPr dirty="0" sz="2000" spc="55">
                <a:latin typeface="Verdana"/>
                <a:cs typeface="Verdana"/>
              </a:rPr>
              <a:t>With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a</a:t>
            </a:r>
            <a:r>
              <a:rPr dirty="0" sz="2000" spc="-21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timeline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of</a:t>
            </a:r>
            <a:r>
              <a:rPr dirty="0" sz="2000" spc="-215">
                <a:latin typeface="Verdana"/>
                <a:cs typeface="Verdana"/>
              </a:rPr>
              <a:t> </a:t>
            </a:r>
            <a:r>
              <a:rPr dirty="0" sz="2000" spc="-85">
                <a:latin typeface="Verdana"/>
                <a:cs typeface="Verdana"/>
              </a:rPr>
              <a:t>[insert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 spc="-75">
                <a:latin typeface="Verdana"/>
                <a:cs typeface="Verdana"/>
              </a:rPr>
              <a:t>timeline],</a:t>
            </a:r>
            <a:r>
              <a:rPr dirty="0" sz="2000" spc="-2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project </a:t>
            </a:r>
            <a:r>
              <a:rPr dirty="0" sz="2000" spc="-20">
                <a:latin typeface="Verdana"/>
                <a:cs typeface="Verdana"/>
              </a:rPr>
              <a:t>will</a:t>
            </a:r>
            <a:r>
              <a:rPr dirty="0" sz="2000" spc="-210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involve</a:t>
            </a:r>
            <a:r>
              <a:rPr dirty="0" sz="2000" spc="-210">
                <a:latin typeface="Verdana"/>
                <a:cs typeface="Verdana"/>
              </a:rPr>
              <a:t> </a:t>
            </a:r>
            <a:r>
              <a:rPr dirty="0" sz="2000" spc="-75">
                <a:latin typeface="Verdana"/>
                <a:cs typeface="Verdana"/>
              </a:rPr>
              <a:t>HR,</a:t>
            </a:r>
            <a:r>
              <a:rPr dirty="0" sz="2000" spc="-21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management,</a:t>
            </a:r>
            <a:r>
              <a:rPr dirty="0" sz="2000" spc="-2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department</a:t>
            </a:r>
            <a:r>
              <a:rPr dirty="0" sz="2000" spc="-210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heads,</a:t>
            </a:r>
            <a:r>
              <a:rPr dirty="0" sz="2000" spc="-2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and</a:t>
            </a:r>
            <a:r>
              <a:rPr dirty="0" sz="2000" spc="-210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employees,</a:t>
            </a:r>
            <a:r>
              <a:rPr dirty="0" sz="2000" spc="-204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and</a:t>
            </a:r>
            <a:r>
              <a:rPr dirty="0" sz="2000" spc="-21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will</a:t>
            </a:r>
            <a:r>
              <a:rPr dirty="0" sz="2000" spc="-21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benefit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organization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through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-65">
                <a:latin typeface="Verdana"/>
                <a:cs typeface="Verdana"/>
              </a:rPr>
              <a:t>data-</a:t>
            </a:r>
            <a:r>
              <a:rPr dirty="0" sz="2000" spc="-35">
                <a:latin typeface="Verdana"/>
                <a:cs typeface="Verdana"/>
              </a:rPr>
              <a:t>driven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40">
                <a:latin typeface="Verdana"/>
                <a:cs typeface="Verdana"/>
              </a:rPr>
              <a:t>decision-</a:t>
            </a:r>
            <a:r>
              <a:rPr dirty="0" sz="2000" spc="-35">
                <a:latin typeface="Verdana"/>
                <a:cs typeface="Verdana"/>
              </a:rPr>
              <a:t>making,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improved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employee </a:t>
            </a:r>
            <a:r>
              <a:rPr dirty="0" sz="2000">
                <a:latin typeface="Verdana"/>
                <a:cs typeface="Verdana"/>
              </a:rPr>
              <a:t>engagement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and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productivity,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and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increased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business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efficiencyandsuccess.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23899" y="6172199"/>
            <a:ext cx="2180590" cy="485775"/>
          </a:xfrm>
          <a:custGeom>
            <a:avLst/>
            <a:gdLst/>
            <a:ahLst/>
            <a:cxnLst/>
            <a:rect l="l" t="t" r="r" b="b"/>
            <a:pathLst>
              <a:path w="2180590" h="485775">
                <a:moveTo>
                  <a:pt x="2180294" y="485775"/>
                </a:moveTo>
                <a:lnTo>
                  <a:pt x="0" y="485775"/>
                </a:lnTo>
                <a:lnTo>
                  <a:pt x="0" y="0"/>
                </a:lnTo>
                <a:lnTo>
                  <a:pt x="2180294" y="0"/>
                </a:lnTo>
                <a:lnTo>
                  <a:pt x="2180294" y="4857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6075" y="1695450"/>
            <a:ext cx="314324" cy="32384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87237" y="0"/>
            <a:ext cx="4804762" cy="68579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0084" y="867041"/>
            <a:ext cx="508952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/>
              <a:t>WHO</a:t>
            </a:r>
            <a:r>
              <a:rPr dirty="0" sz="3200" spc="10"/>
              <a:t> </a:t>
            </a:r>
            <a:r>
              <a:rPr dirty="0" sz="3200"/>
              <a:t>ARE</a:t>
            </a:r>
            <a:r>
              <a:rPr dirty="0" sz="3200" spc="10"/>
              <a:t> </a:t>
            </a:r>
            <a:r>
              <a:rPr dirty="0" sz="3200"/>
              <a:t>THE</a:t>
            </a:r>
            <a:r>
              <a:rPr dirty="0" sz="3200" spc="15"/>
              <a:t> </a:t>
            </a:r>
            <a:r>
              <a:rPr dirty="0" sz="3200"/>
              <a:t>END</a:t>
            </a:r>
            <a:r>
              <a:rPr dirty="0" sz="3200" spc="10"/>
              <a:t> </a:t>
            </a:r>
            <a:r>
              <a:rPr dirty="0" sz="3200" spc="-10"/>
              <a:t>USERS?</a:t>
            </a:r>
            <a:endParaRPr sz="3200"/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4</a:t>
            </a:fld>
          </a:p>
        </p:txBody>
      </p:sp>
      <p:sp>
        <p:nvSpPr>
          <p:cNvPr id="6" name="object 6" descr=""/>
          <p:cNvSpPr txBox="1"/>
          <p:nvPr/>
        </p:nvSpPr>
        <p:spPr>
          <a:xfrm>
            <a:off x="765178" y="1706472"/>
            <a:ext cx="3736975" cy="4419600"/>
          </a:xfrm>
          <a:prstGeom prst="rect">
            <a:avLst/>
          </a:prstGeom>
        </p:spPr>
        <p:txBody>
          <a:bodyPr wrap="square" lIns="0" tIns="248285" rIns="0" bIns="0" rtlCol="0" vert="horz">
            <a:spAutoFit/>
          </a:bodyPr>
          <a:lstStyle/>
          <a:p>
            <a:pPr marL="507365" indent="-456565">
              <a:lnSpc>
                <a:spcPct val="100000"/>
              </a:lnSpc>
              <a:spcBef>
                <a:spcPts val="1955"/>
              </a:spcBef>
              <a:buFont typeface="Segoe UI Symbol"/>
              <a:buChar char="❑"/>
              <a:tabLst>
                <a:tab pos="507365" algn="l"/>
              </a:tabLst>
            </a:pPr>
            <a:r>
              <a:rPr dirty="0" sz="3200" spc="95">
                <a:latin typeface="Verdana"/>
                <a:cs typeface="Verdana"/>
              </a:rPr>
              <a:t>EMPLOYER</a:t>
            </a:r>
            <a:endParaRPr sz="3200">
              <a:latin typeface="Verdana"/>
              <a:cs typeface="Verdana"/>
            </a:endParaRPr>
          </a:p>
          <a:p>
            <a:pPr marL="507365" indent="-456565">
              <a:lnSpc>
                <a:spcPct val="100000"/>
              </a:lnSpc>
              <a:spcBef>
                <a:spcPts val="1860"/>
              </a:spcBef>
              <a:buFont typeface="Segoe UI Symbol"/>
              <a:buChar char="❑"/>
              <a:tabLst>
                <a:tab pos="507365" algn="l"/>
              </a:tabLst>
            </a:pPr>
            <a:r>
              <a:rPr dirty="0" sz="3200" spc="95">
                <a:latin typeface="Verdana"/>
                <a:cs typeface="Verdana"/>
              </a:rPr>
              <a:t>EMPLOYEE</a:t>
            </a:r>
            <a:endParaRPr sz="3200">
              <a:latin typeface="Verdana"/>
              <a:cs typeface="Verdana"/>
            </a:endParaRPr>
          </a:p>
          <a:p>
            <a:pPr marL="507365" indent="-456565">
              <a:lnSpc>
                <a:spcPts val="3835"/>
              </a:lnSpc>
              <a:spcBef>
                <a:spcPts val="1860"/>
              </a:spcBef>
              <a:buFont typeface="Segoe UI Symbol"/>
              <a:buChar char="❑"/>
              <a:tabLst>
                <a:tab pos="507365" algn="l"/>
              </a:tabLst>
            </a:pPr>
            <a:r>
              <a:rPr dirty="0" sz="3200" spc="-10">
                <a:latin typeface="Verdana"/>
                <a:cs typeface="Verdana"/>
              </a:rPr>
              <a:t>ORGANISATIO</a:t>
            </a:r>
            <a:endParaRPr sz="3200">
              <a:latin typeface="Verdana"/>
              <a:cs typeface="Verdana"/>
            </a:endParaRPr>
          </a:p>
          <a:p>
            <a:pPr marL="507365" indent="-456565">
              <a:lnSpc>
                <a:spcPts val="3835"/>
              </a:lnSpc>
              <a:buFont typeface="Segoe UI Symbol"/>
              <a:buChar char="❑"/>
              <a:tabLst>
                <a:tab pos="507365" algn="l"/>
              </a:tabLst>
            </a:pPr>
            <a:r>
              <a:rPr dirty="0" baseline="-32118" sz="4800" spc="247">
                <a:latin typeface="Verdana"/>
                <a:cs typeface="Verdana"/>
              </a:rPr>
              <a:t>N</a:t>
            </a:r>
            <a:endParaRPr baseline="-32118" sz="4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60"/>
              </a:spcBef>
              <a:buFont typeface="Segoe UI Symbol"/>
              <a:buChar char="❑"/>
            </a:pPr>
            <a:endParaRPr sz="3200">
              <a:latin typeface="Verdana"/>
              <a:cs typeface="Verdana"/>
            </a:endParaRPr>
          </a:p>
          <a:p>
            <a:pPr marL="507365" indent="-456565">
              <a:lnSpc>
                <a:spcPts val="3410"/>
              </a:lnSpc>
              <a:buFont typeface="Segoe UI Symbol"/>
              <a:buChar char="❑"/>
              <a:tabLst>
                <a:tab pos="507365" algn="l"/>
              </a:tabLst>
            </a:pPr>
            <a:r>
              <a:rPr dirty="0" baseline="15625" sz="4800" spc="-2062">
                <a:latin typeface="Verdana"/>
                <a:cs typeface="Verdana"/>
              </a:rPr>
              <a:t>I</a:t>
            </a:r>
            <a:r>
              <a:rPr dirty="0" sz="3200" spc="-1425">
                <a:latin typeface="Verdana"/>
                <a:cs typeface="Verdana"/>
              </a:rPr>
              <a:t>B</a:t>
            </a:r>
            <a:r>
              <a:rPr dirty="0" baseline="15625" sz="4800" spc="-667">
                <a:latin typeface="Verdana"/>
                <a:cs typeface="Verdana"/>
              </a:rPr>
              <a:t>T</a:t>
            </a:r>
            <a:r>
              <a:rPr dirty="0" sz="3200" spc="-1385">
                <a:latin typeface="Verdana"/>
                <a:cs typeface="Verdana"/>
              </a:rPr>
              <a:t>U</a:t>
            </a:r>
            <a:r>
              <a:rPr dirty="0" baseline="15625" sz="4800" spc="-1005">
                <a:latin typeface="Verdana"/>
                <a:cs typeface="Verdana"/>
              </a:rPr>
              <a:t>S</a:t>
            </a:r>
            <a:r>
              <a:rPr dirty="0" sz="3200" spc="-1670">
                <a:latin typeface="Verdana"/>
                <a:cs typeface="Verdana"/>
              </a:rPr>
              <a:t>S</a:t>
            </a:r>
            <a:r>
              <a:rPr dirty="0" baseline="15625" sz="4800" spc="-1110">
                <a:latin typeface="Verdana"/>
                <a:cs typeface="Verdana"/>
              </a:rPr>
              <a:t>E</a:t>
            </a:r>
            <a:r>
              <a:rPr dirty="0" sz="3200" spc="-440">
                <a:latin typeface="Verdana"/>
                <a:cs typeface="Verdana"/>
              </a:rPr>
              <a:t>I</a:t>
            </a:r>
            <a:r>
              <a:rPr dirty="0" baseline="15625" sz="4800" spc="-3097">
                <a:latin typeface="Verdana"/>
                <a:cs typeface="Verdana"/>
              </a:rPr>
              <a:t>C</a:t>
            </a:r>
            <a:r>
              <a:rPr dirty="0" sz="3200" spc="-580">
                <a:latin typeface="Verdana"/>
                <a:cs typeface="Verdana"/>
              </a:rPr>
              <a:t>N</a:t>
            </a:r>
            <a:r>
              <a:rPr dirty="0" baseline="15625" sz="4800" spc="-2182">
                <a:latin typeface="Verdana"/>
                <a:cs typeface="Verdana"/>
              </a:rPr>
              <a:t>T</a:t>
            </a:r>
            <a:r>
              <a:rPr dirty="0" sz="3200" spc="-885">
                <a:latin typeface="Verdana"/>
                <a:cs typeface="Verdana"/>
              </a:rPr>
              <a:t>E</a:t>
            </a:r>
            <a:r>
              <a:rPr dirty="0" baseline="15625" sz="4800" spc="-2670">
                <a:latin typeface="Verdana"/>
                <a:cs typeface="Verdana"/>
              </a:rPr>
              <a:t>O</a:t>
            </a:r>
            <a:r>
              <a:rPr dirty="0" sz="3200" spc="-240">
                <a:latin typeface="Verdana"/>
                <a:cs typeface="Verdana"/>
              </a:rPr>
              <a:t>S</a:t>
            </a:r>
            <a:r>
              <a:rPr dirty="0" baseline="15625" sz="4800" spc="-3240">
                <a:latin typeface="Verdana"/>
                <a:cs typeface="Verdana"/>
              </a:rPr>
              <a:t>R</a:t>
            </a:r>
            <a:r>
              <a:rPr dirty="0" sz="3200" spc="135">
                <a:latin typeface="Verdana"/>
                <a:cs typeface="Verdana"/>
              </a:rPr>
              <a:t>S</a:t>
            </a:r>
            <a:r>
              <a:rPr dirty="0" baseline="15625" sz="4800" spc="-2467">
                <a:latin typeface="Verdana"/>
                <a:cs typeface="Verdana"/>
              </a:rPr>
              <a:t>S</a:t>
            </a:r>
            <a:r>
              <a:rPr dirty="0" sz="3200" spc="-100">
                <a:latin typeface="Verdana"/>
                <a:cs typeface="Verdana"/>
              </a:rPr>
              <a:t>F</a:t>
            </a:r>
            <a:r>
              <a:rPr dirty="0" sz="3200" spc="-140">
                <a:latin typeface="Verdana"/>
                <a:cs typeface="Verdana"/>
              </a:rPr>
              <a:t>I</a:t>
            </a:r>
            <a:r>
              <a:rPr dirty="0" sz="3200" spc="-105">
                <a:latin typeface="Verdana"/>
                <a:cs typeface="Verdana"/>
              </a:rPr>
              <a:t>R</a:t>
            </a:r>
            <a:r>
              <a:rPr dirty="0" sz="3200" spc="-20">
                <a:latin typeface="Verdana"/>
                <a:cs typeface="Verdana"/>
              </a:rPr>
              <a:t>M</a:t>
            </a:r>
            <a:endParaRPr sz="3200">
              <a:latin typeface="Verdana"/>
              <a:cs typeface="Verdana"/>
            </a:endParaRPr>
          </a:p>
          <a:p>
            <a:pPr marL="50800">
              <a:lnSpc>
                <a:spcPts val="2890"/>
              </a:lnSpc>
            </a:pPr>
            <a:r>
              <a:rPr dirty="0" sz="3200" spc="-450">
                <a:latin typeface="Segoe UI Symbol"/>
                <a:cs typeface="Segoe UI Symbol"/>
              </a:rPr>
              <a:t>❑</a:t>
            </a:r>
            <a:endParaRPr sz="3200">
              <a:latin typeface="Segoe UI Symbol"/>
              <a:cs typeface="Segoe UI Symbol"/>
            </a:endParaRPr>
          </a:p>
          <a:p>
            <a:pPr marL="508000">
              <a:lnSpc>
                <a:spcPts val="3315"/>
              </a:lnSpc>
            </a:pPr>
            <a:r>
              <a:rPr dirty="0" sz="3200" spc="114">
                <a:latin typeface="Verdana"/>
                <a:cs typeface="Verdana"/>
              </a:rPr>
              <a:t>COMPANY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387237" y="0"/>
            <a:ext cx="4805045" cy="6858000"/>
            <a:chOff x="7387237" y="0"/>
            <a:chExt cx="4805045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87237" y="0"/>
              <a:ext cx="4804762" cy="6857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96425" y="3924300"/>
              <a:ext cx="2695574" cy="2933699"/>
            </a:xfrm>
            <a:prstGeom prst="rect">
              <a:avLst/>
            </a:prstGeom>
          </p:spPr>
        </p:pic>
      </p:grp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96075" y="1695450"/>
            <a:ext cx="314324" cy="32384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90046" y="5299071"/>
            <a:ext cx="581024" cy="83819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6275" y="6467475"/>
            <a:ext cx="2143124" cy="20002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58485" y="836371"/>
            <a:ext cx="956500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/>
              <a:t>OUR</a:t>
            </a:r>
            <a:r>
              <a:rPr dirty="0" sz="3600" spc="-35"/>
              <a:t> </a:t>
            </a:r>
            <a:r>
              <a:rPr dirty="0" sz="3600"/>
              <a:t>SOLUTION</a:t>
            </a:r>
            <a:r>
              <a:rPr dirty="0" sz="3600" spc="-30"/>
              <a:t> </a:t>
            </a:r>
            <a:r>
              <a:rPr dirty="0" sz="3600"/>
              <a:t>AND</a:t>
            </a:r>
            <a:r>
              <a:rPr dirty="0" sz="3600" spc="-35"/>
              <a:t> </a:t>
            </a:r>
            <a:r>
              <a:rPr dirty="0" sz="3600"/>
              <a:t>ITS</a:t>
            </a:r>
            <a:r>
              <a:rPr dirty="0" sz="3600" spc="-30"/>
              <a:t> </a:t>
            </a:r>
            <a:r>
              <a:rPr dirty="0" sz="3600"/>
              <a:t>VALUE</a:t>
            </a:r>
            <a:r>
              <a:rPr dirty="0" sz="3600" spc="-35"/>
              <a:t> </a:t>
            </a:r>
            <a:r>
              <a:rPr dirty="0" sz="3600" spc="-10"/>
              <a:t>PROPOSITION</a:t>
            </a:r>
            <a:endParaRPr sz="3600"/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4</a:t>
            </a:fld>
          </a:p>
        </p:txBody>
      </p:sp>
      <p:sp>
        <p:nvSpPr>
          <p:cNvPr id="9" name="object 9" descr=""/>
          <p:cNvSpPr txBox="1"/>
          <p:nvPr/>
        </p:nvSpPr>
        <p:spPr>
          <a:xfrm>
            <a:off x="755653" y="1822751"/>
            <a:ext cx="7640955" cy="414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408940">
              <a:lnSpc>
                <a:spcPct val="150000"/>
              </a:lnSpc>
              <a:spcBef>
                <a:spcPts val="95"/>
              </a:spcBef>
            </a:pPr>
            <a:r>
              <a:rPr dirty="0" sz="2000" spc="-30">
                <a:latin typeface="Verdana"/>
                <a:cs typeface="Verdana"/>
              </a:rPr>
              <a:t>CONDITIONAL</a:t>
            </a:r>
            <a:r>
              <a:rPr dirty="0" sz="2000" spc="-225">
                <a:latin typeface="Verdana"/>
                <a:cs typeface="Verdana"/>
              </a:rPr>
              <a:t> </a:t>
            </a:r>
            <a:r>
              <a:rPr dirty="0" sz="2000" spc="-90">
                <a:latin typeface="Verdana"/>
                <a:cs typeface="Verdana"/>
              </a:rPr>
              <a:t>FORMATTING:IT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 spc="-210">
                <a:latin typeface="Verdana"/>
                <a:cs typeface="Verdana"/>
              </a:rPr>
              <a:t>IS</a:t>
            </a:r>
            <a:r>
              <a:rPr dirty="0" sz="2000" spc="-2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USED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TO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FIND</a:t>
            </a:r>
            <a:r>
              <a:rPr dirty="0" sz="2000" spc="-2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OUT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THE </a:t>
            </a:r>
            <a:r>
              <a:rPr dirty="0" sz="2000" spc="50">
                <a:latin typeface="Verdana"/>
                <a:cs typeface="Verdana"/>
              </a:rPr>
              <a:t>BLANK</a:t>
            </a:r>
            <a:r>
              <a:rPr dirty="0" sz="2000" spc="-26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VALUES.</a:t>
            </a:r>
            <a:endParaRPr sz="2000">
              <a:latin typeface="Verdana"/>
              <a:cs typeface="Verdana"/>
            </a:endParaRPr>
          </a:p>
          <a:p>
            <a:pPr marL="12700" marR="364490">
              <a:lnSpc>
                <a:spcPct val="150000"/>
              </a:lnSpc>
            </a:pPr>
            <a:r>
              <a:rPr dirty="0" sz="2000" spc="-105">
                <a:latin typeface="Verdana"/>
                <a:cs typeface="Verdana"/>
              </a:rPr>
              <a:t>FILTERING:</a:t>
            </a:r>
            <a:r>
              <a:rPr dirty="0" sz="2000" spc="-240">
                <a:latin typeface="Verdana"/>
                <a:cs typeface="Verdana"/>
              </a:rPr>
              <a:t> </a:t>
            </a:r>
            <a:r>
              <a:rPr dirty="0" sz="2000" spc="-185">
                <a:latin typeface="Verdana"/>
                <a:cs typeface="Verdana"/>
              </a:rPr>
              <a:t>IT</a:t>
            </a:r>
            <a:r>
              <a:rPr dirty="0" sz="2000" spc="-240">
                <a:latin typeface="Verdana"/>
                <a:cs typeface="Verdana"/>
              </a:rPr>
              <a:t> </a:t>
            </a:r>
            <a:r>
              <a:rPr dirty="0" sz="2000" spc="-210">
                <a:latin typeface="Verdana"/>
                <a:cs typeface="Verdana"/>
              </a:rPr>
              <a:t>IS</a:t>
            </a:r>
            <a:r>
              <a:rPr dirty="0" sz="2000" spc="-2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USED</a:t>
            </a:r>
            <a:r>
              <a:rPr dirty="0" sz="2000" spc="-24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TO</a:t>
            </a:r>
            <a:r>
              <a:rPr dirty="0" sz="2000" spc="-240">
                <a:latin typeface="Verdana"/>
                <a:cs typeface="Verdana"/>
              </a:rPr>
              <a:t> </a:t>
            </a:r>
            <a:r>
              <a:rPr dirty="0" sz="2000" spc="-45">
                <a:latin typeface="Verdana"/>
                <a:cs typeface="Verdana"/>
              </a:rPr>
              <a:t>FILTER</a:t>
            </a:r>
            <a:r>
              <a:rPr dirty="0" sz="2000" spc="-2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OUT</a:t>
            </a:r>
            <a:r>
              <a:rPr dirty="0" sz="2000" spc="-2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240">
                <a:latin typeface="Verdana"/>
                <a:cs typeface="Verdana"/>
              </a:rPr>
              <a:t> </a:t>
            </a:r>
            <a:r>
              <a:rPr dirty="0" sz="2000" spc="50">
                <a:latin typeface="Verdana"/>
                <a:cs typeface="Verdana"/>
              </a:rPr>
              <a:t>BLANK</a:t>
            </a:r>
            <a:r>
              <a:rPr dirty="0" sz="2000" spc="-24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VALUES </a:t>
            </a:r>
            <a:r>
              <a:rPr dirty="0" sz="2000" spc="90">
                <a:latin typeface="Verdana"/>
                <a:cs typeface="Verdana"/>
              </a:rPr>
              <a:t>FROM</a:t>
            </a:r>
            <a:r>
              <a:rPr dirty="0" sz="2000" spc="-2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24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DATA.</a:t>
            </a:r>
            <a:endParaRPr sz="2000">
              <a:latin typeface="Verdana"/>
              <a:cs typeface="Verdana"/>
            </a:endParaRPr>
          </a:p>
          <a:p>
            <a:pPr marL="12700" marR="584835">
              <a:lnSpc>
                <a:spcPct val="150000"/>
              </a:lnSpc>
            </a:pPr>
            <a:r>
              <a:rPr dirty="0" sz="2000" spc="-30">
                <a:latin typeface="Verdana"/>
                <a:cs typeface="Verdana"/>
              </a:rPr>
              <a:t>PIVOT</a:t>
            </a:r>
            <a:r>
              <a:rPr dirty="0" sz="2000" spc="-235">
                <a:latin typeface="Verdana"/>
                <a:cs typeface="Verdana"/>
              </a:rPr>
              <a:t> </a:t>
            </a:r>
            <a:r>
              <a:rPr dirty="0" sz="2000" spc="-80">
                <a:latin typeface="Verdana"/>
                <a:cs typeface="Verdana"/>
              </a:rPr>
              <a:t>TABLE:</a:t>
            </a:r>
            <a:r>
              <a:rPr dirty="0" sz="2000" spc="-235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PIVOT</a:t>
            </a:r>
            <a:r>
              <a:rPr dirty="0" sz="2000" spc="-2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TABLE</a:t>
            </a:r>
            <a:r>
              <a:rPr dirty="0" sz="2000" spc="-229">
                <a:latin typeface="Verdana"/>
                <a:cs typeface="Verdana"/>
              </a:rPr>
              <a:t> </a:t>
            </a:r>
            <a:r>
              <a:rPr dirty="0" sz="2000" spc="-210">
                <a:latin typeface="Verdana"/>
                <a:cs typeface="Verdana"/>
              </a:rPr>
              <a:t>IS</a:t>
            </a:r>
            <a:r>
              <a:rPr dirty="0" sz="2000" spc="-2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USED</a:t>
            </a:r>
            <a:r>
              <a:rPr dirty="0" sz="2000" spc="-23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TO</a:t>
            </a:r>
            <a:r>
              <a:rPr dirty="0" sz="2000" spc="-23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SUMMARIZES, </a:t>
            </a:r>
            <a:r>
              <a:rPr dirty="0" sz="2000" spc="-45">
                <a:latin typeface="Verdana"/>
                <a:cs typeface="Verdana"/>
              </a:rPr>
              <a:t>ORGNAIZES</a:t>
            </a:r>
            <a:r>
              <a:rPr dirty="0" sz="2000" spc="-250">
                <a:latin typeface="Verdana"/>
                <a:cs typeface="Verdana"/>
              </a:rPr>
              <a:t> </a:t>
            </a:r>
            <a:r>
              <a:rPr dirty="0" sz="2000" spc="75">
                <a:latin typeface="Verdana"/>
                <a:cs typeface="Verdana"/>
              </a:rPr>
              <a:t>AND</a:t>
            </a:r>
            <a:r>
              <a:rPr dirty="0" sz="2000" spc="-25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ANALYZES</a:t>
            </a:r>
            <a:r>
              <a:rPr dirty="0" sz="2000" spc="-2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2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DATA</a:t>
            </a:r>
            <a:r>
              <a:rPr dirty="0" sz="2000" spc="-250">
                <a:latin typeface="Verdana"/>
                <a:cs typeface="Verdana"/>
              </a:rPr>
              <a:t> </a:t>
            </a:r>
            <a:r>
              <a:rPr dirty="0" sz="2000" spc="-80">
                <a:latin typeface="Verdana"/>
                <a:cs typeface="Verdana"/>
              </a:rPr>
              <a:t>IN</a:t>
            </a:r>
            <a:r>
              <a:rPr dirty="0" sz="2000" spc="-250">
                <a:latin typeface="Verdana"/>
                <a:cs typeface="Verdana"/>
              </a:rPr>
              <a:t> </a:t>
            </a:r>
            <a:r>
              <a:rPr dirty="0" sz="2000" spc="80">
                <a:latin typeface="Verdana"/>
                <a:cs typeface="Verdana"/>
              </a:rPr>
              <a:t>A</a:t>
            </a:r>
            <a:r>
              <a:rPr dirty="0" sz="2000" spc="-25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TABLE. </a:t>
            </a:r>
            <a:r>
              <a:rPr dirty="0" sz="2000" spc="-90">
                <a:latin typeface="Verdana"/>
                <a:cs typeface="Verdana"/>
              </a:rPr>
              <a:t>CHART:</a:t>
            </a:r>
            <a:r>
              <a:rPr dirty="0" sz="2000" spc="-229">
                <a:latin typeface="Verdana"/>
                <a:cs typeface="Verdana"/>
              </a:rPr>
              <a:t> </a:t>
            </a:r>
            <a:r>
              <a:rPr dirty="0" sz="2000" spc="80">
                <a:latin typeface="Verdana"/>
                <a:cs typeface="Verdana"/>
              </a:rPr>
              <a:t>A</a:t>
            </a:r>
            <a:r>
              <a:rPr dirty="0" sz="2000" spc="-2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CHART</a:t>
            </a:r>
            <a:r>
              <a:rPr dirty="0" sz="2000" spc="-229">
                <a:latin typeface="Verdana"/>
                <a:cs typeface="Verdana"/>
              </a:rPr>
              <a:t> </a:t>
            </a:r>
            <a:r>
              <a:rPr dirty="0" sz="2000" spc="-210">
                <a:latin typeface="Verdana"/>
                <a:cs typeface="Verdana"/>
              </a:rPr>
              <a:t>IS</a:t>
            </a:r>
            <a:r>
              <a:rPr dirty="0" sz="2000" spc="-2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USED</a:t>
            </a:r>
            <a:r>
              <a:rPr dirty="0" sz="2000" spc="-229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TO</a:t>
            </a:r>
            <a:r>
              <a:rPr dirty="0" sz="2000" spc="-225">
                <a:latin typeface="Verdana"/>
                <a:cs typeface="Verdana"/>
              </a:rPr>
              <a:t> </a:t>
            </a:r>
            <a:r>
              <a:rPr dirty="0" sz="2000" spc="-40">
                <a:latin typeface="Verdana"/>
                <a:cs typeface="Verdana"/>
              </a:rPr>
              <a:t>VISUALLY</a:t>
            </a:r>
            <a:r>
              <a:rPr dirty="0" sz="2000" spc="-2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REPRESENT</a:t>
            </a:r>
            <a:r>
              <a:rPr dirty="0" sz="2000" spc="-229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THE</a:t>
            </a:r>
            <a:endParaRPr sz="2000">
              <a:latin typeface="Verdana"/>
              <a:cs typeface="Verdana"/>
            </a:endParaRPr>
          </a:p>
          <a:p>
            <a:pPr marL="12700" marR="5080">
              <a:lnSpc>
                <a:spcPct val="150000"/>
              </a:lnSpc>
            </a:pPr>
            <a:r>
              <a:rPr dirty="0" sz="2000">
                <a:latin typeface="Verdana"/>
                <a:cs typeface="Verdana"/>
              </a:rPr>
              <a:t>DATA</a:t>
            </a:r>
            <a:r>
              <a:rPr dirty="0" sz="2000" spc="-260">
                <a:latin typeface="Verdana"/>
                <a:cs typeface="Verdana"/>
              </a:rPr>
              <a:t> </a:t>
            </a:r>
            <a:r>
              <a:rPr dirty="0" sz="2000" spc="75">
                <a:latin typeface="Verdana"/>
                <a:cs typeface="Verdana"/>
              </a:rPr>
              <a:t>AND</a:t>
            </a:r>
            <a:r>
              <a:rPr dirty="0" sz="2000" spc="-260">
                <a:latin typeface="Verdana"/>
                <a:cs typeface="Verdana"/>
              </a:rPr>
              <a:t> </a:t>
            </a:r>
            <a:r>
              <a:rPr dirty="0" sz="2000" spc="95">
                <a:latin typeface="Verdana"/>
                <a:cs typeface="Verdana"/>
              </a:rPr>
              <a:t>HELP</a:t>
            </a:r>
            <a:r>
              <a:rPr dirty="0" sz="2000" spc="-254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US</a:t>
            </a:r>
            <a:r>
              <a:rPr dirty="0" sz="2000" spc="-26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TO</a:t>
            </a:r>
            <a:r>
              <a:rPr dirty="0" sz="2000" spc="-26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SEE</a:t>
            </a:r>
            <a:r>
              <a:rPr dirty="0" sz="2000" spc="-254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PATTERNS</a:t>
            </a:r>
            <a:r>
              <a:rPr dirty="0" sz="2000" spc="-260">
                <a:latin typeface="Verdana"/>
                <a:cs typeface="Verdana"/>
              </a:rPr>
              <a:t> </a:t>
            </a:r>
            <a:r>
              <a:rPr dirty="0" sz="2000" spc="75">
                <a:latin typeface="Verdana"/>
                <a:cs typeface="Verdana"/>
              </a:rPr>
              <a:t>AND</a:t>
            </a:r>
            <a:r>
              <a:rPr dirty="0" sz="2000" spc="-26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TRENDS</a:t>
            </a:r>
            <a:r>
              <a:rPr dirty="0" sz="2000" spc="-254">
                <a:latin typeface="Verdana"/>
                <a:cs typeface="Verdana"/>
              </a:rPr>
              <a:t> </a:t>
            </a:r>
            <a:r>
              <a:rPr dirty="0" sz="2000" spc="-80">
                <a:latin typeface="Verdana"/>
                <a:cs typeface="Verdana"/>
              </a:rPr>
              <a:t>IN</a:t>
            </a:r>
            <a:r>
              <a:rPr dirty="0" sz="2000" spc="-260">
                <a:latin typeface="Verdana"/>
                <a:cs typeface="Verdana"/>
              </a:rPr>
              <a:t> </a:t>
            </a:r>
            <a:r>
              <a:rPr dirty="0" sz="2000" spc="40">
                <a:latin typeface="Verdana"/>
                <a:cs typeface="Verdana"/>
              </a:rPr>
              <a:t>OUR </a:t>
            </a:r>
            <a:r>
              <a:rPr dirty="0" sz="2000" spc="120">
                <a:latin typeface="Verdana"/>
                <a:cs typeface="Verdana"/>
              </a:rPr>
              <a:t>D</a:t>
            </a:r>
            <a:r>
              <a:rPr dirty="0" sz="2000" spc="-27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ATA</a:t>
            </a:r>
            <a:r>
              <a:rPr dirty="0" sz="2000" spc="-270">
                <a:latin typeface="Verdana"/>
                <a:cs typeface="Verdana"/>
              </a:rPr>
              <a:t> </a:t>
            </a:r>
            <a:r>
              <a:rPr dirty="0" sz="2000" spc="-35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87237" y="0"/>
            <a:ext cx="4804762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5865" rIns="0" bIns="0" rtlCol="0" vert="horz">
            <a:spAutoFit/>
          </a:bodyPr>
          <a:lstStyle/>
          <a:p>
            <a:pPr marL="676910">
              <a:lnSpc>
                <a:spcPct val="100000"/>
              </a:lnSpc>
              <a:spcBef>
                <a:spcPts val="105"/>
              </a:spcBef>
            </a:pPr>
            <a:r>
              <a:rPr dirty="0"/>
              <a:t>Dataset</a:t>
            </a:r>
            <a:r>
              <a:rPr dirty="0" spc="-85"/>
              <a:t> </a:t>
            </a:r>
            <a:r>
              <a:rPr dirty="0" spc="-10"/>
              <a:t>Description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637857" y="1322292"/>
            <a:ext cx="330835" cy="47161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204">
                <a:latin typeface="Segoe UI Symbol"/>
                <a:cs typeface="Segoe UI Symbol"/>
              </a:rPr>
              <a:t>❖</a:t>
            </a:r>
            <a:endParaRPr sz="24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dirty="0" sz="2400" spc="204">
                <a:latin typeface="Segoe UI Symbol"/>
                <a:cs typeface="Segoe UI Symbol"/>
              </a:rPr>
              <a:t>❖</a:t>
            </a:r>
            <a:endParaRPr sz="24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dirty="0" sz="2400" spc="204">
                <a:latin typeface="Segoe UI Symbol"/>
                <a:cs typeface="Segoe UI Symbol"/>
              </a:rPr>
              <a:t>❖</a:t>
            </a:r>
            <a:endParaRPr sz="24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dirty="0" sz="2400" spc="204">
                <a:latin typeface="Segoe UI Symbol"/>
                <a:cs typeface="Segoe UI Symbol"/>
              </a:rPr>
              <a:t>❖</a:t>
            </a:r>
            <a:endParaRPr sz="24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dirty="0" sz="2400" spc="204">
                <a:latin typeface="Segoe UI Symbol"/>
                <a:cs typeface="Segoe UI Symbol"/>
              </a:rPr>
              <a:t>❖</a:t>
            </a:r>
            <a:endParaRPr sz="24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dirty="0" sz="2400" spc="204">
                <a:latin typeface="Segoe UI Symbol"/>
                <a:cs typeface="Segoe UI Symbol"/>
              </a:rPr>
              <a:t>❖</a:t>
            </a:r>
            <a:endParaRPr sz="24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dirty="0" sz="2400" spc="204">
                <a:latin typeface="Segoe UI Symbol"/>
                <a:cs typeface="Segoe UI Symbol"/>
              </a:rPr>
              <a:t>❖</a:t>
            </a:r>
            <a:endParaRPr sz="24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dirty="0" sz="2400" spc="204">
                <a:latin typeface="Segoe UI Symbol"/>
                <a:cs typeface="Segoe UI Symbol"/>
              </a:rPr>
              <a:t>❖</a:t>
            </a:r>
            <a:endParaRPr sz="24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dirty="0" sz="2400" spc="204">
                <a:latin typeface="Segoe UI Symbol"/>
                <a:cs typeface="Segoe UI Symbol"/>
              </a:rPr>
              <a:t>❖</a:t>
            </a:r>
            <a:endParaRPr sz="2400">
              <a:latin typeface="Segoe UI Symbol"/>
              <a:cs typeface="Segoe UI Symbo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209995" y="1307241"/>
            <a:ext cx="5891530" cy="4674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111885">
              <a:lnSpc>
                <a:spcPct val="132800"/>
              </a:lnSpc>
              <a:spcBef>
                <a:spcPts val="100"/>
              </a:spcBef>
            </a:pPr>
            <a:r>
              <a:rPr dirty="0" sz="2400" spc="70">
                <a:latin typeface="Verdana"/>
                <a:cs typeface="Verdana"/>
              </a:rPr>
              <a:t>EMPLOYEE</a:t>
            </a:r>
            <a:r>
              <a:rPr dirty="0" sz="2400" spc="-31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DATA</a:t>
            </a:r>
            <a:r>
              <a:rPr dirty="0" sz="2400" spc="-315">
                <a:latin typeface="Verdana"/>
                <a:cs typeface="Verdana"/>
              </a:rPr>
              <a:t> </a:t>
            </a:r>
            <a:r>
              <a:rPr dirty="0" sz="2400" spc="-110">
                <a:latin typeface="Verdana"/>
                <a:cs typeface="Verdana"/>
              </a:rPr>
              <a:t>SET</a:t>
            </a:r>
            <a:r>
              <a:rPr dirty="0" sz="2400" spc="-315">
                <a:latin typeface="Verdana"/>
                <a:cs typeface="Verdana"/>
              </a:rPr>
              <a:t> </a:t>
            </a:r>
            <a:r>
              <a:rPr dirty="0" sz="2400" spc="-340">
                <a:latin typeface="Verdana"/>
                <a:cs typeface="Verdana"/>
              </a:rPr>
              <a:t>–</a:t>
            </a:r>
            <a:r>
              <a:rPr dirty="0" sz="2400" spc="-31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KAGGLE </a:t>
            </a:r>
            <a:r>
              <a:rPr dirty="0" sz="2400" spc="-160">
                <a:latin typeface="Verdana"/>
                <a:cs typeface="Verdana"/>
              </a:rPr>
              <a:t>26</a:t>
            </a:r>
            <a:r>
              <a:rPr dirty="0" sz="2400" spc="-33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FEATURE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dirty="0" sz="2400" spc="-25">
                <a:latin typeface="Verdana"/>
                <a:cs typeface="Verdana"/>
              </a:rPr>
              <a:t>FEATURE-</a:t>
            </a:r>
            <a:r>
              <a:rPr dirty="0" sz="2400" spc="-315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9</a:t>
            </a:r>
            <a:r>
              <a:rPr dirty="0" sz="2400" spc="-31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FEATURE</a:t>
            </a:r>
            <a:endParaRPr sz="2400">
              <a:latin typeface="Verdana"/>
              <a:cs typeface="Verdana"/>
            </a:endParaRPr>
          </a:p>
          <a:p>
            <a:pPr marL="12700" marR="529590">
              <a:lnSpc>
                <a:spcPct val="148400"/>
              </a:lnSpc>
            </a:pPr>
            <a:r>
              <a:rPr dirty="0" sz="2400" spc="70">
                <a:latin typeface="Verdana"/>
                <a:cs typeface="Verdana"/>
              </a:rPr>
              <a:t>EMPLOYEE</a:t>
            </a:r>
            <a:r>
              <a:rPr dirty="0" sz="2400" spc="-310">
                <a:latin typeface="Verdana"/>
                <a:cs typeface="Verdana"/>
              </a:rPr>
              <a:t> </a:t>
            </a:r>
            <a:r>
              <a:rPr dirty="0" sz="2400" spc="-165">
                <a:latin typeface="Verdana"/>
                <a:cs typeface="Verdana"/>
              </a:rPr>
              <a:t>ID-</a:t>
            </a:r>
            <a:r>
              <a:rPr dirty="0" sz="2400" spc="-305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CATEGORICAL</a:t>
            </a:r>
            <a:r>
              <a:rPr dirty="0" sz="2400" spc="-30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DATA </a:t>
            </a:r>
            <a:r>
              <a:rPr dirty="0" sz="2400">
                <a:latin typeface="Verdana"/>
                <a:cs typeface="Verdana"/>
              </a:rPr>
              <a:t>GE</a:t>
            </a:r>
            <a:r>
              <a:rPr dirty="0" sz="2400" spc="-315">
                <a:latin typeface="Verdana"/>
                <a:cs typeface="Verdana"/>
              </a:rPr>
              <a:t> </a:t>
            </a:r>
            <a:r>
              <a:rPr dirty="0" sz="2400" spc="75">
                <a:latin typeface="Verdana"/>
                <a:cs typeface="Verdana"/>
              </a:rPr>
              <a:t>NDE</a:t>
            </a:r>
            <a:r>
              <a:rPr dirty="0" sz="2400" spc="-310">
                <a:latin typeface="Verdana"/>
                <a:cs typeface="Verdana"/>
              </a:rPr>
              <a:t> </a:t>
            </a:r>
            <a:r>
              <a:rPr dirty="0" sz="2400" spc="-135">
                <a:latin typeface="Verdana"/>
                <a:cs typeface="Verdana"/>
              </a:rPr>
              <a:t>R-</a:t>
            </a:r>
            <a:r>
              <a:rPr dirty="0" sz="2400" spc="260">
                <a:latin typeface="Verdana"/>
                <a:cs typeface="Verdana"/>
              </a:rPr>
              <a:t>M</a:t>
            </a:r>
            <a:r>
              <a:rPr dirty="0" sz="2400" spc="-3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ALE</a:t>
            </a:r>
            <a:r>
              <a:rPr dirty="0" sz="2400" spc="-310">
                <a:latin typeface="Verdana"/>
                <a:cs typeface="Verdana"/>
              </a:rPr>
              <a:t> </a:t>
            </a:r>
            <a:r>
              <a:rPr dirty="0" sz="2400" spc="-155">
                <a:latin typeface="Verdana"/>
                <a:cs typeface="Verdana"/>
              </a:rPr>
              <a:t>,F</a:t>
            </a:r>
            <a:r>
              <a:rPr dirty="0" sz="2400" spc="-310">
                <a:latin typeface="Verdana"/>
                <a:cs typeface="Verdana"/>
              </a:rPr>
              <a:t> </a:t>
            </a:r>
            <a:r>
              <a:rPr dirty="0" sz="2400" spc="140">
                <a:latin typeface="Verdana"/>
                <a:cs typeface="Verdana"/>
              </a:rPr>
              <a:t>EM</a:t>
            </a:r>
            <a:r>
              <a:rPr dirty="0" sz="2400" spc="-315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ALE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ts val="3829"/>
              </a:lnSpc>
              <a:spcBef>
                <a:spcPts val="209"/>
              </a:spcBef>
            </a:pPr>
            <a:r>
              <a:rPr dirty="0" sz="2400" spc="60">
                <a:latin typeface="Verdana"/>
                <a:cs typeface="Verdana"/>
              </a:rPr>
              <a:t>PERFORMANCE</a:t>
            </a:r>
            <a:r>
              <a:rPr dirty="0" sz="2400" spc="-270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LEVEL-</a:t>
            </a:r>
            <a:r>
              <a:rPr dirty="0" sz="2400" spc="-20">
                <a:latin typeface="Verdana"/>
                <a:cs typeface="Verdana"/>
              </a:rPr>
              <a:t>ORDINAL</a:t>
            </a:r>
            <a:r>
              <a:rPr dirty="0" sz="2400" spc="-27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DATA </a:t>
            </a:r>
            <a:r>
              <a:rPr dirty="0" sz="2400" spc="-100">
                <a:latin typeface="Verdana"/>
                <a:cs typeface="Verdana"/>
              </a:rPr>
              <a:t>BUSINESS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135">
                <a:latin typeface="Verdana"/>
                <a:cs typeface="Verdana"/>
              </a:rPr>
              <a:t>UNIT-</a:t>
            </a:r>
            <a:r>
              <a:rPr dirty="0" sz="2400">
                <a:latin typeface="Verdana"/>
                <a:cs typeface="Verdana"/>
              </a:rPr>
              <a:t>REFERENCE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DATA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SET</a:t>
            </a:r>
            <a:endParaRPr sz="2400">
              <a:latin typeface="Verdana"/>
              <a:cs typeface="Verdana"/>
            </a:endParaRPr>
          </a:p>
          <a:p>
            <a:pPr marL="12700" marR="1672589">
              <a:lnSpc>
                <a:spcPts val="4280"/>
              </a:lnSpc>
            </a:pPr>
            <a:r>
              <a:rPr dirty="0" sz="2400">
                <a:latin typeface="Verdana"/>
                <a:cs typeface="Verdana"/>
              </a:rPr>
              <a:t>NAME-NOMINAL</a:t>
            </a:r>
            <a:r>
              <a:rPr dirty="0" sz="2400" spc="-13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DATA </a:t>
            </a:r>
            <a:r>
              <a:rPr dirty="0" sz="2400" spc="-114">
                <a:latin typeface="Verdana"/>
                <a:cs typeface="Verdana"/>
              </a:rPr>
              <a:t>RATING-</a:t>
            </a:r>
            <a:r>
              <a:rPr dirty="0" sz="2400">
                <a:latin typeface="Verdana"/>
                <a:cs typeface="Verdana"/>
              </a:rPr>
              <a:t>NUMERICAL</a:t>
            </a:r>
            <a:r>
              <a:rPr dirty="0" sz="2400" spc="-25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VALUE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6075" y="1695450"/>
            <a:ext cx="314324" cy="323849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7387237" y="0"/>
            <a:ext cx="4805045" cy="6858000"/>
            <a:chOff x="7387237" y="0"/>
            <a:chExt cx="4805045" cy="685800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7237" y="0"/>
              <a:ext cx="4804762" cy="685799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25025" y="3914775"/>
              <a:ext cx="2466974" cy="2943224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740413" y="6462143"/>
            <a:ext cx="1688464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dirty="0" sz="1100" spc="65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D82C2"/>
                </a:solidFill>
                <a:latin typeface="Trebuchet MS"/>
                <a:cs typeface="Trebuchet MS"/>
              </a:rPr>
              <a:t>AnnualReview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1311256" y="6456427"/>
            <a:ext cx="10096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50">
                <a:solidFill>
                  <a:srgbClr val="2D936A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74014" y="-24726"/>
            <a:ext cx="759396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/>
              <a:t>THE</a:t>
            </a:r>
            <a:r>
              <a:rPr dirty="0" sz="4250" spc="-20"/>
              <a:t> </a:t>
            </a:r>
            <a:r>
              <a:rPr dirty="0" sz="4250"/>
              <a:t>"WOW"</a:t>
            </a:r>
            <a:r>
              <a:rPr dirty="0" sz="4250" spc="-5"/>
              <a:t> </a:t>
            </a:r>
            <a:r>
              <a:rPr dirty="0" sz="4250"/>
              <a:t>IN</a:t>
            </a:r>
            <a:r>
              <a:rPr dirty="0" sz="4250" spc="-5"/>
              <a:t> </a:t>
            </a:r>
            <a:r>
              <a:rPr dirty="0" sz="4250"/>
              <a:t>OUR</a:t>
            </a:r>
            <a:r>
              <a:rPr dirty="0" sz="4250" spc="-5"/>
              <a:t> </a:t>
            </a:r>
            <a:r>
              <a:rPr dirty="0" sz="4250" spc="-10"/>
              <a:t>SOLUTION</a:t>
            </a:r>
            <a:endParaRPr sz="4250"/>
          </a:p>
        </p:txBody>
      </p:sp>
      <p:sp>
        <p:nvSpPr>
          <p:cNvPr id="9" name="object 9" descr=""/>
          <p:cNvSpPr txBox="1"/>
          <p:nvPr/>
        </p:nvSpPr>
        <p:spPr>
          <a:xfrm>
            <a:off x="374014" y="730724"/>
            <a:ext cx="8818880" cy="5150485"/>
          </a:xfrm>
          <a:prstGeom prst="rect">
            <a:avLst/>
          </a:prstGeom>
        </p:spPr>
        <p:txBody>
          <a:bodyPr wrap="square" lIns="0" tIns="23114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820"/>
              </a:spcBef>
              <a:buFont typeface="Yu Gothic UI Light"/>
              <a:buChar char="•"/>
              <a:tabLst>
                <a:tab pos="298450" algn="l"/>
              </a:tabLst>
            </a:pPr>
            <a:r>
              <a:rPr dirty="0" sz="2750" spc="45">
                <a:latin typeface="Tahoma"/>
                <a:cs typeface="Tahoma"/>
              </a:rPr>
              <a:t>CONDITIONAL</a:t>
            </a:r>
            <a:r>
              <a:rPr dirty="0" sz="2750" spc="-170">
                <a:latin typeface="Tahoma"/>
                <a:cs typeface="Tahoma"/>
              </a:rPr>
              <a:t> </a:t>
            </a:r>
            <a:r>
              <a:rPr dirty="0" sz="2750" spc="45">
                <a:latin typeface="Tahoma"/>
                <a:cs typeface="Tahoma"/>
              </a:rPr>
              <a:t>FORMATTING:BY</a:t>
            </a:r>
            <a:r>
              <a:rPr dirty="0" sz="2750" spc="-165">
                <a:latin typeface="Tahoma"/>
                <a:cs typeface="Tahoma"/>
              </a:rPr>
              <a:t> </a:t>
            </a:r>
            <a:r>
              <a:rPr dirty="0" sz="2750" spc="75">
                <a:latin typeface="Tahoma"/>
                <a:cs typeface="Tahoma"/>
              </a:rPr>
              <a:t>USING</a:t>
            </a:r>
            <a:r>
              <a:rPr dirty="0" sz="2750" spc="-165">
                <a:latin typeface="Tahoma"/>
                <a:cs typeface="Tahoma"/>
              </a:rPr>
              <a:t> </a:t>
            </a:r>
            <a:r>
              <a:rPr dirty="0" sz="2750" spc="30">
                <a:latin typeface="Tahoma"/>
                <a:cs typeface="Tahoma"/>
              </a:rPr>
              <a:t>THIS</a:t>
            </a:r>
            <a:endParaRPr sz="2750">
              <a:latin typeface="Tahoma"/>
              <a:cs typeface="Tahoma"/>
            </a:endParaRPr>
          </a:p>
          <a:p>
            <a:pPr marL="298450">
              <a:lnSpc>
                <a:spcPct val="100000"/>
              </a:lnSpc>
              <a:spcBef>
                <a:spcPts val="1725"/>
              </a:spcBef>
            </a:pPr>
            <a:r>
              <a:rPr dirty="0" sz="2750" spc="75">
                <a:latin typeface="Verdana"/>
                <a:cs typeface="Verdana"/>
              </a:rPr>
              <a:t>BLANK</a:t>
            </a:r>
            <a:r>
              <a:rPr dirty="0" sz="2750" spc="-355">
                <a:latin typeface="Verdana"/>
                <a:cs typeface="Verdana"/>
              </a:rPr>
              <a:t> </a:t>
            </a:r>
            <a:r>
              <a:rPr dirty="0" sz="2750" spc="-20">
                <a:latin typeface="Verdana"/>
                <a:cs typeface="Verdana"/>
              </a:rPr>
              <a:t>CELLS</a:t>
            </a:r>
            <a:r>
              <a:rPr dirty="0" sz="2750" spc="-350">
                <a:latin typeface="Verdana"/>
                <a:cs typeface="Verdana"/>
              </a:rPr>
              <a:t> </a:t>
            </a:r>
            <a:r>
              <a:rPr dirty="0" sz="2750" spc="110">
                <a:latin typeface="Verdana"/>
                <a:cs typeface="Verdana"/>
              </a:rPr>
              <a:t>WERE</a:t>
            </a:r>
            <a:r>
              <a:rPr dirty="0" sz="2750" spc="-350">
                <a:latin typeface="Verdana"/>
                <a:cs typeface="Verdana"/>
              </a:rPr>
              <a:t> </a:t>
            </a:r>
            <a:r>
              <a:rPr dirty="0" sz="2750" spc="114">
                <a:latin typeface="Verdana"/>
                <a:cs typeface="Verdana"/>
              </a:rPr>
              <a:t>FOUND</a:t>
            </a:r>
            <a:r>
              <a:rPr dirty="0" sz="2750" spc="-350">
                <a:latin typeface="Verdana"/>
                <a:cs typeface="Verdana"/>
              </a:rPr>
              <a:t> </a:t>
            </a:r>
            <a:r>
              <a:rPr dirty="0" sz="2750" spc="105">
                <a:latin typeface="Verdana"/>
                <a:cs typeface="Verdana"/>
              </a:rPr>
              <a:t>AND</a:t>
            </a:r>
            <a:r>
              <a:rPr dirty="0" sz="2750" spc="-350">
                <a:latin typeface="Verdana"/>
                <a:cs typeface="Verdana"/>
              </a:rPr>
              <a:t> </a:t>
            </a:r>
            <a:r>
              <a:rPr dirty="0" sz="2750" spc="-45">
                <a:latin typeface="Verdana"/>
                <a:cs typeface="Verdana"/>
              </a:rPr>
              <a:t>HIGHLIGHTED.</a:t>
            </a:r>
            <a:endParaRPr sz="2750">
              <a:latin typeface="Verdana"/>
              <a:cs typeface="Verdana"/>
            </a:endParaRPr>
          </a:p>
          <a:p>
            <a:pPr marL="107314" marR="10160" indent="-106680">
              <a:lnSpc>
                <a:spcPct val="153000"/>
              </a:lnSpc>
              <a:spcBef>
                <a:spcPts val="5"/>
              </a:spcBef>
              <a:buSzPct val="45454"/>
              <a:buChar char="•"/>
              <a:tabLst>
                <a:tab pos="298450" algn="l"/>
              </a:tabLst>
            </a:pPr>
            <a:r>
              <a:rPr dirty="0" sz="2750" spc="-160">
                <a:latin typeface="Verdana"/>
                <a:cs typeface="Verdana"/>
              </a:rPr>
              <a:t>FILTER:</a:t>
            </a:r>
            <a:r>
              <a:rPr dirty="0" sz="2750" spc="-350">
                <a:latin typeface="Verdana"/>
                <a:cs typeface="Verdana"/>
              </a:rPr>
              <a:t> </a:t>
            </a:r>
            <a:r>
              <a:rPr dirty="0" sz="2750" spc="100">
                <a:latin typeface="Verdana"/>
                <a:cs typeface="Verdana"/>
              </a:rPr>
              <a:t>BY</a:t>
            </a:r>
            <a:r>
              <a:rPr dirty="0" sz="2750" spc="-350">
                <a:latin typeface="Verdana"/>
                <a:cs typeface="Verdana"/>
              </a:rPr>
              <a:t> </a:t>
            </a:r>
            <a:r>
              <a:rPr dirty="0" sz="2750" spc="-90">
                <a:latin typeface="Verdana"/>
                <a:cs typeface="Verdana"/>
              </a:rPr>
              <a:t>USING</a:t>
            </a:r>
            <a:r>
              <a:rPr dirty="0" sz="2750" spc="-350">
                <a:latin typeface="Verdana"/>
                <a:cs typeface="Verdana"/>
              </a:rPr>
              <a:t> </a:t>
            </a:r>
            <a:r>
              <a:rPr dirty="0" sz="2750" spc="-170">
                <a:latin typeface="Verdana"/>
                <a:cs typeface="Verdana"/>
              </a:rPr>
              <a:t>THIS</a:t>
            </a:r>
            <a:r>
              <a:rPr dirty="0" sz="2750" spc="-345">
                <a:latin typeface="Verdana"/>
                <a:cs typeface="Verdana"/>
              </a:rPr>
              <a:t> </a:t>
            </a:r>
            <a:r>
              <a:rPr dirty="0" sz="2750" spc="-60">
                <a:latin typeface="Verdana"/>
                <a:cs typeface="Verdana"/>
              </a:rPr>
              <a:t>FILTER</a:t>
            </a:r>
            <a:r>
              <a:rPr dirty="0" sz="2750" spc="-350">
                <a:latin typeface="Verdana"/>
                <a:cs typeface="Verdana"/>
              </a:rPr>
              <a:t> </a:t>
            </a:r>
            <a:r>
              <a:rPr dirty="0" sz="2750">
                <a:latin typeface="Verdana"/>
                <a:cs typeface="Verdana"/>
              </a:rPr>
              <a:t>THE</a:t>
            </a:r>
            <a:r>
              <a:rPr dirty="0" sz="2750" spc="-350">
                <a:latin typeface="Verdana"/>
                <a:cs typeface="Verdana"/>
              </a:rPr>
              <a:t> </a:t>
            </a:r>
            <a:r>
              <a:rPr dirty="0" sz="2750" spc="75">
                <a:latin typeface="Verdana"/>
                <a:cs typeface="Verdana"/>
              </a:rPr>
              <a:t>BLANK</a:t>
            </a:r>
            <a:r>
              <a:rPr dirty="0" sz="2750" spc="-350">
                <a:latin typeface="Verdana"/>
                <a:cs typeface="Verdana"/>
              </a:rPr>
              <a:t> </a:t>
            </a:r>
            <a:r>
              <a:rPr dirty="0" sz="2750" spc="-10">
                <a:latin typeface="Verdana"/>
                <a:cs typeface="Verdana"/>
              </a:rPr>
              <a:t>VALUES </a:t>
            </a:r>
            <a:r>
              <a:rPr dirty="0" sz="2750" spc="-10">
                <a:latin typeface="Verdana"/>
                <a:cs typeface="Verdana"/>
              </a:rPr>
              <a:t>	</a:t>
            </a:r>
            <a:r>
              <a:rPr dirty="0" sz="2750" spc="125">
                <a:latin typeface="Verdana"/>
                <a:cs typeface="Verdana"/>
              </a:rPr>
              <a:t>WERE</a:t>
            </a:r>
            <a:r>
              <a:rPr dirty="0" sz="2750" spc="-345">
                <a:latin typeface="Verdana"/>
                <a:cs typeface="Verdana"/>
              </a:rPr>
              <a:t> </a:t>
            </a:r>
            <a:r>
              <a:rPr dirty="0" sz="2750" spc="-10">
                <a:latin typeface="Verdana"/>
                <a:cs typeface="Verdana"/>
              </a:rPr>
              <a:t>REMOVED.</a:t>
            </a:r>
            <a:endParaRPr sz="2750">
              <a:latin typeface="Verdana"/>
              <a:cs typeface="Verdana"/>
            </a:endParaRPr>
          </a:p>
          <a:p>
            <a:pPr marL="150495" marR="1303020" indent="-150495">
              <a:lnSpc>
                <a:spcPts val="5050"/>
              </a:lnSpc>
              <a:spcBef>
                <a:spcPts val="425"/>
              </a:spcBef>
              <a:buSzPct val="83636"/>
              <a:buChar char="•"/>
              <a:tabLst>
                <a:tab pos="298450" algn="l"/>
              </a:tabLst>
            </a:pPr>
            <a:r>
              <a:rPr dirty="0" sz="2750" spc="65">
                <a:latin typeface="Tahoma"/>
                <a:cs typeface="Tahoma"/>
              </a:rPr>
              <a:t>FORMULA</a:t>
            </a:r>
            <a:r>
              <a:rPr dirty="0" sz="2750" spc="-150">
                <a:latin typeface="Tahoma"/>
                <a:cs typeface="Tahoma"/>
              </a:rPr>
              <a:t> </a:t>
            </a:r>
            <a:r>
              <a:rPr dirty="0" sz="2750">
                <a:latin typeface="Tahoma"/>
                <a:cs typeface="Tahoma"/>
              </a:rPr>
              <a:t>USED</a:t>
            </a:r>
            <a:r>
              <a:rPr dirty="0" sz="2750" spc="-145">
                <a:latin typeface="Tahoma"/>
                <a:cs typeface="Tahoma"/>
              </a:rPr>
              <a:t> </a:t>
            </a:r>
            <a:r>
              <a:rPr dirty="0" sz="2750" spc="-20">
                <a:latin typeface="Tahoma"/>
                <a:cs typeface="Tahoma"/>
              </a:rPr>
              <a:t>TO</a:t>
            </a:r>
            <a:r>
              <a:rPr dirty="0" sz="2750" spc="-150">
                <a:latin typeface="Tahoma"/>
                <a:cs typeface="Tahoma"/>
              </a:rPr>
              <a:t> </a:t>
            </a:r>
            <a:r>
              <a:rPr dirty="0" sz="2750" spc="55">
                <a:latin typeface="Tahoma"/>
                <a:cs typeface="Tahoma"/>
              </a:rPr>
              <a:t>IDENTIFY</a:t>
            </a:r>
            <a:r>
              <a:rPr dirty="0" sz="2750" spc="-145">
                <a:latin typeface="Tahoma"/>
                <a:cs typeface="Tahoma"/>
              </a:rPr>
              <a:t> </a:t>
            </a:r>
            <a:r>
              <a:rPr dirty="0" sz="2750" spc="70">
                <a:latin typeface="Tahoma"/>
                <a:cs typeface="Tahoma"/>
              </a:rPr>
              <a:t>PERFORMANCE </a:t>
            </a:r>
            <a:r>
              <a:rPr dirty="0" sz="2750" spc="70">
                <a:latin typeface="Tahoma"/>
                <a:cs typeface="Tahoma"/>
              </a:rPr>
              <a:t>	</a:t>
            </a:r>
            <a:r>
              <a:rPr dirty="0" sz="2750">
                <a:latin typeface="Tahoma"/>
                <a:cs typeface="Tahoma"/>
              </a:rPr>
              <a:t>LEVEL:</a:t>
            </a:r>
            <a:r>
              <a:rPr dirty="0" sz="2750" spc="-40">
                <a:latin typeface="Tahoma"/>
                <a:cs typeface="Tahoma"/>
              </a:rPr>
              <a:t> </a:t>
            </a:r>
            <a:r>
              <a:rPr dirty="0" sz="2750" spc="60">
                <a:latin typeface="Tahoma"/>
                <a:cs typeface="Tahoma"/>
              </a:rPr>
              <a:t>IFS</a:t>
            </a:r>
            <a:endParaRPr sz="2750">
              <a:latin typeface="Tahoma"/>
              <a:cs typeface="Tahoma"/>
            </a:endParaRPr>
          </a:p>
          <a:p>
            <a:pPr marL="12700" marR="161290">
              <a:lnSpc>
                <a:spcPts val="5030"/>
              </a:lnSpc>
            </a:pPr>
            <a:r>
              <a:rPr dirty="0" sz="2750">
                <a:latin typeface="Verdana"/>
                <a:cs typeface="Verdana"/>
              </a:rPr>
              <a:t>EG</a:t>
            </a:r>
            <a:r>
              <a:rPr dirty="0" sz="2750" spc="-360">
                <a:latin typeface="Verdana"/>
                <a:cs typeface="Verdana"/>
              </a:rPr>
              <a:t> </a:t>
            </a:r>
            <a:r>
              <a:rPr dirty="0" sz="2750" spc="-665">
                <a:latin typeface="Verdana"/>
                <a:cs typeface="Verdana"/>
              </a:rPr>
              <a:t>:</a:t>
            </a:r>
            <a:r>
              <a:rPr dirty="0" sz="2750" spc="-360">
                <a:latin typeface="Verdana"/>
                <a:cs typeface="Verdana"/>
              </a:rPr>
              <a:t> </a:t>
            </a:r>
            <a:r>
              <a:rPr dirty="0" sz="2750" spc="-655">
                <a:latin typeface="Verdana"/>
                <a:cs typeface="Verdana"/>
              </a:rPr>
              <a:t>=</a:t>
            </a:r>
            <a:r>
              <a:rPr dirty="0" sz="2750" spc="-360">
                <a:latin typeface="Verdana"/>
                <a:cs typeface="Verdana"/>
              </a:rPr>
              <a:t> </a:t>
            </a:r>
            <a:r>
              <a:rPr dirty="0" sz="2750" spc="-335">
                <a:latin typeface="Verdana"/>
                <a:cs typeface="Verdana"/>
              </a:rPr>
              <a:t>IFS(Z8&gt;=5,</a:t>
            </a:r>
            <a:r>
              <a:rPr dirty="0" sz="2750" spc="-360">
                <a:latin typeface="Verdana"/>
                <a:cs typeface="Verdana"/>
              </a:rPr>
              <a:t> </a:t>
            </a:r>
            <a:r>
              <a:rPr dirty="0" sz="2750" spc="-10">
                <a:latin typeface="Verdana"/>
                <a:cs typeface="Verdana"/>
              </a:rPr>
              <a:t>“VERY </a:t>
            </a:r>
            <a:r>
              <a:rPr dirty="0" sz="2750" spc="-190">
                <a:latin typeface="Verdana"/>
                <a:cs typeface="Verdana"/>
              </a:rPr>
              <a:t>HIGH”,Z8&gt;=4,“HIGH”,Z8&gt;=3,“MEDIUM”,TRUE,“LOW”)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AF I Raji.D</dc:creator>
  <cp:keywords>DAGP5rkch98,BAGP5ovU3Sg</cp:keywords>
  <dc:title>Employee_Data_Analysis DEVIKA nan mudhalvan.pdf</dc:title>
  <dcterms:created xsi:type="dcterms:W3CDTF">2024-09-05T17:25:02Z</dcterms:created>
  <dcterms:modified xsi:type="dcterms:W3CDTF">2024-09-05T17:25:02Z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2024-09-05T00:00:00Z</vt:filetime>
  </property>
  <property fmtid="{D5CDD505-2E9C-101B-9397-08002B2CF9AE}" pid="3" name="Creator">
    <vt:lpwstr>Canva</vt:lpwstr>
  </property>
  <property fmtid="{D5CDD505-2E9C-101B-9397-08002B2CF9AE}" pid="4" name="LastSaved">
    <vt:filetime>2024-09-05T00:00:00Z</vt:filetime>
  </property>
  <property fmtid="{D5CDD505-2E9C-101B-9397-08002B2CF9AE}" pid="5" name="Producer">
    <vt:lpwstr>Canva</vt:lpwstr>
  </property>
</Properties>
</file>