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0"/>
  </p:notesMasterIdLst>
  <p:sldIdLst>
    <p:sldId id="257" r:id="rId5"/>
    <p:sldId id="256" r:id="rId6"/>
    <p:sldId id="271" r:id="rId7"/>
    <p:sldId id="298" r:id="rId8"/>
    <p:sldId id="258" r:id="rId9"/>
    <p:sldId id="299" r:id="rId10"/>
    <p:sldId id="259" r:id="rId11"/>
    <p:sldId id="300" r:id="rId12"/>
    <p:sldId id="301" r:id="rId13"/>
    <p:sldId id="302" r:id="rId14"/>
    <p:sldId id="305" r:id="rId15"/>
    <p:sldId id="303" r:id="rId16"/>
    <p:sldId id="304" r:id="rId17"/>
    <p:sldId id="306" r:id="rId18"/>
    <p:sldId id="307" r:id="rId19"/>
    <p:sldId id="308" r:id="rId20"/>
    <p:sldId id="309" r:id="rId21"/>
    <p:sldId id="310" r:id="rId22"/>
    <p:sldId id="311" r:id="rId23"/>
    <p:sldId id="312" r:id="rId24"/>
    <p:sldId id="313" r:id="rId25"/>
    <p:sldId id="314" r:id="rId26"/>
    <p:sldId id="315" r:id="rId27"/>
    <p:sldId id="318" r:id="rId28"/>
    <p:sldId id="319" r:id="rId29"/>
    <p:sldId id="316" r:id="rId30"/>
    <p:sldId id="317"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51" r:id="rId46"/>
    <p:sldId id="340" r:id="rId47"/>
    <p:sldId id="341" r:id="rId48"/>
    <p:sldId id="342" r:id="rId49"/>
    <p:sldId id="343" r:id="rId50"/>
    <p:sldId id="349" r:id="rId51"/>
    <p:sldId id="350" r:id="rId52"/>
    <p:sldId id="355" r:id="rId53"/>
    <p:sldId id="354" r:id="rId54"/>
    <p:sldId id="360" r:id="rId55"/>
    <p:sldId id="357" r:id="rId56"/>
    <p:sldId id="358" r:id="rId57"/>
    <p:sldId id="359" r:id="rId58"/>
    <p:sldId id="344" r:id="rId59"/>
    <p:sldId id="346" r:id="rId60"/>
    <p:sldId id="347" r:id="rId61"/>
    <p:sldId id="345" r:id="rId62"/>
    <p:sldId id="348" r:id="rId63"/>
    <p:sldId id="320" r:id="rId64"/>
    <p:sldId id="321" r:id="rId65"/>
    <p:sldId id="322" r:id="rId66"/>
    <p:sldId id="323" r:id="rId67"/>
    <p:sldId id="324" r:id="rId68"/>
    <p:sldId id="32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424" autoAdjust="0"/>
  </p:normalViewPr>
  <p:slideViewPr>
    <p:cSldViewPr snapToGrid="0">
      <p:cViewPr varScale="1">
        <p:scale>
          <a:sx n="65" d="100"/>
          <a:sy n="65" d="100"/>
        </p:scale>
        <p:origin x="93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433FA-F583-4E60-B4F3-291B915015AA}" type="datetimeFigureOut">
              <a:rPr lang="en-US" smtClean="0"/>
              <a:pPr/>
              <a:t>3/11/2022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F4ABF-E907-4662-A3DE-E2EDD5D9C51A}" type="slidenum">
              <a:rPr lang="en-US" smtClean="0"/>
              <a:pPr/>
              <a:t>‹#›</a:t>
            </a:fld>
            <a:endParaRPr lang="en-US"/>
          </a:p>
        </p:txBody>
      </p:sp>
    </p:spTree>
    <p:extLst>
      <p:ext uri="{BB962C8B-B14F-4D97-AF65-F5344CB8AC3E}">
        <p14:creationId xmlns:p14="http://schemas.microsoft.com/office/powerpoint/2010/main" val="101483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6080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6080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6080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6080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2BC578EC-4583-4A7C-BC4C-CFA9870E82E7}" type="slidenum">
              <a:rPr lang="en-US" altLang="en-US" sz="1200" smtClean="0">
                <a:solidFill>
                  <a:srgbClr val="000000"/>
                </a:solidFill>
              </a:rPr>
              <a:pPr>
                <a:spcBef>
                  <a:spcPct val="0"/>
                </a:spcBef>
              </a:pPr>
              <a:t>1</a:t>
            </a:fld>
            <a:endParaRPr lang="en-US" altLang="en-US" sz="1200" dirty="0">
              <a:solidFill>
                <a:srgbClr val="000000"/>
              </a:solidFill>
            </a:endParaRPr>
          </a:p>
        </p:txBody>
      </p:sp>
    </p:spTree>
    <p:extLst>
      <p:ext uri="{BB962C8B-B14F-4D97-AF65-F5344CB8AC3E}">
        <p14:creationId xmlns:p14="http://schemas.microsoft.com/office/powerpoint/2010/main" val="363709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Oak-Symbol of strength,</a:t>
            </a:r>
          </a:p>
          <a:p>
            <a:r>
              <a:rPr lang="en-US" dirty="0"/>
              <a:t>Java – After Discussion with various options silk, </a:t>
            </a:r>
            <a:r>
              <a:rPr lang="en-US" dirty="0" err="1"/>
              <a:t>dynamic,jolt,DNA</a:t>
            </a:r>
            <a:r>
              <a:rPr lang="en-US" dirty="0"/>
              <a:t>..</a:t>
            </a:r>
          </a:p>
        </p:txBody>
      </p:sp>
      <p:sp>
        <p:nvSpPr>
          <p:cNvPr id="4" name="Slide Number Placeholder 3"/>
          <p:cNvSpPr>
            <a:spLocks noGrp="1"/>
          </p:cNvSpPr>
          <p:nvPr>
            <p:ph type="sldNum" sz="quarter" idx="5"/>
          </p:nvPr>
        </p:nvSpPr>
        <p:spPr/>
        <p:txBody>
          <a:bodyPr/>
          <a:lstStyle/>
          <a:p>
            <a:fld id="{001F4ABF-E907-4662-A3DE-E2EDD5D9C51A}" type="slidenum">
              <a:rPr lang="en-US" smtClean="0"/>
              <a:pPr/>
              <a:t>5</a:t>
            </a:fld>
            <a:endParaRPr lang="en-US"/>
          </a:p>
        </p:txBody>
      </p:sp>
    </p:spTree>
    <p:extLst>
      <p:ext uri="{BB962C8B-B14F-4D97-AF65-F5344CB8AC3E}">
        <p14:creationId xmlns:p14="http://schemas.microsoft.com/office/powerpoint/2010/main" val="4066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29890B-37D0-456A-B5B3-486527BF1335}"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45BC5-4E22-443D-83E6-2531FF12D61F}" type="slidenum">
              <a:rPr lang="en-US" smtClean="0"/>
              <a:pPr/>
              <a:t>‹#›</a:t>
            </a:fld>
            <a:endParaRPr lang="en-US"/>
          </a:p>
        </p:txBody>
      </p:sp>
    </p:spTree>
    <p:extLst>
      <p:ext uri="{BB962C8B-B14F-4D97-AF65-F5344CB8AC3E}">
        <p14:creationId xmlns:p14="http://schemas.microsoft.com/office/powerpoint/2010/main" val="118853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9890B-37D0-456A-B5B3-486527BF1335}"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45BC5-4E22-443D-83E6-2531FF12D61F}" type="slidenum">
              <a:rPr lang="en-US" smtClean="0"/>
              <a:pPr/>
              <a:t>‹#›</a:t>
            </a:fld>
            <a:endParaRPr lang="en-US"/>
          </a:p>
        </p:txBody>
      </p:sp>
    </p:spTree>
    <p:extLst>
      <p:ext uri="{BB962C8B-B14F-4D97-AF65-F5344CB8AC3E}">
        <p14:creationId xmlns:p14="http://schemas.microsoft.com/office/powerpoint/2010/main" val="1623180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9890B-37D0-456A-B5B3-486527BF1335}"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45BC5-4E22-443D-83E6-2531FF12D61F}" type="slidenum">
              <a:rPr lang="en-US" smtClean="0"/>
              <a:pPr/>
              <a:t>‹#›</a:t>
            </a:fld>
            <a:endParaRPr lang="en-US"/>
          </a:p>
        </p:txBody>
      </p:sp>
    </p:spTree>
    <p:extLst>
      <p:ext uri="{BB962C8B-B14F-4D97-AF65-F5344CB8AC3E}">
        <p14:creationId xmlns:p14="http://schemas.microsoft.com/office/powerpoint/2010/main" val="698821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attern 2">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6073770" y="6486526"/>
            <a:ext cx="725676" cy="307975"/>
          </a:xfrm>
          <a:prstGeom prst="rect">
            <a:avLst/>
          </a:prstGeom>
        </p:spPr>
        <p:txBody>
          <a:bodyPr vert="horz" wrap="square" lIns="91440" tIns="45720" rIns="91440" bIns="45720" numCol="1" anchor="t" anchorCtr="0" compatLnSpc="1">
            <a:prstTxWarp prst="textNoShape">
              <a:avLst/>
            </a:prstTxWarp>
          </a:bodyPr>
          <a:lstStyle>
            <a:lvl1pPr algn="ctr" eaLnBrk="0" hangingPunct="0">
              <a:defRPr sz="1200">
                <a:solidFill>
                  <a:srgbClr val="FFFFFF"/>
                </a:solidFill>
                <a:latin typeface="Arial" panose="020B0604020202020204" pitchFamily="34" charset="0"/>
              </a:defRPr>
            </a:lvl1pPr>
          </a:lstStyle>
          <a:p>
            <a:pPr>
              <a:defRPr/>
            </a:pPr>
            <a:fld id="{BE22CE2D-F340-4B0B-A6A4-7796CB64C174}" type="slidenum">
              <a:rPr lang="en-IN" altLang="en-US"/>
              <a:pPr>
                <a:defRPr/>
              </a:pPr>
              <a:t>‹#›</a:t>
            </a:fld>
            <a:endParaRPr lang="en-IN" altLang="en-US"/>
          </a:p>
        </p:txBody>
      </p:sp>
    </p:spTree>
    <p:extLst>
      <p:ext uri="{BB962C8B-B14F-4D97-AF65-F5344CB8AC3E}">
        <p14:creationId xmlns:p14="http://schemas.microsoft.com/office/powerpoint/2010/main" val="192543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9890B-37D0-456A-B5B3-486527BF1335}"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45BC5-4E22-443D-83E6-2531FF12D61F}" type="slidenum">
              <a:rPr lang="en-US" smtClean="0"/>
              <a:pPr/>
              <a:t>‹#›</a:t>
            </a:fld>
            <a:endParaRPr lang="en-US"/>
          </a:p>
        </p:txBody>
      </p:sp>
    </p:spTree>
    <p:extLst>
      <p:ext uri="{BB962C8B-B14F-4D97-AF65-F5344CB8AC3E}">
        <p14:creationId xmlns:p14="http://schemas.microsoft.com/office/powerpoint/2010/main" val="380510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29890B-37D0-456A-B5B3-486527BF1335}"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45BC5-4E22-443D-83E6-2531FF12D61F}" type="slidenum">
              <a:rPr lang="en-US" smtClean="0"/>
              <a:pPr/>
              <a:t>‹#›</a:t>
            </a:fld>
            <a:endParaRPr lang="en-US"/>
          </a:p>
        </p:txBody>
      </p:sp>
    </p:spTree>
    <p:extLst>
      <p:ext uri="{BB962C8B-B14F-4D97-AF65-F5344CB8AC3E}">
        <p14:creationId xmlns:p14="http://schemas.microsoft.com/office/powerpoint/2010/main" val="410598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9890B-37D0-456A-B5B3-486527BF1335}"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45BC5-4E22-443D-83E6-2531FF12D61F}" type="slidenum">
              <a:rPr lang="en-US" smtClean="0"/>
              <a:pPr/>
              <a:t>‹#›</a:t>
            </a:fld>
            <a:endParaRPr lang="en-US"/>
          </a:p>
        </p:txBody>
      </p:sp>
    </p:spTree>
    <p:extLst>
      <p:ext uri="{BB962C8B-B14F-4D97-AF65-F5344CB8AC3E}">
        <p14:creationId xmlns:p14="http://schemas.microsoft.com/office/powerpoint/2010/main" val="348275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9890B-37D0-456A-B5B3-486527BF1335}"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45BC5-4E22-443D-83E6-2531FF12D61F}" type="slidenum">
              <a:rPr lang="en-US" smtClean="0"/>
              <a:pPr/>
              <a:t>‹#›</a:t>
            </a:fld>
            <a:endParaRPr lang="en-US"/>
          </a:p>
        </p:txBody>
      </p:sp>
    </p:spTree>
    <p:extLst>
      <p:ext uri="{BB962C8B-B14F-4D97-AF65-F5344CB8AC3E}">
        <p14:creationId xmlns:p14="http://schemas.microsoft.com/office/powerpoint/2010/main" val="322626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9890B-37D0-456A-B5B3-486527BF1335}"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B45BC5-4E22-443D-83E6-2531FF12D61F}" type="slidenum">
              <a:rPr lang="en-US" smtClean="0"/>
              <a:pPr/>
              <a:t>‹#›</a:t>
            </a:fld>
            <a:endParaRPr lang="en-US"/>
          </a:p>
        </p:txBody>
      </p:sp>
    </p:spTree>
    <p:extLst>
      <p:ext uri="{BB962C8B-B14F-4D97-AF65-F5344CB8AC3E}">
        <p14:creationId xmlns:p14="http://schemas.microsoft.com/office/powerpoint/2010/main" val="38487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9890B-37D0-456A-B5B3-486527BF1335}" type="datetimeFigureOut">
              <a:rPr lang="en-US" smtClean="0"/>
              <a:pPr/>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B45BC5-4E22-443D-83E6-2531FF12D61F}" type="slidenum">
              <a:rPr lang="en-US" smtClean="0"/>
              <a:pPr/>
              <a:t>‹#›</a:t>
            </a:fld>
            <a:endParaRPr lang="en-US"/>
          </a:p>
        </p:txBody>
      </p:sp>
    </p:spTree>
    <p:extLst>
      <p:ext uri="{BB962C8B-B14F-4D97-AF65-F5344CB8AC3E}">
        <p14:creationId xmlns:p14="http://schemas.microsoft.com/office/powerpoint/2010/main" val="1812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29890B-37D0-456A-B5B3-486527BF1335}"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45BC5-4E22-443D-83E6-2531FF12D61F}" type="slidenum">
              <a:rPr lang="en-US" smtClean="0"/>
              <a:pPr/>
              <a:t>‹#›</a:t>
            </a:fld>
            <a:endParaRPr lang="en-US"/>
          </a:p>
        </p:txBody>
      </p:sp>
    </p:spTree>
    <p:extLst>
      <p:ext uri="{BB962C8B-B14F-4D97-AF65-F5344CB8AC3E}">
        <p14:creationId xmlns:p14="http://schemas.microsoft.com/office/powerpoint/2010/main" val="353415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29890B-37D0-456A-B5B3-486527BF1335}"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45BC5-4E22-443D-83E6-2531FF12D61F}" type="slidenum">
              <a:rPr lang="en-US" smtClean="0"/>
              <a:pPr/>
              <a:t>‹#›</a:t>
            </a:fld>
            <a:endParaRPr lang="en-US"/>
          </a:p>
        </p:txBody>
      </p:sp>
    </p:spTree>
    <p:extLst>
      <p:ext uri="{BB962C8B-B14F-4D97-AF65-F5344CB8AC3E}">
        <p14:creationId xmlns:p14="http://schemas.microsoft.com/office/powerpoint/2010/main" val="296335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9890B-37D0-456A-B5B3-486527BF1335}" type="datetimeFigureOut">
              <a:rPr lang="en-US" smtClean="0"/>
              <a:pPr/>
              <a:t>3/11/2022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45BC5-4E22-443D-83E6-2531FF12D61F}" type="slidenum">
              <a:rPr lang="en-US" smtClean="0"/>
              <a:pPr/>
              <a:t>‹#›</a:t>
            </a:fld>
            <a:endParaRPr lang="en-US"/>
          </a:p>
        </p:txBody>
      </p:sp>
      <p:sp>
        <p:nvSpPr>
          <p:cNvPr id="7" name="Rectangle 6"/>
          <p:cNvSpPr/>
          <p:nvPr userDrawn="1"/>
        </p:nvSpPr>
        <p:spPr>
          <a:xfrm>
            <a:off x="0" y="6386513"/>
            <a:ext cx="12188825" cy="495300"/>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3199" dirty="0"/>
          </a:p>
        </p:txBody>
      </p:sp>
      <p:sp>
        <p:nvSpPr>
          <p:cNvPr id="8" name="TextBox 4"/>
          <p:cNvSpPr txBox="1">
            <a:spLocks/>
          </p:cNvSpPr>
          <p:nvPr userDrawn="1"/>
        </p:nvSpPr>
        <p:spPr bwMode="auto">
          <a:xfrm>
            <a:off x="8488363" y="6456363"/>
            <a:ext cx="3443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00" dirty="0">
                <a:solidFill>
                  <a:schemeClr val="bg1"/>
                </a:solidFill>
                <a:latin typeface="Arial" panose="020B0604020202020204" pitchFamily="34" charset="0"/>
              </a:rPr>
              <a:t>Customer Engagement Reimagined</a:t>
            </a:r>
          </a:p>
        </p:txBody>
      </p:sp>
      <p:pic>
        <p:nvPicPr>
          <p:cNvPr id="9" name="Picture 23"/>
          <p:cNvPicPr>
            <a:picLocks noChangeAspect="1"/>
          </p:cNvPicPr>
          <p:nvPr userDrawn="1"/>
        </p:nvPicPr>
        <p:blipFill>
          <a:blip r:embed="rId14" cstate="print">
            <a:extLst>
              <a:ext uri="{28A0092B-C50C-407E-A947-70E740481C1C}">
                <a14:useLocalDpi xmlns:a14="http://schemas.microsoft.com/office/drawing/2010/main" val="0"/>
              </a:ext>
            </a:extLst>
          </a:blip>
          <a:srcRect b="23483"/>
          <a:stretch>
            <a:fillRect/>
          </a:stretch>
        </p:blipFill>
        <p:spPr bwMode="auto">
          <a:xfrm>
            <a:off x="9932988" y="293688"/>
            <a:ext cx="19986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6"/>
          <p:cNvSpPr txBox="1">
            <a:spLocks noChangeArrowheads="1"/>
          </p:cNvSpPr>
          <p:nvPr userDrawn="1"/>
        </p:nvSpPr>
        <p:spPr bwMode="auto">
          <a:xfrm>
            <a:off x="261938" y="6524625"/>
            <a:ext cx="37512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alibri" panose="020F0502020204030204" pitchFamily="34" charset="0"/>
                <a:cs typeface="Arial" panose="020B0604020202020204" pitchFamily="34" charset="0"/>
              </a:defRPr>
            </a:lvl1pPr>
            <a:lvl2pPr>
              <a:defRPr sz="2400">
                <a:solidFill>
                  <a:schemeClr val="tx1"/>
                </a:solidFill>
                <a:latin typeface="Calibri" panose="020F0502020204030204" pitchFamily="34" charset="0"/>
                <a:cs typeface="Arial" panose="020B0604020202020204" pitchFamily="34" charset="0"/>
              </a:defRPr>
            </a:lvl2pPr>
            <a:lvl3pPr>
              <a:defRPr sz="2400">
                <a:solidFill>
                  <a:schemeClr val="tx1"/>
                </a:solidFill>
                <a:latin typeface="Calibri" panose="020F0502020204030204" pitchFamily="34" charset="0"/>
                <a:cs typeface="Arial" panose="020B0604020202020204" pitchFamily="34" charset="0"/>
              </a:defRPr>
            </a:lvl3pPr>
            <a:lvl4pPr>
              <a:defRPr sz="2400">
                <a:solidFill>
                  <a:schemeClr val="tx1"/>
                </a:solidFill>
                <a:latin typeface="Calibri" panose="020F0502020204030204" pitchFamily="34" charset="0"/>
                <a:cs typeface="Arial" panose="020B0604020202020204" pitchFamily="34" charset="0"/>
              </a:defRPr>
            </a:lvl4pPr>
            <a:lvl5pPr>
              <a:defRPr sz="2400">
                <a:solidFill>
                  <a:schemeClr val="tx1"/>
                </a:solidFill>
                <a:latin typeface="Calibri" panose="020F0502020204030204" pitchFamily="34" charset="0"/>
                <a:cs typeface="Arial" panose="020B0604020202020204" pitchFamily="34" charset="0"/>
              </a:defRPr>
            </a:lvl5pPr>
            <a:lvl6pPr marL="2894013" indent="-608013" eaLnBrk="0" fontAlgn="base" hangingPunct="0">
              <a:spcBef>
                <a:spcPct val="0"/>
              </a:spcBef>
              <a:spcAft>
                <a:spcPct val="0"/>
              </a:spcAft>
              <a:defRPr sz="2400">
                <a:solidFill>
                  <a:schemeClr val="tx1"/>
                </a:solidFill>
                <a:latin typeface="Calibri" panose="020F0502020204030204" pitchFamily="34" charset="0"/>
                <a:cs typeface="Arial" panose="020B0604020202020204" pitchFamily="34" charset="0"/>
              </a:defRPr>
            </a:lvl6pPr>
            <a:lvl7pPr marL="3351213" indent="-608013" eaLnBrk="0" fontAlgn="base" hangingPunct="0">
              <a:spcBef>
                <a:spcPct val="0"/>
              </a:spcBef>
              <a:spcAft>
                <a:spcPct val="0"/>
              </a:spcAft>
              <a:defRPr sz="2400">
                <a:solidFill>
                  <a:schemeClr val="tx1"/>
                </a:solidFill>
                <a:latin typeface="Calibri" panose="020F0502020204030204" pitchFamily="34" charset="0"/>
                <a:cs typeface="Arial" panose="020B0604020202020204" pitchFamily="34" charset="0"/>
              </a:defRPr>
            </a:lvl7pPr>
            <a:lvl8pPr marL="3808413" indent="-608013" eaLnBrk="0" fontAlgn="base" hangingPunct="0">
              <a:spcBef>
                <a:spcPct val="0"/>
              </a:spcBef>
              <a:spcAft>
                <a:spcPct val="0"/>
              </a:spcAft>
              <a:defRPr sz="2400">
                <a:solidFill>
                  <a:schemeClr val="tx1"/>
                </a:solidFill>
                <a:latin typeface="Calibri" panose="020F0502020204030204" pitchFamily="34" charset="0"/>
                <a:cs typeface="Arial" panose="020B0604020202020204" pitchFamily="34" charset="0"/>
              </a:defRPr>
            </a:lvl8pPr>
            <a:lvl9pPr marL="4265613" indent="-608013" eaLnBrk="0" fontAlgn="base" hangingPunct="0">
              <a:spcBef>
                <a:spcPct val="0"/>
              </a:spcBef>
              <a:spcAft>
                <a:spcPct val="0"/>
              </a:spcAft>
              <a:defRPr sz="2400">
                <a:solidFill>
                  <a:schemeClr val="tx1"/>
                </a:solidFill>
                <a:latin typeface="Calibri" panose="020F0502020204030204" pitchFamily="34" charset="0"/>
                <a:cs typeface="Arial" panose="020B0604020202020204" pitchFamily="34" charset="0"/>
              </a:defRPr>
            </a:lvl9pPr>
          </a:lstStyle>
          <a:p>
            <a:pPr defTabSz="914400" eaLnBrk="1" hangingPunct="1">
              <a:defRPr/>
            </a:pPr>
            <a:r>
              <a:rPr lang="en-US" altLang="en-US" sz="900">
                <a:solidFill>
                  <a:schemeClr val="bg1"/>
                </a:solidFill>
                <a:latin typeface="Arial" panose="020B0604020202020204" pitchFamily="34" charset="0"/>
              </a:rPr>
              <a:t>© CSS Corp | Confidential | www.csscorp.com</a:t>
            </a:r>
          </a:p>
        </p:txBody>
      </p:sp>
      <p:sp>
        <p:nvSpPr>
          <p:cNvPr id="11" name="TextBox 10"/>
          <p:cNvSpPr txBox="1">
            <a:spLocks/>
          </p:cNvSpPr>
          <p:nvPr userDrawn="1"/>
        </p:nvSpPr>
        <p:spPr>
          <a:xfrm>
            <a:off x="6072188" y="6472238"/>
            <a:ext cx="725487" cy="306387"/>
          </a:xfrm>
          <a:prstGeom prst="rect">
            <a:avLst/>
          </a:prstGeom>
        </p:spPr>
        <p:txBody>
          <a:bodyPr/>
          <a:lstStyle>
            <a:lvl1pPr eaLnBrk="0" hangingPunct="0">
              <a:defRPr sz="2400">
                <a:solidFill>
                  <a:schemeClr val="tx1"/>
                </a:solidFill>
                <a:latin typeface="Calibri" panose="020F0502020204030204" pitchFamily="34" charset="0"/>
              </a:defRPr>
            </a:lvl1pPr>
            <a:lvl2pPr marL="742950" indent="-285750" eaLnBrk="0" hangingPunct="0">
              <a:defRPr sz="2400">
                <a:solidFill>
                  <a:schemeClr val="tx1"/>
                </a:solidFill>
                <a:latin typeface="Calibri" panose="020F0502020204030204" pitchFamily="34" charset="0"/>
              </a:defRPr>
            </a:lvl2pPr>
            <a:lvl3pPr marL="1143000" indent="-228600" eaLnBrk="0" hangingPunct="0">
              <a:defRPr sz="2400">
                <a:solidFill>
                  <a:schemeClr val="tx1"/>
                </a:solidFill>
                <a:latin typeface="Calibri" panose="020F0502020204030204" pitchFamily="34" charset="0"/>
              </a:defRPr>
            </a:lvl3pPr>
            <a:lvl4pPr marL="1600200" indent="-228600" eaLnBrk="0" hangingPunct="0">
              <a:defRPr sz="2400">
                <a:solidFill>
                  <a:schemeClr val="tx1"/>
                </a:solidFill>
                <a:latin typeface="Calibri" panose="020F0502020204030204" pitchFamily="34" charset="0"/>
              </a:defRPr>
            </a:lvl4pPr>
            <a:lvl5pPr marL="2057400" indent="-228600" eaLnBrk="0" hangingPunct="0">
              <a:defRPr sz="2400">
                <a:solidFill>
                  <a:schemeClr val="tx1"/>
                </a:solidFill>
                <a:latin typeface="Calibri" panose="020F0502020204030204" pitchFamily="34" charset="0"/>
              </a:defRPr>
            </a:lvl5pPr>
            <a:lvl6pPr marL="2514600" indent="-228600" defTabSz="608013" eaLnBrk="0" fontAlgn="base" hangingPunct="0">
              <a:spcBef>
                <a:spcPct val="0"/>
              </a:spcBef>
              <a:spcAft>
                <a:spcPct val="0"/>
              </a:spcAft>
              <a:defRPr sz="2400">
                <a:solidFill>
                  <a:schemeClr val="tx1"/>
                </a:solidFill>
                <a:latin typeface="Calibri" panose="020F0502020204030204" pitchFamily="34" charset="0"/>
              </a:defRPr>
            </a:lvl6pPr>
            <a:lvl7pPr marL="2971800" indent="-228600" defTabSz="608013" eaLnBrk="0" fontAlgn="base" hangingPunct="0">
              <a:spcBef>
                <a:spcPct val="0"/>
              </a:spcBef>
              <a:spcAft>
                <a:spcPct val="0"/>
              </a:spcAft>
              <a:defRPr sz="2400">
                <a:solidFill>
                  <a:schemeClr val="tx1"/>
                </a:solidFill>
                <a:latin typeface="Calibri" panose="020F0502020204030204" pitchFamily="34" charset="0"/>
              </a:defRPr>
            </a:lvl7pPr>
            <a:lvl8pPr marL="3429000" indent="-228600" defTabSz="608013" eaLnBrk="0" fontAlgn="base" hangingPunct="0">
              <a:spcBef>
                <a:spcPct val="0"/>
              </a:spcBef>
              <a:spcAft>
                <a:spcPct val="0"/>
              </a:spcAft>
              <a:defRPr sz="2400">
                <a:solidFill>
                  <a:schemeClr val="tx1"/>
                </a:solidFill>
                <a:latin typeface="Calibri" panose="020F0502020204030204" pitchFamily="34" charset="0"/>
              </a:defRPr>
            </a:lvl8pPr>
            <a:lvl9pPr marL="3886200" indent="-228600" defTabSz="608013" eaLnBrk="0" fontAlgn="base" hangingPunct="0">
              <a:spcBef>
                <a:spcPct val="0"/>
              </a:spcBef>
              <a:spcAft>
                <a:spcPct val="0"/>
              </a:spcAft>
              <a:defRPr sz="2400">
                <a:solidFill>
                  <a:schemeClr val="tx1"/>
                </a:solidFill>
                <a:latin typeface="Calibri" panose="020F0502020204030204" pitchFamily="34" charset="0"/>
              </a:defRPr>
            </a:lvl9pPr>
          </a:lstStyle>
          <a:p>
            <a:pPr algn="ctr">
              <a:defRPr/>
            </a:pPr>
            <a:fld id="{1B19C0CF-7A31-4D4E-B306-77A41F26033D}" type="slidenum">
              <a:rPr lang="en-US" altLang="en-US" sz="1200" b="1" smtClean="0">
                <a:solidFill>
                  <a:schemeClr val="bg1"/>
                </a:solidFill>
                <a:latin typeface="Arial" panose="020B0604020202020204" pitchFamily="34" charset="0"/>
              </a:rPr>
              <a:pPr algn="ctr">
                <a:defRPr/>
              </a:pPr>
              <a:t>‹#›</a:t>
            </a:fld>
            <a:endParaRPr lang="en-US" altLang="en-US" sz="12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322394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james-gosling-father-of-jav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javatpoint.com/embedded-system-tutoria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177" y="9525"/>
            <a:ext cx="12185650"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9"/>
          <p:cNvSpPr txBox="1">
            <a:spLocks noChangeArrowheads="1"/>
          </p:cNvSpPr>
          <p:nvPr/>
        </p:nvSpPr>
        <p:spPr bwMode="gray">
          <a:xfrm>
            <a:off x="7342094" y="4614864"/>
            <a:ext cx="4846733" cy="1218282"/>
          </a:xfrm>
          <a:prstGeom prst="rect">
            <a:avLst/>
          </a:prstGeom>
          <a:solidFill>
            <a:srgbClr val="1782AF">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54610" tIns="54610" rIns="288000" bIns="54610">
            <a:spAutoFit/>
          </a:bodyPr>
          <a:lstStyle>
            <a:lvl1pPr>
              <a:defRPr sz="2400">
                <a:solidFill>
                  <a:schemeClr val="tx1"/>
                </a:solidFill>
                <a:latin typeface="Calibri" panose="020F0502020204030204" pitchFamily="34" charset="0"/>
                <a:cs typeface="Arial" panose="020B0604020202020204" pitchFamily="34" charset="0"/>
              </a:defRPr>
            </a:lvl1pPr>
            <a:lvl2pPr marL="742950" indent="-285750">
              <a:defRPr sz="2400">
                <a:solidFill>
                  <a:schemeClr val="tx1"/>
                </a:solidFill>
                <a:latin typeface="Calibri" panose="020F0502020204030204" pitchFamily="34" charset="0"/>
                <a:cs typeface="Arial" panose="020B0604020202020204" pitchFamily="34" charset="0"/>
              </a:defRPr>
            </a:lvl2pPr>
            <a:lvl3pPr marL="1143000" indent="-228600">
              <a:defRPr sz="2400">
                <a:solidFill>
                  <a:schemeClr val="tx1"/>
                </a:solidFill>
                <a:latin typeface="Calibri" panose="020F0502020204030204" pitchFamily="34" charset="0"/>
                <a:cs typeface="Arial" panose="020B0604020202020204" pitchFamily="34" charset="0"/>
              </a:defRPr>
            </a:lvl3pPr>
            <a:lvl4pPr marL="1600200" indent="-228600">
              <a:defRPr sz="2400">
                <a:solidFill>
                  <a:schemeClr val="tx1"/>
                </a:solidFill>
                <a:latin typeface="Calibri" panose="020F0502020204030204" pitchFamily="34" charset="0"/>
                <a:cs typeface="Arial" panose="020B0604020202020204" pitchFamily="34" charset="0"/>
              </a:defRPr>
            </a:lvl4pPr>
            <a:lvl5pPr marL="2057400" indent="-228600">
              <a:defRPr sz="2400">
                <a:solidFill>
                  <a:schemeClr val="tx1"/>
                </a:solidFill>
                <a:latin typeface="Calibri" panose="020F0502020204030204" pitchFamily="34" charset="0"/>
                <a:cs typeface="Arial" panose="020B0604020202020204" pitchFamily="34" charset="0"/>
              </a:defRPr>
            </a:lvl5pPr>
            <a:lvl6pPr marL="2514600" indent="-228600" defTabSz="608013" eaLnBrk="0" fontAlgn="base" hangingPunct="0">
              <a:spcBef>
                <a:spcPct val="0"/>
              </a:spcBef>
              <a:spcAft>
                <a:spcPct val="0"/>
              </a:spcAft>
              <a:defRPr sz="2400">
                <a:solidFill>
                  <a:schemeClr val="tx1"/>
                </a:solidFill>
                <a:latin typeface="Calibri" panose="020F0502020204030204" pitchFamily="34" charset="0"/>
                <a:cs typeface="Arial" panose="020B0604020202020204" pitchFamily="34" charset="0"/>
              </a:defRPr>
            </a:lvl6pPr>
            <a:lvl7pPr marL="2971800" indent="-228600" defTabSz="608013" eaLnBrk="0" fontAlgn="base" hangingPunct="0">
              <a:spcBef>
                <a:spcPct val="0"/>
              </a:spcBef>
              <a:spcAft>
                <a:spcPct val="0"/>
              </a:spcAft>
              <a:defRPr sz="2400">
                <a:solidFill>
                  <a:schemeClr val="tx1"/>
                </a:solidFill>
                <a:latin typeface="Calibri" panose="020F0502020204030204" pitchFamily="34" charset="0"/>
                <a:cs typeface="Arial" panose="020B0604020202020204" pitchFamily="34" charset="0"/>
              </a:defRPr>
            </a:lvl7pPr>
            <a:lvl8pPr marL="3429000" indent="-228600" defTabSz="608013" eaLnBrk="0" fontAlgn="base" hangingPunct="0">
              <a:spcBef>
                <a:spcPct val="0"/>
              </a:spcBef>
              <a:spcAft>
                <a:spcPct val="0"/>
              </a:spcAft>
              <a:defRPr sz="2400">
                <a:solidFill>
                  <a:schemeClr val="tx1"/>
                </a:solidFill>
                <a:latin typeface="Calibri" panose="020F0502020204030204" pitchFamily="34" charset="0"/>
                <a:cs typeface="Arial" panose="020B0604020202020204" pitchFamily="34" charset="0"/>
              </a:defRPr>
            </a:lvl8pPr>
            <a:lvl9pPr marL="3886200" indent="-228600" defTabSz="608013" eaLnBrk="0" fontAlgn="base" hangingPunct="0">
              <a:spcBef>
                <a:spcPct val="0"/>
              </a:spcBef>
              <a:spcAft>
                <a:spcPct val="0"/>
              </a:spcAft>
              <a:defRPr sz="2400">
                <a:solidFill>
                  <a:schemeClr val="tx1"/>
                </a:solidFill>
                <a:latin typeface="Calibri" panose="020F0502020204030204" pitchFamily="34" charset="0"/>
                <a:cs typeface="Arial" panose="020B0604020202020204" pitchFamily="34" charset="0"/>
              </a:defRPr>
            </a:lvl9pPr>
          </a:lstStyle>
          <a:p>
            <a:pPr algn="r"/>
            <a:r>
              <a:rPr lang="en-IN" altLang="en-US" sz="7200" b="1" dirty="0">
                <a:solidFill>
                  <a:srgbClr val="FFFFFF"/>
                </a:solidFill>
                <a:latin typeface="Arial" panose="020B0604020202020204" pitchFamily="34" charset="0"/>
              </a:rPr>
              <a:t>Java</a:t>
            </a:r>
          </a:p>
        </p:txBody>
      </p:sp>
    </p:spTree>
    <p:extLst>
      <p:ext uri="{BB962C8B-B14F-4D97-AF65-F5344CB8AC3E}">
        <p14:creationId xmlns:p14="http://schemas.microsoft.com/office/powerpoint/2010/main" val="190395072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C94D-7098-4C10-9AC2-D650DE33DD34}"/>
              </a:ext>
            </a:extLst>
          </p:cNvPr>
          <p:cNvSpPr>
            <a:spLocks noGrp="1"/>
          </p:cNvSpPr>
          <p:nvPr>
            <p:ph type="title"/>
          </p:nvPr>
        </p:nvSpPr>
        <p:spPr>
          <a:xfrm>
            <a:off x="720213" y="295786"/>
            <a:ext cx="10515600" cy="770501"/>
          </a:xfrm>
        </p:spPr>
        <p:txBody>
          <a:bodyPr/>
          <a:lstStyle/>
          <a:p>
            <a:r>
              <a:rPr lang="en-US" b="0" i="0" dirty="0">
                <a:solidFill>
                  <a:schemeClr val="accent1"/>
                </a:solidFill>
                <a:effectLst/>
                <a:latin typeface="erdana"/>
              </a:rPr>
              <a:t>Difference between JDK, JRE, and JVM</a:t>
            </a:r>
            <a:endParaRPr lang="en-US" dirty="0">
              <a:solidFill>
                <a:schemeClr val="accent1"/>
              </a:solidFill>
            </a:endParaRPr>
          </a:p>
        </p:txBody>
      </p:sp>
      <p:pic>
        <p:nvPicPr>
          <p:cNvPr id="5122" name="Picture 2" descr="JDK">
            <a:extLst>
              <a:ext uri="{FF2B5EF4-FFF2-40B4-BE49-F238E27FC236}">
                <a16:creationId xmlns:a16="http://schemas.microsoft.com/office/drawing/2014/main" id="{9FDDE5D7-A467-43CA-BA6D-AB7D7940D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639" y="1268361"/>
            <a:ext cx="10087896" cy="49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86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DF69-E326-4F9C-93A7-C663D8AA3B97}"/>
              </a:ext>
            </a:extLst>
          </p:cNvPr>
          <p:cNvSpPr>
            <a:spLocks noGrp="1"/>
          </p:cNvSpPr>
          <p:nvPr>
            <p:ph type="title"/>
          </p:nvPr>
        </p:nvSpPr>
        <p:spPr/>
        <p:txBody>
          <a:bodyPr/>
          <a:lstStyle/>
          <a:p>
            <a:r>
              <a:rPr lang="en-US" dirty="0">
                <a:solidFill>
                  <a:schemeClr val="accent1"/>
                </a:solidFill>
              </a:rPr>
              <a:t>Simple Java Program</a:t>
            </a:r>
          </a:p>
        </p:txBody>
      </p:sp>
      <p:sp>
        <p:nvSpPr>
          <p:cNvPr id="7" name="TextBox 6">
            <a:extLst>
              <a:ext uri="{FF2B5EF4-FFF2-40B4-BE49-F238E27FC236}">
                <a16:creationId xmlns:a16="http://schemas.microsoft.com/office/drawing/2014/main" id="{263F8E0E-6944-49A7-9303-EACFE4D8C1DC}"/>
              </a:ext>
            </a:extLst>
          </p:cNvPr>
          <p:cNvSpPr txBox="1"/>
          <p:nvPr/>
        </p:nvSpPr>
        <p:spPr>
          <a:xfrm>
            <a:off x="1135626" y="1690688"/>
            <a:ext cx="9615948" cy="4401205"/>
          </a:xfrm>
          <a:prstGeom prst="rect">
            <a:avLst/>
          </a:prstGeom>
          <a:noFill/>
        </p:spPr>
        <p:txBody>
          <a:bodyPr wrap="square">
            <a:spAutoFit/>
          </a:bodyPr>
          <a:lstStyle/>
          <a:p>
            <a:r>
              <a:rPr lang="en-US" sz="4000" dirty="0"/>
              <a:t>class Simple</a:t>
            </a:r>
          </a:p>
          <a:p>
            <a:r>
              <a:rPr lang="en-US" sz="4000" dirty="0"/>
              <a:t>{  </a:t>
            </a:r>
          </a:p>
          <a:p>
            <a:r>
              <a:rPr lang="en-US" sz="4000" dirty="0"/>
              <a:t>    public static void main(String </a:t>
            </a:r>
            <a:r>
              <a:rPr lang="en-US" sz="4000" dirty="0" err="1"/>
              <a:t>args</a:t>
            </a:r>
            <a:r>
              <a:rPr lang="en-US" sz="4000" dirty="0"/>
              <a:t>[])</a:t>
            </a:r>
          </a:p>
          <a:p>
            <a:r>
              <a:rPr lang="en-US" sz="4000" dirty="0"/>
              <a:t>    {  </a:t>
            </a:r>
          </a:p>
          <a:p>
            <a:r>
              <a:rPr lang="en-US" sz="4000" dirty="0"/>
              <a:t>     </a:t>
            </a:r>
            <a:r>
              <a:rPr lang="en-US" sz="4000" dirty="0" err="1"/>
              <a:t>System.out.println</a:t>
            </a:r>
            <a:r>
              <a:rPr lang="en-US" sz="4000" dirty="0"/>
              <a:t>("Hello Java");  </a:t>
            </a:r>
          </a:p>
          <a:p>
            <a:r>
              <a:rPr lang="en-US" sz="4000" dirty="0"/>
              <a:t>    }  </a:t>
            </a:r>
          </a:p>
          <a:p>
            <a:r>
              <a:rPr lang="en-US" sz="4000" dirty="0"/>
              <a:t>} </a:t>
            </a:r>
          </a:p>
        </p:txBody>
      </p:sp>
    </p:spTree>
    <p:extLst>
      <p:ext uri="{BB962C8B-B14F-4D97-AF65-F5344CB8AC3E}">
        <p14:creationId xmlns:p14="http://schemas.microsoft.com/office/powerpoint/2010/main" val="26632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103B-DE21-4659-8C57-0E865D7FE49F}"/>
              </a:ext>
            </a:extLst>
          </p:cNvPr>
          <p:cNvSpPr>
            <a:spLocks noGrp="1"/>
          </p:cNvSpPr>
          <p:nvPr>
            <p:ph type="title"/>
          </p:nvPr>
        </p:nvSpPr>
        <p:spPr/>
        <p:txBody>
          <a:bodyPr/>
          <a:lstStyle/>
          <a:p>
            <a:r>
              <a:rPr lang="en-US" dirty="0"/>
              <a:t>Compile Time</a:t>
            </a:r>
          </a:p>
        </p:txBody>
      </p:sp>
      <p:pic>
        <p:nvPicPr>
          <p:cNvPr id="6146" name="Picture 2" descr="compilation of simple java program">
            <a:extLst>
              <a:ext uri="{FF2B5EF4-FFF2-40B4-BE49-F238E27FC236}">
                <a16:creationId xmlns:a16="http://schemas.microsoft.com/office/drawing/2014/main" id="{96438D91-1B78-42CE-8642-5D53BF354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077" y="2094271"/>
            <a:ext cx="8804788" cy="320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82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862D-CD5A-417C-9A1A-6AD706A9732B}"/>
              </a:ext>
            </a:extLst>
          </p:cNvPr>
          <p:cNvSpPr>
            <a:spLocks noGrp="1"/>
          </p:cNvSpPr>
          <p:nvPr>
            <p:ph type="title"/>
          </p:nvPr>
        </p:nvSpPr>
        <p:spPr/>
        <p:txBody>
          <a:bodyPr/>
          <a:lstStyle/>
          <a:p>
            <a:r>
              <a:rPr lang="en-US" dirty="0"/>
              <a:t>Run Time</a:t>
            </a:r>
          </a:p>
        </p:txBody>
      </p:sp>
      <p:pic>
        <p:nvPicPr>
          <p:cNvPr id="7170" name="Picture 2" descr="Java Runtime Processing">
            <a:extLst>
              <a:ext uri="{FF2B5EF4-FFF2-40B4-BE49-F238E27FC236}">
                <a16:creationId xmlns:a16="http://schemas.microsoft.com/office/drawing/2014/main" id="{96F37A82-B768-4563-98D3-8F502B42B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864" y="796413"/>
            <a:ext cx="4557251" cy="554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21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B165-6023-47F0-B9E3-7615C12C81CA}"/>
              </a:ext>
            </a:extLst>
          </p:cNvPr>
          <p:cNvSpPr>
            <a:spLocks noGrp="1"/>
          </p:cNvSpPr>
          <p:nvPr>
            <p:ph type="title"/>
          </p:nvPr>
        </p:nvSpPr>
        <p:spPr/>
        <p:txBody>
          <a:bodyPr/>
          <a:lstStyle/>
          <a:p>
            <a:r>
              <a:rPr lang="en-US" dirty="0">
                <a:solidFill>
                  <a:schemeClr val="accent1"/>
                </a:solidFill>
              </a:rPr>
              <a:t>Variables</a:t>
            </a:r>
          </a:p>
        </p:txBody>
      </p:sp>
      <p:pic>
        <p:nvPicPr>
          <p:cNvPr id="8194" name="Picture 2" descr="variables in java">
            <a:extLst>
              <a:ext uri="{FF2B5EF4-FFF2-40B4-BE49-F238E27FC236}">
                <a16:creationId xmlns:a16="http://schemas.microsoft.com/office/drawing/2014/main" id="{10888CA0-F56D-4829-8ECF-6109E2A6F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278" y="2019761"/>
            <a:ext cx="7934632" cy="333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9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ypes of variables in java">
            <a:extLst>
              <a:ext uri="{FF2B5EF4-FFF2-40B4-BE49-F238E27FC236}">
                <a16:creationId xmlns:a16="http://schemas.microsoft.com/office/drawing/2014/main" id="{2C2D8ED8-2222-453C-9129-3F6F688CD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550" y="862013"/>
            <a:ext cx="4914900"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58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9C3CF31-A9B4-4A98-B4F9-FBA59D9816A2}"/>
              </a:ext>
            </a:extLst>
          </p:cNvPr>
          <p:cNvSpPr txBox="1"/>
          <p:nvPr/>
        </p:nvSpPr>
        <p:spPr>
          <a:xfrm>
            <a:off x="1740310" y="797510"/>
            <a:ext cx="7274642" cy="5262979"/>
          </a:xfrm>
          <a:prstGeom prst="rect">
            <a:avLst/>
          </a:prstGeom>
          <a:noFill/>
        </p:spPr>
        <p:txBody>
          <a:bodyPr wrap="square">
            <a:spAutoFit/>
          </a:bodyPr>
          <a:lstStyle/>
          <a:p>
            <a:r>
              <a:rPr lang="en-US" sz="2800" dirty="0"/>
              <a:t>public class A  </a:t>
            </a:r>
          </a:p>
          <a:p>
            <a:r>
              <a:rPr lang="en-US" sz="2800" dirty="0"/>
              <a:t>{  </a:t>
            </a:r>
          </a:p>
          <a:p>
            <a:r>
              <a:rPr lang="en-US" sz="2800" dirty="0"/>
              <a:t>    static int m=100;</a:t>
            </a:r>
            <a:r>
              <a:rPr lang="en-US" sz="2800" dirty="0">
                <a:solidFill>
                  <a:schemeClr val="accent1"/>
                </a:solidFill>
              </a:rPr>
              <a:t>//static variable  </a:t>
            </a:r>
          </a:p>
          <a:p>
            <a:r>
              <a:rPr lang="en-US" sz="2800" dirty="0"/>
              <a:t>    void method()  </a:t>
            </a:r>
          </a:p>
          <a:p>
            <a:r>
              <a:rPr lang="en-US" sz="2800" dirty="0"/>
              <a:t>    {    </a:t>
            </a:r>
          </a:p>
          <a:p>
            <a:r>
              <a:rPr lang="en-US" sz="2800" dirty="0"/>
              <a:t>        int n=90;</a:t>
            </a:r>
            <a:r>
              <a:rPr lang="en-US" sz="2800" dirty="0">
                <a:solidFill>
                  <a:schemeClr val="accent1"/>
                </a:solidFill>
              </a:rPr>
              <a:t>//local variable</a:t>
            </a:r>
            <a:r>
              <a:rPr lang="en-US" sz="2800" dirty="0"/>
              <a:t>    </a:t>
            </a:r>
          </a:p>
          <a:p>
            <a:r>
              <a:rPr lang="en-US" sz="2800" dirty="0"/>
              <a:t>    }  </a:t>
            </a:r>
          </a:p>
          <a:p>
            <a:r>
              <a:rPr lang="en-US" sz="2800" dirty="0"/>
              <a:t>    public static void main(String </a:t>
            </a:r>
            <a:r>
              <a:rPr lang="en-US" sz="2800" dirty="0" err="1"/>
              <a:t>args</a:t>
            </a:r>
            <a:r>
              <a:rPr lang="en-US" sz="2800" dirty="0"/>
              <a:t>[])  </a:t>
            </a:r>
          </a:p>
          <a:p>
            <a:r>
              <a:rPr lang="en-US" sz="2800" dirty="0"/>
              <a:t>    {  </a:t>
            </a:r>
          </a:p>
          <a:p>
            <a:r>
              <a:rPr lang="en-US" sz="2800" dirty="0"/>
              <a:t>        int data=50;</a:t>
            </a:r>
            <a:r>
              <a:rPr lang="en-US" sz="2800" dirty="0">
                <a:solidFill>
                  <a:schemeClr val="accent1"/>
                </a:solidFill>
              </a:rPr>
              <a:t>//instance variable    </a:t>
            </a:r>
          </a:p>
          <a:p>
            <a:r>
              <a:rPr lang="en-US" sz="2800" dirty="0"/>
              <a:t>    }  </a:t>
            </a:r>
          </a:p>
          <a:p>
            <a:r>
              <a:rPr lang="en-US" sz="2800" dirty="0"/>
              <a:t>}</a:t>
            </a:r>
          </a:p>
        </p:txBody>
      </p:sp>
    </p:spTree>
    <p:extLst>
      <p:ext uri="{BB962C8B-B14F-4D97-AF65-F5344CB8AC3E}">
        <p14:creationId xmlns:p14="http://schemas.microsoft.com/office/powerpoint/2010/main" val="2047734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Java Data Types">
            <a:extLst>
              <a:ext uri="{FF2B5EF4-FFF2-40B4-BE49-F238E27FC236}">
                <a16:creationId xmlns:a16="http://schemas.microsoft.com/office/drawing/2014/main" id="{C94880D3-7E72-4A0C-A5C5-53F81DC88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090" y="752168"/>
            <a:ext cx="9674942" cy="5235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2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051B-FE17-4970-B5A6-A3B8B81103EB}"/>
              </a:ext>
            </a:extLst>
          </p:cNvPr>
          <p:cNvSpPr>
            <a:spLocks noGrp="1"/>
          </p:cNvSpPr>
          <p:nvPr>
            <p:ph type="title"/>
          </p:nvPr>
        </p:nvSpPr>
        <p:spPr>
          <a:xfrm>
            <a:off x="838200" y="365126"/>
            <a:ext cx="10515600" cy="682010"/>
          </a:xfrm>
        </p:spPr>
        <p:txBody>
          <a:bodyPr>
            <a:normAutofit fontScale="90000"/>
          </a:bodyPr>
          <a:lstStyle/>
          <a:p>
            <a:r>
              <a:rPr lang="en-US" dirty="0">
                <a:solidFill>
                  <a:schemeClr val="accent1"/>
                </a:solidFill>
              </a:rPr>
              <a:t>Operators</a:t>
            </a:r>
          </a:p>
        </p:txBody>
      </p:sp>
      <p:sp>
        <p:nvSpPr>
          <p:cNvPr id="5" name="TextBox 4">
            <a:extLst>
              <a:ext uri="{FF2B5EF4-FFF2-40B4-BE49-F238E27FC236}">
                <a16:creationId xmlns:a16="http://schemas.microsoft.com/office/drawing/2014/main" id="{34CF10BF-0C30-4899-910E-DEC1DE9489E0}"/>
              </a:ext>
            </a:extLst>
          </p:cNvPr>
          <p:cNvSpPr txBox="1"/>
          <p:nvPr/>
        </p:nvSpPr>
        <p:spPr>
          <a:xfrm>
            <a:off x="1028700" y="1382286"/>
            <a:ext cx="6098458" cy="4093428"/>
          </a:xfrm>
          <a:prstGeom prst="rect">
            <a:avLst/>
          </a:prstGeom>
          <a:noFill/>
        </p:spPr>
        <p:txBody>
          <a:bodyPr wrap="square">
            <a:spAutoFit/>
          </a:bodyPr>
          <a:lstStyle/>
          <a:p>
            <a:pPr algn="just">
              <a:buFont typeface="Arial" panose="020B0604020202020204" pitchFamily="34" charset="0"/>
              <a:buChar char="•"/>
            </a:pPr>
            <a:r>
              <a:rPr lang="en-US" sz="3200" b="0" i="0" dirty="0">
                <a:solidFill>
                  <a:srgbClr val="000000"/>
                </a:solidFill>
                <a:effectLst/>
                <a:latin typeface="inter-regular"/>
              </a:rPr>
              <a:t>Unary Operator,</a:t>
            </a:r>
          </a:p>
          <a:p>
            <a:pPr algn="just">
              <a:buFont typeface="Arial" panose="020B0604020202020204" pitchFamily="34" charset="0"/>
              <a:buChar char="•"/>
            </a:pPr>
            <a:r>
              <a:rPr lang="en-US" sz="3200" b="0" i="0" dirty="0">
                <a:solidFill>
                  <a:srgbClr val="000000"/>
                </a:solidFill>
                <a:effectLst/>
                <a:latin typeface="inter-regular"/>
              </a:rPr>
              <a:t>Arithmetic Operator,</a:t>
            </a:r>
          </a:p>
          <a:p>
            <a:pPr algn="just">
              <a:buFont typeface="Arial" panose="020B0604020202020204" pitchFamily="34" charset="0"/>
              <a:buChar char="•"/>
            </a:pPr>
            <a:r>
              <a:rPr lang="en-US" sz="3200" b="0" i="0" dirty="0">
                <a:solidFill>
                  <a:srgbClr val="000000"/>
                </a:solidFill>
                <a:effectLst/>
                <a:latin typeface="inter-regular"/>
              </a:rPr>
              <a:t>Shift Operator,</a:t>
            </a:r>
          </a:p>
          <a:p>
            <a:pPr algn="just">
              <a:buFont typeface="Arial" panose="020B0604020202020204" pitchFamily="34" charset="0"/>
              <a:buChar char="•"/>
            </a:pPr>
            <a:r>
              <a:rPr lang="en-US" sz="3200" b="0" i="0" dirty="0">
                <a:solidFill>
                  <a:srgbClr val="000000"/>
                </a:solidFill>
                <a:effectLst/>
                <a:latin typeface="inter-regular"/>
              </a:rPr>
              <a:t>Relational Operator,</a:t>
            </a:r>
          </a:p>
          <a:p>
            <a:pPr algn="just">
              <a:buFont typeface="Arial" panose="020B0604020202020204" pitchFamily="34" charset="0"/>
              <a:buChar char="•"/>
            </a:pPr>
            <a:r>
              <a:rPr lang="en-US" sz="3200" b="0" i="0" dirty="0">
                <a:solidFill>
                  <a:srgbClr val="000000"/>
                </a:solidFill>
                <a:effectLst/>
                <a:latin typeface="inter-regular"/>
              </a:rPr>
              <a:t>Bitwise Operator,</a:t>
            </a:r>
          </a:p>
          <a:p>
            <a:pPr algn="just">
              <a:buFont typeface="Arial" panose="020B0604020202020204" pitchFamily="34" charset="0"/>
              <a:buChar char="•"/>
            </a:pPr>
            <a:r>
              <a:rPr lang="en-US" sz="3200" b="0" i="0" dirty="0">
                <a:solidFill>
                  <a:srgbClr val="000000"/>
                </a:solidFill>
                <a:effectLst/>
                <a:latin typeface="inter-regular"/>
              </a:rPr>
              <a:t>Logical Operator,</a:t>
            </a:r>
          </a:p>
          <a:p>
            <a:pPr algn="just">
              <a:buFont typeface="Arial" panose="020B0604020202020204" pitchFamily="34" charset="0"/>
              <a:buChar char="•"/>
            </a:pPr>
            <a:r>
              <a:rPr lang="en-US" sz="3200" b="0" i="0" dirty="0">
                <a:solidFill>
                  <a:srgbClr val="000000"/>
                </a:solidFill>
                <a:effectLst/>
                <a:latin typeface="inter-regular"/>
              </a:rPr>
              <a:t>Ternary Operator and</a:t>
            </a:r>
          </a:p>
          <a:p>
            <a:pPr algn="just">
              <a:buFont typeface="Arial" panose="020B0604020202020204" pitchFamily="34" charset="0"/>
              <a:buChar char="•"/>
            </a:pPr>
            <a:r>
              <a:rPr lang="en-US" sz="3200" b="0" i="0" dirty="0">
                <a:solidFill>
                  <a:srgbClr val="000000"/>
                </a:solidFill>
                <a:effectLst/>
                <a:latin typeface="inter-regular"/>
              </a:rPr>
              <a:t>Assignment Operator.</a:t>
            </a:r>
          </a:p>
        </p:txBody>
      </p:sp>
    </p:spTree>
    <p:extLst>
      <p:ext uri="{BB962C8B-B14F-4D97-AF65-F5344CB8AC3E}">
        <p14:creationId xmlns:p14="http://schemas.microsoft.com/office/powerpoint/2010/main" val="158499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Java Types of Comments">
            <a:extLst>
              <a:ext uri="{FF2B5EF4-FFF2-40B4-BE49-F238E27FC236}">
                <a16:creationId xmlns:a16="http://schemas.microsoft.com/office/drawing/2014/main" id="{DE4CDC1D-C227-4C81-9A8E-164C6A23E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271" y="442451"/>
            <a:ext cx="8450826" cy="582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58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966116E-79A6-4F5B-A474-F2D153442C3E}"/>
              </a:ext>
            </a:extLst>
          </p:cNvPr>
          <p:cNvSpPr>
            <a:spLocks noGrp="1" noChangeArrowheads="1"/>
          </p:cNvSpPr>
          <p:nvPr>
            <p:ph type="ctrTitle"/>
          </p:nvPr>
        </p:nvSpPr>
        <p:spPr>
          <a:xfrm>
            <a:off x="2424114" y="1679575"/>
            <a:ext cx="8243887" cy="1462088"/>
          </a:xfrm>
        </p:spPr>
        <p:txBody>
          <a:bodyPr>
            <a:normAutofit fontScale="90000"/>
          </a:bodyPr>
          <a:lstStyle/>
          <a:p>
            <a:pPr algn="ctr"/>
            <a:r>
              <a:rPr lang="en-AU" altLang="en-US" b="1" dirty="0">
                <a:latin typeface="Times New Roman" panose="02020603050405020304" pitchFamily="18" charset="0"/>
                <a:cs typeface="Times New Roman" panose="02020603050405020304" pitchFamily="18" charset="0"/>
              </a:rPr>
              <a:t>Introduction</a:t>
            </a:r>
            <a:br>
              <a:rPr lang="en-AU" altLang="en-US" b="1" dirty="0">
                <a:latin typeface="Times New Roman" panose="02020603050405020304" pitchFamily="18" charset="0"/>
                <a:cs typeface="Times New Roman" panose="02020603050405020304" pitchFamily="18" charset="0"/>
              </a:rPr>
            </a:br>
            <a:r>
              <a:rPr lang="en-AU" altLang="en-US" b="1" dirty="0">
                <a:latin typeface="Times New Roman" panose="02020603050405020304" pitchFamily="18" charset="0"/>
                <a:cs typeface="Times New Roman" panose="02020603050405020304" pitchFamily="18" charset="0"/>
              </a:rPr>
              <a:t> to </a:t>
            </a:r>
            <a:br>
              <a:rPr lang="en-AU" altLang="en-US" b="1" dirty="0">
                <a:latin typeface="Times New Roman" panose="02020603050405020304" pitchFamily="18" charset="0"/>
                <a:cs typeface="Times New Roman" panose="02020603050405020304" pitchFamily="18" charset="0"/>
              </a:rPr>
            </a:br>
            <a:r>
              <a:rPr lang="en-AU" altLang="en-US" b="1" dirty="0">
                <a:latin typeface="Times New Roman" panose="02020603050405020304" pitchFamily="18" charset="0"/>
                <a:cs typeface="Times New Roman" panose="02020603050405020304" pitchFamily="18" charset="0"/>
              </a:rPr>
              <a:t>Java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5F55-3AE8-47C4-BD3C-53D43EA6AB5C}"/>
              </a:ext>
            </a:extLst>
          </p:cNvPr>
          <p:cNvSpPr>
            <a:spLocks noGrp="1"/>
          </p:cNvSpPr>
          <p:nvPr>
            <p:ph type="title"/>
          </p:nvPr>
        </p:nvSpPr>
        <p:spPr/>
        <p:txBody>
          <a:bodyPr/>
          <a:lstStyle/>
          <a:p>
            <a:r>
              <a:rPr lang="en-US" dirty="0"/>
              <a:t>Control Statements</a:t>
            </a:r>
          </a:p>
        </p:txBody>
      </p:sp>
      <p:sp>
        <p:nvSpPr>
          <p:cNvPr id="3" name="Content Placeholder 2">
            <a:extLst>
              <a:ext uri="{FF2B5EF4-FFF2-40B4-BE49-F238E27FC236}">
                <a16:creationId xmlns:a16="http://schemas.microsoft.com/office/drawing/2014/main" id="{E2B6C340-1D50-4322-A8C6-57ABB7978225}"/>
              </a:ext>
            </a:extLst>
          </p:cNvPr>
          <p:cNvSpPr>
            <a:spLocks noGrp="1"/>
          </p:cNvSpPr>
          <p:nvPr>
            <p:ph idx="1"/>
          </p:nvPr>
        </p:nvSpPr>
        <p:spPr/>
        <p:txBody>
          <a:bodyPr/>
          <a:lstStyle/>
          <a:p>
            <a:r>
              <a:rPr lang="en-US" dirty="0"/>
              <a:t>Decision Making Statements</a:t>
            </a:r>
          </a:p>
          <a:p>
            <a:r>
              <a:rPr lang="en-US" dirty="0"/>
              <a:t>Looping Statements</a:t>
            </a:r>
          </a:p>
          <a:p>
            <a:r>
              <a:rPr lang="en-US" dirty="0"/>
              <a:t>Jumping Statements</a:t>
            </a:r>
          </a:p>
          <a:p>
            <a:pPr lvl="1"/>
            <a:r>
              <a:rPr lang="en-US" dirty="0"/>
              <a:t>Break</a:t>
            </a:r>
          </a:p>
          <a:p>
            <a:pPr lvl="1"/>
            <a:r>
              <a:rPr lang="en-US" dirty="0"/>
              <a:t>Continue</a:t>
            </a:r>
          </a:p>
        </p:txBody>
      </p:sp>
    </p:spTree>
    <p:extLst>
      <p:ext uri="{BB962C8B-B14F-4D97-AF65-F5344CB8AC3E}">
        <p14:creationId xmlns:p14="http://schemas.microsoft.com/office/powerpoint/2010/main" val="386788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A1EC-2021-4F52-BE9B-8666C112DACA}"/>
              </a:ext>
            </a:extLst>
          </p:cNvPr>
          <p:cNvSpPr>
            <a:spLocks noGrp="1"/>
          </p:cNvSpPr>
          <p:nvPr>
            <p:ph type="title"/>
          </p:nvPr>
        </p:nvSpPr>
        <p:spPr/>
        <p:txBody>
          <a:bodyPr/>
          <a:lstStyle/>
          <a:p>
            <a:r>
              <a:rPr lang="en-US" dirty="0"/>
              <a:t>Decision Making Statements</a:t>
            </a:r>
          </a:p>
        </p:txBody>
      </p:sp>
      <p:sp>
        <p:nvSpPr>
          <p:cNvPr id="3" name="Content Placeholder 2">
            <a:extLst>
              <a:ext uri="{FF2B5EF4-FFF2-40B4-BE49-F238E27FC236}">
                <a16:creationId xmlns:a16="http://schemas.microsoft.com/office/drawing/2014/main" id="{2D35D839-2A0A-4504-9A2E-20FC11BD5C59}"/>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Simple if statement</a:t>
            </a:r>
          </a:p>
          <a:p>
            <a:pPr algn="just">
              <a:buFont typeface="+mj-lt"/>
              <a:buAutoNum type="arabicPeriod"/>
            </a:pPr>
            <a:r>
              <a:rPr lang="en-US" b="0" i="0" dirty="0">
                <a:solidFill>
                  <a:srgbClr val="000000"/>
                </a:solidFill>
                <a:effectLst/>
                <a:latin typeface="inter-regular"/>
              </a:rPr>
              <a:t>if-else statement</a:t>
            </a:r>
          </a:p>
          <a:p>
            <a:pPr algn="just">
              <a:buFont typeface="+mj-lt"/>
              <a:buAutoNum type="arabicPeriod"/>
            </a:pPr>
            <a:r>
              <a:rPr lang="en-US" b="0" i="0" dirty="0">
                <a:solidFill>
                  <a:srgbClr val="000000"/>
                </a:solidFill>
                <a:effectLst/>
                <a:latin typeface="inter-regular"/>
              </a:rPr>
              <a:t>if-else-if ladder</a:t>
            </a:r>
          </a:p>
          <a:p>
            <a:pPr algn="just">
              <a:buFont typeface="+mj-lt"/>
              <a:buAutoNum type="arabicPeriod"/>
            </a:pPr>
            <a:r>
              <a:rPr lang="en-US" b="0" i="0" dirty="0">
                <a:solidFill>
                  <a:srgbClr val="000000"/>
                </a:solidFill>
                <a:effectLst/>
                <a:latin typeface="inter-regular"/>
              </a:rPr>
              <a:t>Nested if-statement</a:t>
            </a:r>
          </a:p>
          <a:p>
            <a:pPr algn="just">
              <a:buFont typeface="+mj-lt"/>
              <a:buAutoNum type="arabicPeriod"/>
            </a:pPr>
            <a:r>
              <a:rPr lang="en-US" dirty="0">
                <a:solidFill>
                  <a:srgbClr val="000000"/>
                </a:solidFill>
                <a:latin typeface="inter-regular"/>
              </a:rPr>
              <a:t>Switch statement</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3092824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E69B-E498-4822-82D9-56E4B2105557}"/>
              </a:ext>
            </a:extLst>
          </p:cNvPr>
          <p:cNvSpPr>
            <a:spLocks noGrp="1"/>
          </p:cNvSpPr>
          <p:nvPr>
            <p:ph type="title"/>
          </p:nvPr>
        </p:nvSpPr>
        <p:spPr/>
        <p:txBody>
          <a:bodyPr/>
          <a:lstStyle/>
          <a:p>
            <a:r>
              <a:rPr lang="en-US" dirty="0"/>
              <a:t>Looping Statements</a:t>
            </a:r>
          </a:p>
        </p:txBody>
      </p:sp>
      <p:sp>
        <p:nvSpPr>
          <p:cNvPr id="3" name="Content Placeholder 2">
            <a:extLst>
              <a:ext uri="{FF2B5EF4-FFF2-40B4-BE49-F238E27FC236}">
                <a16:creationId xmlns:a16="http://schemas.microsoft.com/office/drawing/2014/main" id="{E32D0A1A-FCBE-4B77-BD57-A597BC50FAD3}"/>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for loop</a:t>
            </a:r>
          </a:p>
          <a:p>
            <a:pPr algn="just">
              <a:buFont typeface="+mj-lt"/>
              <a:buAutoNum type="arabicPeriod"/>
            </a:pPr>
            <a:r>
              <a:rPr lang="en-US" b="0" i="0" dirty="0">
                <a:solidFill>
                  <a:srgbClr val="000000"/>
                </a:solidFill>
                <a:effectLst/>
                <a:latin typeface="inter-regular"/>
              </a:rPr>
              <a:t>while loop</a:t>
            </a:r>
          </a:p>
          <a:p>
            <a:pPr algn="just">
              <a:buFont typeface="+mj-lt"/>
              <a:buAutoNum type="arabicPeriod"/>
            </a:pPr>
            <a:r>
              <a:rPr lang="en-US" b="0" i="0" dirty="0">
                <a:solidFill>
                  <a:srgbClr val="000000"/>
                </a:solidFill>
                <a:effectLst/>
                <a:latin typeface="inter-regular"/>
              </a:rPr>
              <a:t>do-while loop</a:t>
            </a:r>
          </a:p>
          <a:p>
            <a:endParaRPr lang="en-US" dirty="0"/>
          </a:p>
        </p:txBody>
      </p:sp>
    </p:spTree>
    <p:extLst>
      <p:ext uri="{BB962C8B-B14F-4D97-AF65-F5344CB8AC3E}">
        <p14:creationId xmlns:p14="http://schemas.microsoft.com/office/powerpoint/2010/main" val="547000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6E2B-1B3E-4F51-A097-421814A2EB8D}"/>
              </a:ext>
            </a:extLst>
          </p:cNvPr>
          <p:cNvSpPr>
            <a:spLocks noGrp="1"/>
          </p:cNvSpPr>
          <p:nvPr>
            <p:ph type="title"/>
          </p:nvPr>
        </p:nvSpPr>
        <p:spPr/>
        <p:txBody>
          <a:bodyPr/>
          <a:lstStyle/>
          <a:p>
            <a:r>
              <a:rPr lang="en-US" dirty="0">
                <a:solidFill>
                  <a:schemeClr val="accent1"/>
                </a:solidFill>
              </a:rPr>
              <a:t>Object Oriented Concepts</a:t>
            </a:r>
          </a:p>
        </p:txBody>
      </p:sp>
      <p:sp>
        <p:nvSpPr>
          <p:cNvPr id="3" name="Content Placeholder 2">
            <a:extLst>
              <a:ext uri="{FF2B5EF4-FFF2-40B4-BE49-F238E27FC236}">
                <a16:creationId xmlns:a16="http://schemas.microsoft.com/office/drawing/2014/main" id="{D7BE850D-6297-4B81-B142-CD5675B46D8E}"/>
              </a:ext>
            </a:extLst>
          </p:cNvPr>
          <p:cNvSpPr>
            <a:spLocks noGrp="1"/>
          </p:cNvSpPr>
          <p:nvPr>
            <p:ph idx="1"/>
          </p:nvPr>
        </p:nvSpPr>
        <p:spPr/>
        <p:txBody>
          <a:bodyPr/>
          <a:lstStyle/>
          <a:p>
            <a:pPr algn="just">
              <a:buFont typeface="Arial" panose="020B0604020202020204" pitchFamily="34" charset="0"/>
              <a:buChar char="•"/>
            </a:pPr>
            <a:r>
              <a:rPr lang="en-US" i="0" strike="noStrike" dirty="0">
                <a:effectLst/>
                <a:latin typeface="inter-regular"/>
              </a:rPr>
              <a:t>Object</a:t>
            </a:r>
            <a:endParaRPr lang="en-US" i="0" dirty="0">
              <a:effectLst/>
              <a:latin typeface="inter-regular"/>
            </a:endParaRPr>
          </a:p>
          <a:p>
            <a:pPr algn="just">
              <a:buFont typeface="Arial" panose="020B0604020202020204" pitchFamily="34" charset="0"/>
              <a:buChar char="•"/>
            </a:pPr>
            <a:r>
              <a:rPr lang="en-US" i="0" dirty="0">
                <a:effectLst/>
                <a:latin typeface="inter-regular"/>
              </a:rPr>
              <a:t>Class</a:t>
            </a:r>
          </a:p>
          <a:p>
            <a:pPr algn="just">
              <a:buFont typeface="Arial" panose="020B0604020202020204" pitchFamily="34" charset="0"/>
              <a:buChar char="•"/>
            </a:pPr>
            <a:r>
              <a:rPr lang="en-US" i="0" strike="noStrike" dirty="0">
                <a:effectLst/>
                <a:latin typeface="inter-regular"/>
              </a:rPr>
              <a:t>Inheritance</a:t>
            </a:r>
            <a:endParaRPr lang="en-US" i="0" dirty="0">
              <a:effectLst/>
              <a:latin typeface="inter-regular"/>
            </a:endParaRPr>
          </a:p>
          <a:p>
            <a:pPr algn="just">
              <a:buFont typeface="Arial" panose="020B0604020202020204" pitchFamily="34" charset="0"/>
              <a:buChar char="•"/>
            </a:pPr>
            <a:r>
              <a:rPr lang="en-US" i="0" strike="noStrike" dirty="0">
                <a:effectLst/>
                <a:latin typeface="inter-regular"/>
              </a:rPr>
              <a:t>Polymorphism</a:t>
            </a:r>
            <a:endParaRPr lang="en-US" i="0" dirty="0">
              <a:effectLst/>
              <a:latin typeface="inter-regular"/>
            </a:endParaRPr>
          </a:p>
          <a:p>
            <a:pPr algn="just">
              <a:buFont typeface="Arial" panose="020B0604020202020204" pitchFamily="34" charset="0"/>
              <a:buChar char="•"/>
            </a:pPr>
            <a:r>
              <a:rPr lang="en-US" i="0" strike="noStrike" dirty="0">
                <a:effectLst/>
                <a:latin typeface="inter-regular"/>
              </a:rPr>
              <a:t>Abstraction</a:t>
            </a:r>
            <a:endParaRPr lang="en-US" i="0" dirty="0">
              <a:effectLst/>
              <a:latin typeface="inter-regular"/>
            </a:endParaRPr>
          </a:p>
          <a:p>
            <a:pPr algn="just">
              <a:buFont typeface="Arial" panose="020B0604020202020204" pitchFamily="34" charset="0"/>
              <a:buChar char="•"/>
            </a:pPr>
            <a:r>
              <a:rPr lang="en-US" i="0" strike="noStrike" dirty="0">
                <a:effectLst/>
                <a:latin typeface="inter-regular"/>
              </a:rPr>
              <a:t>Encapsulation</a:t>
            </a:r>
            <a:endParaRPr lang="en-US" i="0" dirty="0">
              <a:effectLst/>
              <a:latin typeface="inter-regular"/>
            </a:endParaRPr>
          </a:p>
          <a:p>
            <a:endParaRPr lang="en-US" dirty="0"/>
          </a:p>
        </p:txBody>
      </p:sp>
    </p:spTree>
    <p:extLst>
      <p:ext uri="{BB962C8B-B14F-4D97-AF65-F5344CB8AC3E}">
        <p14:creationId xmlns:p14="http://schemas.microsoft.com/office/powerpoint/2010/main" val="45337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09F5-BE57-47D9-B69F-498C389BBC2C}"/>
              </a:ext>
            </a:extLst>
          </p:cNvPr>
          <p:cNvSpPr>
            <a:spLocks noGrp="1"/>
          </p:cNvSpPr>
          <p:nvPr>
            <p:ph type="title"/>
          </p:nvPr>
        </p:nvSpPr>
        <p:spPr/>
        <p:txBody>
          <a:bodyPr/>
          <a:lstStyle/>
          <a:p>
            <a:r>
              <a:rPr lang="en-US" dirty="0">
                <a:solidFill>
                  <a:schemeClr val="accent1"/>
                </a:solidFill>
              </a:rPr>
              <a:t>Object</a:t>
            </a:r>
          </a:p>
        </p:txBody>
      </p:sp>
      <p:sp>
        <p:nvSpPr>
          <p:cNvPr id="3" name="Content Placeholder 2">
            <a:extLst>
              <a:ext uri="{FF2B5EF4-FFF2-40B4-BE49-F238E27FC236}">
                <a16:creationId xmlns:a16="http://schemas.microsoft.com/office/drawing/2014/main" id="{40F10DE9-7493-47C2-91F9-5C20EB88CEDF}"/>
              </a:ext>
            </a:extLst>
          </p:cNvPr>
          <p:cNvSpPr>
            <a:spLocks noGrp="1"/>
          </p:cNvSpPr>
          <p:nvPr>
            <p:ph idx="1"/>
          </p:nvPr>
        </p:nvSpPr>
        <p:spPr/>
        <p:txBody>
          <a:bodyPr/>
          <a:lstStyle/>
          <a:p>
            <a:r>
              <a:rPr lang="en-US" b="0" i="0" dirty="0">
                <a:solidFill>
                  <a:srgbClr val="333333"/>
                </a:solidFill>
                <a:effectLst/>
                <a:latin typeface="inter-regular"/>
              </a:rPr>
              <a:t>An Object can be defined as an instance of a class. An object contains an address and takes up some space in memory.</a:t>
            </a:r>
            <a:endParaRPr lang="en-US" dirty="0"/>
          </a:p>
        </p:txBody>
      </p:sp>
    </p:spTree>
    <p:extLst>
      <p:ext uri="{BB962C8B-B14F-4D97-AF65-F5344CB8AC3E}">
        <p14:creationId xmlns:p14="http://schemas.microsoft.com/office/powerpoint/2010/main" val="1726127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5965-6AB6-4CB5-8C79-92A404F2F356}"/>
              </a:ext>
            </a:extLst>
          </p:cNvPr>
          <p:cNvSpPr>
            <a:spLocks noGrp="1"/>
          </p:cNvSpPr>
          <p:nvPr>
            <p:ph type="title"/>
          </p:nvPr>
        </p:nvSpPr>
        <p:spPr/>
        <p:txBody>
          <a:bodyPr/>
          <a:lstStyle/>
          <a:p>
            <a:r>
              <a:rPr lang="en-US" dirty="0">
                <a:solidFill>
                  <a:schemeClr val="accent1"/>
                </a:solidFill>
              </a:rPr>
              <a:t>Class</a:t>
            </a:r>
          </a:p>
        </p:txBody>
      </p:sp>
      <p:sp>
        <p:nvSpPr>
          <p:cNvPr id="3" name="Content Placeholder 2">
            <a:extLst>
              <a:ext uri="{FF2B5EF4-FFF2-40B4-BE49-F238E27FC236}">
                <a16:creationId xmlns:a16="http://schemas.microsoft.com/office/drawing/2014/main" id="{52C04FBB-0CFF-47BD-A41E-C7EAC693FB03}"/>
              </a:ext>
            </a:extLst>
          </p:cNvPr>
          <p:cNvSpPr>
            <a:spLocks noGrp="1"/>
          </p:cNvSpPr>
          <p:nvPr>
            <p:ph idx="1"/>
          </p:nvPr>
        </p:nvSpPr>
        <p:spPr/>
        <p:txBody>
          <a:bodyPr/>
          <a:lstStyle/>
          <a:p>
            <a:pPr algn="just"/>
            <a:r>
              <a:rPr lang="en-US" b="0" i="1" dirty="0">
                <a:solidFill>
                  <a:srgbClr val="333333"/>
                </a:solidFill>
                <a:effectLst/>
                <a:latin typeface="inter-regular"/>
              </a:rPr>
              <a:t>Collection of objects</a:t>
            </a:r>
            <a:r>
              <a:rPr lang="en-US" b="0" i="0" dirty="0">
                <a:solidFill>
                  <a:srgbClr val="333333"/>
                </a:solidFill>
                <a:effectLst/>
                <a:latin typeface="inter-regular"/>
              </a:rPr>
              <a:t> is called class. It is a logical entity.</a:t>
            </a:r>
          </a:p>
          <a:p>
            <a:pPr algn="just"/>
            <a:r>
              <a:rPr lang="en-US" b="0" i="0" dirty="0">
                <a:solidFill>
                  <a:srgbClr val="333333"/>
                </a:solidFill>
                <a:effectLst/>
                <a:latin typeface="inter-regular"/>
              </a:rPr>
              <a:t>A class can also be defined as a blueprint from which you can create an individual object. Class doesn't consume any space.</a:t>
            </a:r>
          </a:p>
          <a:p>
            <a:pPr marL="0" indent="0">
              <a:buNone/>
            </a:pPr>
            <a:endParaRPr lang="en-US" dirty="0"/>
          </a:p>
        </p:txBody>
      </p:sp>
    </p:spTree>
    <p:extLst>
      <p:ext uri="{BB962C8B-B14F-4D97-AF65-F5344CB8AC3E}">
        <p14:creationId xmlns:p14="http://schemas.microsoft.com/office/powerpoint/2010/main" val="285632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ass in Java">
            <a:extLst>
              <a:ext uri="{FF2B5EF4-FFF2-40B4-BE49-F238E27FC236}">
                <a16:creationId xmlns:a16="http://schemas.microsoft.com/office/drawing/2014/main" id="{10F46A5A-D62B-47AF-BD52-049C962CA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103" y="202893"/>
            <a:ext cx="7315200" cy="592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21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1DA-DFEE-4B58-833E-7F86E4F5FC6B}"/>
              </a:ext>
            </a:extLst>
          </p:cNvPr>
          <p:cNvSpPr>
            <a:spLocks noGrp="1"/>
          </p:cNvSpPr>
          <p:nvPr>
            <p:ph type="title"/>
          </p:nvPr>
        </p:nvSpPr>
        <p:spPr>
          <a:xfrm>
            <a:off x="838200" y="365126"/>
            <a:ext cx="10515600" cy="726256"/>
          </a:xfrm>
        </p:spPr>
        <p:txBody>
          <a:bodyPr/>
          <a:lstStyle/>
          <a:p>
            <a:r>
              <a:rPr lang="en-US" dirty="0">
                <a:solidFill>
                  <a:schemeClr val="accent1"/>
                </a:solidFill>
              </a:rPr>
              <a:t>Sample Program</a:t>
            </a:r>
          </a:p>
        </p:txBody>
      </p:sp>
      <p:sp>
        <p:nvSpPr>
          <p:cNvPr id="3" name="Content Placeholder 2">
            <a:extLst>
              <a:ext uri="{FF2B5EF4-FFF2-40B4-BE49-F238E27FC236}">
                <a16:creationId xmlns:a16="http://schemas.microsoft.com/office/drawing/2014/main" id="{B8F84C1C-1904-4DA7-9E5C-B6FDD90A12CF}"/>
              </a:ext>
            </a:extLst>
          </p:cNvPr>
          <p:cNvSpPr>
            <a:spLocks noGrp="1"/>
          </p:cNvSpPr>
          <p:nvPr>
            <p:ph idx="1"/>
          </p:nvPr>
        </p:nvSpPr>
        <p:spPr>
          <a:xfrm>
            <a:off x="838200" y="1091382"/>
            <a:ext cx="10515600" cy="5085581"/>
          </a:xfrm>
        </p:spPr>
        <p:txBody>
          <a:bodyPr>
            <a:normAutofit fontScale="92500" lnSpcReduction="20000"/>
          </a:bodyPr>
          <a:lstStyle/>
          <a:p>
            <a:pPr marL="0" indent="0" algn="just">
              <a:buNone/>
            </a:pPr>
            <a:r>
              <a:rPr lang="en-US" b="0" i="0" dirty="0">
                <a:solidFill>
                  <a:srgbClr val="008200"/>
                </a:solidFill>
                <a:effectLst/>
                <a:latin typeface="inter-regular"/>
              </a:rPr>
              <a:t>//Defining a Student class.</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//defining fields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id;</a:t>
            </a:r>
            <a:r>
              <a:rPr lang="en-US" b="0" i="0" dirty="0">
                <a:solidFill>
                  <a:srgbClr val="008200"/>
                </a:solidFill>
                <a:effectLst/>
                <a:latin typeface="inter-regular"/>
              </a:rPr>
              <a:t>//field or data member or instance variable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String name;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//Creating an object or instance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Student s1=</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008200"/>
                </a:solidFill>
                <a:effectLst/>
                <a:latin typeface="inter-regular"/>
              </a:rPr>
              <a:t>//creating an object of Student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(s1.id);</a:t>
            </a:r>
            <a:r>
              <a:rPr lang="en-US" b="0" i="0" dirty="0">
                <a:solidFill>
                  <a:srgbClr val="008200"/>
                </a:solidFill>
                <a:effectLst/>
                <a:latin typeface="inter-regular"/>
              </a:rPr>
              <a:t>//accessing member through reference variable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(s1.name);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841194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AC4D-6AAF-41A5-831B-368EA76B3692}"/>
              </a:ext>
            </a:extLst>
          </p:cNvPr>
          <p:cNvSpPr>
            <a:spLocks noGrp="1"/>
          </p:cNvSpPr>
          <p:nvPr>
            <p:ph type="title"/>
          </p:nvPr>
        </p:nvSpPr>
        <p:spPr/>
        <p:txBody>
          <a:bodyPr/>
          <a:lstStyle/>
          <a:p>
            <a:r>
              <a:rPr lang="en-US" dirty="0">
                <a:solidFill>
                  <a:schemeClr val="accent1"/>
                </a:solidFill>
              </a:rPr>
              <a:t>Inheritance</a:t>
            </a:r>
          </a:p>
        </p:txBody>
      </p:sp>
      <p:sp>
        <p:nvSpPr>
          <p:cNvPr id="3" name="Content Placeholder 2">
            <a:extLst>
              <a:ext uri="{FF2B5EF4-FFF2-40B4-BE49-F238E27FC236}">
                <a16:creationId xmlns:a16="http://schemas.microsoft.com/office/drawing/2014/main" id="{FD070BDF-978E-48B4-98E8-FFF463545FFE}"/>
              </a:ext>
            </a:extLst>
          </p:cNvPr>
          <p:cNvSpPr>
            <a:spLocks noGrp="1"/>
          </p:cNvSpPr>
          <p:nvPr>
            <p:ph idx="1"/>
          </p:nvPr>
        </p:nvSpPr>
        <p:spPr/>
        <p:txBody>
          <a:bodyPr>
            <a:normAutofit/>
          </a:bodyPr>
          <a:lstStyle/>
          <a:p>
            <a:r>
              <a:rPr lang="en-US" sz="3600" b="0" i="1" dirty="0">
                <a:solidFill>
                  <a:srgbClr val="333333"/>
                </a:solidFill>
                <a:effectLst/>
                <a:latin typeface="inter-regular"/>
              </a:rPr>
              <a:t>When one object acquires all the properties and behaviors of a parent object</a:t>
            </a:r>
            <a:r>
              <a:rPr lang="en-US" sz="3600" b="0" i="0" dirty="0">
                <a:solidFill>
                  <a:srgbClr val="333333"/>
                </a:solidFill>
                <a:effectLst/>
                <a:latin typeface="inter-regular"/>
              </a:rPr>
              <a:t>, it is known as inheritance. </a:t>
            </a:r>
          </a:p>
          <a:p>
            <a:r>
              <a:rPr lang="en-US" sz="3600" b="0" i="0" dirty="0">
                <a:solidFill>
                  <a:srgbClr val="333333"/>
                </a:solidFill>
                <a:effectLst/>
                <a:latin typeface="inter-regular"/>
              </a:rPr>
              <a:t>It provides code reusability. </a:t>
            </a:r>
          </a:p>
          <a:p>
            <a:r>
              <a:rPr lang="en-US" sz="3600" b="0" i="0" dirty="0">
                <a:solidFill>
                  <a:srgbClr val="333333"/>
                </a:solidFill>
                <a:effectLst/>
                <a:latin typeface="inter-regular"/>
              </a:rPr>
              <a:t>It is used to achieve runtime polymorphism.</a:t>
            </a:r>
            <a:endParaRPr lang="en-US" sz="3600" dirty="0"/>
          </a:p>
        </p:txBody>
      </p:sp>
    </p:spTree>
    <p:extLst>
      <p:ext uri="{BB962C8B-B14F-4D97-AF65-F5344CB8AC3E}">
        <p14:creationId xmlns:p14="http://schemas.microsoft.com/office/powerpoint/2010/main" val="2608969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BD69-1872-4DA8-823D-747C3F8EEE8F}"/>
              </a:ext>
            </a:extLst>
          </p:cNvPr>
          <p:cNvSpPr>
            <a:spLocks noGrp="1"/>
          </p:cNvSpPr>
          <p:nvPr>
            <p:ph type="title"/>
          </p:nvPr>
        </p:nvSpPr>
        <p:spPr/>
        <p:txBody>
          <a:bodyPr/>
          <a:lstStyle/>
          <a:p>
            <a:r>
              <a:rPr lang="en-US" dirty="0">
                <a:solidFill>
                  <a:schemeClr val="accent1"/>
                </a:solidFill>
              </a:rPr>
              <a:t>Polymorphism</a:t>
            </a:r>
          </a:p>
        </p:txBody>
      </p:sp>
      <p:sp>
        <p:nvSpPr>
          <p:cNvPr id="3" name="Content Placeholder 2">
            <a:extLst>
              <a:ext uri="{FF2B5EF4-FFF2-40B4-BE49-F238E27FC236}">
                <a16:creationId xmlns:a16="http://schemas.microsoft.com/office/drawing/2014/main" id="{D7E7E952-3D4E-4319-A128-DE667E3F41FA}"/>
              </a:ext>
            </a:extLst>
          </p:cNvPr>
          <p:cNvSpPr>
            <a:spLocks noGrp="1"/>
          </p:cNvSpPr>
          <p:nvPr>
            <p:ph idx="1"/>
          </p:nvPr>
        </p:nvSpPr>
        <p:spPr/>
        <p:txBody>
          <a:bodyPr/>
          <a:lstStyle/>
          <a:p>
            <a:r>
              <a:rPr lang="en-US" b="0" i="1" dirty="0">
                <a:solidFill>
                  <a:srgbClr val="333333"/>
                </a:solidFill>
                <a:effectLst/>
                <a:latin typeface="inter-regular"/>
              </a:rPr>
              <a:t>one task is performed in different ways</a:t>
            </a:r>
            <a:endParaRPr lang="en-US" dirty="0">
              <a:solidFill>
                <a:srgbClr val="333333"/>
              </a:solidFill>
              <a:latin typeface="inter-regular"/>
            </a:endParaRPr>
          </a:p>
          <a:p>
            <a:endParaRPr lang="en-US" dirty="0">
              <a:solidFill>
                <a:srgbClr val="333333"/>
              </a:solidFill>
              <a:latin typeface="inter-regular"/>
            </a:endParaRPr>
          </a:p>
          <a:p>
            <a:r>
              <a:rPr lang="en-US" b="0" i="0" dirty="0">
                <a:solidFill>
                  <a:srgbClr val="333333"/>
                </a:solidFill>
                <a:effectLst/>
                <a:latin typeface="inter-regular"/>
              </a:rPr>
              <a:t>method overloading and method overriding to achieve polymorphism.</a:t>
            </a:r>
          </a:p>
          <a:p>
            <a:endParaRPr lang="en-US" dirty="0">
              <a:solidFill>
                <a:srgbClr val="333333"/>
              </a:solidFill>
              <a:latin typeface="inter-regular"/>
            </a:endParaRPr>
          </a:p>
          <a:p>
            <a:r>
              <a:rPr lang="en-US" b="0" i="0" dirty="0">
                <a:solidFill>
                  <a:srgbClr val="333333"/>
                </a:solidFill>
                <a:effectLst/>
                <a:latin typeface="inter-regular"/>
              </a:rPr>
              <a:t>For example: to convince the customer differently, to draw something, for example, shape, triangle, rectangle, etc.</a:t>
            </a:r>
            <a:endParaRPr lang="en-US" dirty="0"/>
          </a:p>
        </p:txBody>
      </p:sp>
    </p:spTree>
    <p:extLst>
      <p:ext uri="{BB962C8B-B14F-4D97-AF65-F5344CB8AC3E}">
        <p14:creationId xmlns:p14="http://schemas.microsoft.com/office/powerpoint/2010/main" val="147586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a:extLst>
              <a:ext uri="{FF2B5EF4-FFF2-40B4-BE49-F238E27FC236}">
                <a16:creationId xmlns:a16="http://schemas.microsoft.com/office/drawing/2014/main" id="{FAD5D279-8C9B-4718-87DE-7E8A31FA4933}"/>
              </a:ext>
            </a:extLst>
          </p:cNvPr>
          <p:cNvSpPr>
            <a:spLocks noGrp="1" noChangeArrowheads="1"/>
          </p:cNvSpPr>
          <p:nvPr>
            <p:ph type="title"/>
          </p:nvPr>
        </p:nvSpPr>
        <p:spPr>
          <a:xfrm>
            <a:off x="838200" y="350376"/>
            <a:ext cx="10515600" cy="1325563"/>
          </a:xfrm>
        </p:spPr>
        <p:txBody>
          <a:bodyPr/>
          <a:lstStyle/>
          <a:p>
            <a:r>
              <a:rPr lang="en-US" sz="4000" b="1" dirty="0">
                <a:solidFill>
                  <a:schemeClr val="accent1"/>
                </a:solidFill>
                <a:latin typeface="Times New Roman" panose="02020603050405020304" pitchFamily="18" charset="0"/>
                <a:cs typeface="Times New Roman" panose="02020603050405020304" pitchFamily="18" charset="0"/>
              </a:rPr>
              <a:t>Program Outline</a:t>
            </a:r>
            <a:endParaRPr lang="en-AU" altLang="en-US" sz="4000" b="1" dirty="0">
              <a:solidFill>
                <a:schemeClr val="accent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3A41F05-2C1F-4374-8653-D5FA434E8E3F}"/>
              </a:ext>
            </a:extLst>
          </p:cNvPr>
          <p:cNvSpPr txBox="1"/>
          <p:nvPr/>
        </p:nvSpPr>
        <p:spPr>
          <a:xfrm>
            <a:off x="1106129" y="1238250"/>
            <a:ext cx="9320981" cy="5078313"/>
          </a:xfrm>
          <a:prstGeom prst="rect">
            <a:avLst/>
          </a:prstGeom>
          <a:noFill/>
        </p:spPr>
        <p:txBody>
          <a:bodyPr wrap="square">
            <a:spAutoFit/>
          </a:bodyPr>
          <a:lstStyle/>
          <a:p>
            <a:pPr marL="571500" indent="-571500">
              <a:buFont typeface="Arial" panose="020B0604020202020204" pitchFamily="34" charset="0"/>
              <a:buChar char="•"/>
            </a:pPr>
            <a:r>
              <a:rPr lang="en-US" sz="3600" dirty="0"/>
              <a:t>History - Java</a:t>
            </a:r>
          </a:p>
          <a:p>
            <a:pPr marL="571500" indent="-571500">
              <a:buFont typeface="Arial" panose="020B0604020202020204" pitchFamily="34" charset="0"/>
              <a:buChar char="•"/>
            </a:pPr>
            <a:r>
              <a:rPr lang="en-US" sz="3600" dirty="0"/>
              <a:t>Object Oriented Programming concepts</a:t>
            </a:r>
          </a:p>
          <a:p>
            <a:pPr marL="571500" indent="-571500">
              <a:buFont typeface="Arial" panose="020B0604020202020204" pitchFamily="34" charset="0"/>
              <a:buChar char="•"/>
            </a:pPr>
            <a:r>
              <a:rPr lang="en-US" sz="3600" dirty="0"/>
              <a:t>Primitive Data Types</a:t>
            </a:r>
          </a:p>
          <a:p>
            <a:pPr marL="571500" indent="-571500">
              <a:buFont typeface="Arial" panose="020B0604020202020204" pitchFamily="34" charset="0"/>
              <a:buChar char="•"/>
            </a:pPr>
            <a:r>
              <a:rPr lang="en-US" sz="3600" dirty="0"/>
              <a:t>Wrapper Classes</a:t>
            </a:r>
          </a:p>
          <a:p>
            <a:pPr marL="571500" indent="-571500">
              <a:buFont typeface="Arial" panose="020B0604020202020204" pitchFamily="34" charset="0"/>
              <a:buChar char="•"/>
            </a:pPr>
            <a:r>
              <a:rPr lang="en-US" sz="3600" dirty="0"/>
              <a:t>Inheritance</a:t>
            </a:r>
          </a:p>
          <a:p>
            <a:pPr marL="571500" indent="-571500">
              <a:buFont typeface="Arial" panose="020B0604020202020204" pitchFamily="34" charset="0"/>
              <a:buChar char="•"/>
            </a:pPr>
            <a:r>
              <a:rPr lang="en-US" sz="3600" dirty="0"/>
              <a:t>String Handling</a:t>
            </a:r>
          </a:p>
          <a:p>
            <a:pPr marL="571500" indent="-571500">
              <a:buFont typeface="Arial" panose="020B0604020202020204" pitchFamily="34" charset="0"/>
              <a:buChar char="•"/>
            </a:pPr>
            <a:r>
              <a:rPr lang="en-US" sz="3600" dirty="0"/>
              <a:t>Exception Handling</a:t>
            </a:r>
          </a:p>
          <a:p>
            <a:pPr marL="571500" indent="-571500">
              <a:buFont typeface="Arial" panose="020B0604020202020204" pitchFamily="34" charset="0"/>
              <a:buChar char="•"/>
            </a:pPr>
            <a:r>
              <a:rPr lang="en-US" sz="3600" dirty="0"/>
              <a:t>Collections, Regular Expressions</a:t>
            </a:r>
          </a:p>
          <a:p>
            <a:pPr marL="571500" indent="-571500">
              <a:buFont typeface="Arial" panose="020B0604020202020204" pitchFamily="34" charset="0"/>
              <a:buChar char="•"/>
            </a:pPr>
            <a:r>
              <a:rPr lang="en-US" sz="3600" dirty="0"/>
              <a:t>JDBC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7540-763C-4E08-9406-7F6A03344556}"/>
              </a:ext>
            </a:extLst>
          </p:cNvPr>
          <p:cNvSpPr>
            <a:spLocks noGrp="1"/>
          </p:cNvSpPr>
          <p:nvPr>
            <p:ph type="title"/>
          </p:nvPr>
        </p:nvSpPr>
        <p:spPr/>
        <p:txBody>
          <a:bodyPr/>
          <a:lstStyle/>
          <a:p>
            <a:r>
              <a:rPr lang="en-US" dirty="0">
                <a:solidFill>
                  <a:schemeClr val="accent1"/>
                </a:solidFill>
              </a:rPr>
              <a:t>Abstraction</a:t>
            </a:r>
          </a:p>
        </p:txBody>
      </p:sp>
      <p:sp>
        <p:nvSpPr>
          <p:cNvPr id="3" name="Content Placeholder 2">
            <a:extLst>
              <a:ext uri="{FF2B5EF4-FFF2-40B4-BE49-F238E27FC236}">
                <a16:creationId xmlns:a16="http://schemas.microsoft.com/office/drawing/2014/main" id="{C8E12B12-CDDD-4F49-9DC1-417CCC4F1A4B}"/>
              </a:ext>
            </a:extLst>
          </p:cNvPr>
          <p:cNvSpPr>
            <a:spLocks noGrp="1"/>
          </p:cNvSpPr>
          <p:nvPr>
            <p:ph idx="1"/>
          </p:nvPr>
        </p:nvSpPr>
        <p:spPr/>
        <p:txBody>
          <a:bodyPr/>
          <a:lstStyle/>
          <a:p>
            <a:r>
              <a:rPr lang="en-US" b="0" i="1" dirty="0">
                <a:solidFill>
                  <a:srgbClr val="333333"/>
                </a:solidFill>
                <a:effectLst/>
                <a:latin typeface="inter-regular"/>
              </a:rPr>
              <a:t>Hiding internal details and showing functionality</a:t>
            </a:r>
            <a:r>
              <a:rPr lang="en-US" b="0" i="0" dirty="0">
                <a:solidFill>
                  <a:srgbClr val="333333"/>
                </a:solidFill>
                <a:effectLst/>
                <a:latin typeface="inter-regular"/>
              </a:rPr>
              <a:t> is known as abstraction.</a:t>
            </a:r>
            <a:endParaRPr lang="en-US" dirty="0"/>
          </a:p>
        </p:txBody>
      </p:sp>
    </p:spTree>
    <p:extLst>
      <p:ext uri="{BB962C8B-B14F-4D97-AF65-F5344CB8AC3E}">
        <p14:creationId xmlns:p14="http://schemas.microsoft.com/office/powerpoint/2010/main" val="1877753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F2B5-CA23-46C5-B49B-13FC99488C34}"/>
              </a:ext>
            </a:extLst>
          </p:cNvPr>
          <p:cNvSpPr>
            <a:spLocks noGrp="1"/>
          </p:cNvSpPr>
          <p:nvPr>
            <p:ph type="title"/>
          </p:nvPr>
        </p:nvSpPr>
        <p:spPr/>
        <p:txBody>
          <a:bodyPr/>
          <a:lstStyle/>
          <a:p>
            <a:r>
              <a:rPr lang="en-US" dirty="0">
                <a:solidFill>
                  <a:schemeClr val="accent1"/>
                </a:solidFill>
              </a:rPr>
              <a:t>Encapsulation</a:t>
            </a:r>
          </a:p>
        </p:txBody>
      </p:sp>
      <p:sp>
        <p:nvSpPr>
          <p:cNvPr id="3" name="Content Placeholder 2">
            <a:extLst>
              <a:ext uri="{FF2B5EF4-FFF2-40B4-BE49-F238E27FC236}">
                <a16:creationId xmlns:a16="http://schemas.microsoft.com/office/drawing/2014/main" id="{951ACBBF-7C95-4F5D-AD94-338DA91A438C}"/>
              </a:ext>
            </a:extLst>
          </p:cNvPr>
          <p:cNvSpPr>
            <a:spLocks noGrp="1"/>
          </p:cNvSpPr>
          <p:nvPr>
            <p:ph idx="1"/>
          </p:nvPr>
        </p:nvSpPr>
        <p:spPr/>
        <p:txBody>
          <a:bodyPr/>
          <a:lstStyle/>
          <a:p>
            <a:r>
              <a:rPr lang="en-US" b="0" i="1" dirty="0">
                <a:solidFill>
                  <a:srgbClr val="333333"/>
                </a:solidFill>
                <a:effectLst/>
                <a:latin typeface="inter-regular"/>
              </a:rPr>
              <a:t>Binding (or wrapping) code and data together into a single unit are known as encapsulation</a:t>
            </a:r>
            <a:r>
              <a:rPr lang="en-US" b="0" i="0" dirty="0">
                <a:solidFill>
                  <a:srgbClr val="333333"/>
                </a:solidFill>
                <a:effectLst/>
                <a:latin typeface="inter-regular"/>
              </a:rPr>
              <a:t>.</a:t>
            </a:r>
            <a:endParaRPr lang="en-US" dirty="0"/>
          </a:p>
        </p:txBody>
      </p:sp>
    </p:spTree>
    <p:extLst>
      <p:ext uri="{BB962C8B-B14F-4D97-AF65-F5344CB8AC3E}">
        <p14:creationId xmlns:p14="http://schemas.microsoft.com/office/powerpoint/2010/main" val="2566564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7DDA-9A3B-4CA6-B105-E56133A24D63}"/>
              </a:ext>
            </a:extLst>
          </p:cNvPr>
          <p:cNvSpPr>
            <a:spLocks noGrp="1"/>
          </p:cNvSpPr>
          <p:nvPr>
            <p:ph type="title"/>
          </p:nvPr>
        </p:nvSpPr>
        <p:spPr/>
        <p:txBody>
          <a:bodyPr/>
          <a:lstStyle/>
          <a:p>
            <a:r>
              <a:rPr lang="en-US" dirty="0">
                <a:solidFill>
                  <a:schemeClr val="accent1"/>
                </a:solidFill>
              </a:rPr>
              <a:t>Naming Convention</a:t>
            </a:r>
          </a:p>
        </p:txBody>
      </p:sp>
      <p:sp>
        <p:nvSpPr>
          <p:cNvPr id="3" name="Content Placeholder 2">
            <a:extLst>
              <a:ext uri="{FF2B5EF4-FFF2-40B4-BE49-F238E27FC236}">
                <a16:creationId xmlns:a16="http://schemas.microsoft.com/office/drawing/2014/main" id="{40C5D70D-27C7-4E27-8845-700D9ACD26E7}"/>
              </a:ext>
            </a:extLst>
          </p:cNvPr>
          <p:cNvSpPr>
            <a:spLocks noGrp="1"/>
          </p:cNvSpPr>
          <p:nvPr>
            <p:ph idx="1"/>
          </p:nvPr>
        </p:nvSpPr>
        <p:spPr/>
        <p:txBody>
          <a:bodyPr/>
          <a:lstStyle/>
          <a:p>
            <a:pPr algn="just"/>
            <a:r>
              <a:rPr lang="en-US" b="0" i="0" dirty="0">
                <a:solidFill>
                  <a:srgbClr val="333333"/>
                </a:solidFill>
                <a:effectLst/>
                <a:latin typeface="inter-regular"/>
              </a:rPr>
              <a:t>Java naming convention is a rule to follow as you decide what to name your identifiers such as class, package, variable, constant, method, etc.</a:t>
            </a:r>
          </a:p>
          <a:p>
            <a:pPr algn="just"/>
            <a:r>
              <a:rPr lang="en-US" b="0" i="0" dirty="0">
                <a:solidFill>
                  <a:srgbClr val="333333"/>
                </a:solidFill>
                <a:effectLst/>
                <a:latin typeface="inter-regular"/>
              </a:rPr>
              <a:t>But, it is not forced to follow. So, it is known as convention not rule.</a:t>
            </a:r>
          </a:p>
          <a:p>
            <a:r>
              <a:rPr lang="en-US" b="0" i="0" dirty="0">
                <a:solidFill>
                  <a:srgbClr val="333333"/>
                </a:solidFill>
                <a:effectLst/>
                <a:latin typeface="inter-regular"/>
              </a:rPr>
              <a:t>All the classes, interfaces, packages, methods and fields of Java programming language are given according to the Java naming convention. If you fail to follow these conventions, it may generate confusion or erroneous code.</a:t>
            </a:r>
            <a:endParaRPr lang="en-US" dirty="0"/>
          </a:p>
        </p:txBody>
      </p:sp>
    </p:spTree>
    <p:extLst>
      <p:ext uri="{BB962C8B-B14F-4D97-AF65-F5344CB8AC3E}">
        <p14:creationId xmlns:p14="http://schemas.microsoft.com/office/powerpoint/2010/main" val="2051567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F24E-568F-4AD1-81B1-E0580F3DE816}"/>
              </a:ext>
            </a:extLst>
          </p:cNvPr>
          <p:cNvSpPr>
            <a:spLocks noGrp="1"/>
          </p:cNvSpPr>
          <p:nvPr>
            <p:ph type="title"/>
          </p:nvPr>
        </p:nvSpPr>
        <p:spPr/>
        <p:txBody>
          <a:bodyPr/>
          <a:lstStyle/>
          <a:p>
            <a:r>
              <a:rPr lang="en-US" dirty="0">
                <a:solidFill>
                  <a:schemeClr val="accent1"/>
                </a:solidFill>
              </a:rPr>
              <a:t>Methods</a:t>
            </a:r>
          </a:p>
        </p:txBody>
      </p:sp>
      <p:pic>
        <p:nvPicPr>
          <p:cNvPr id="1026" name="Picture 2" descr="Method in Java">
            <a:extLst>
              <a:ext uri="{FF2B5EF4-FFF2-40B4-BE49-F238E27FC236}">
                <a16:creationId xmlns:a16="http://schemas.microsoft.com/office/drawing/2014/main" id="{175CCEBC-004D-4E58-ABB5-80FA4FC89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67" y="1885949"/>
            <a:ext cx="11828443" cy="373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973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20BD-0236-4561-8CDE-9E1D33C71DD8}"/>
              </a:ext>
            </a:extLst>
          </p:cNvPr>
          <p:cNvSpPr>
            <a:spLocks noGrp="1"/>
          </p:cNvSpPr>
          <p:nvPr>
            <p:ph type="title"/>
          </p:nvPr>
        </p:nvSpPr>
        <p:spPr/>
        <p:txBody>
          <a:bodyPr/>
          <a:lstStyle/>
          <a:p>
            <a:r>
              <a:rPr lang="en-US" dirty="0">
                <a:solidFill>
                  <a:schemeClr val="accent1"/>
                </a:solidFill>
              </a:rPr>
              <a:t>Access Specifiers</a:t>
            </a:r>
          </a:p>
        </p:txBody>
      </p:sp>
      <p:sp>
        <p:nvSpPr>
          <p:cNvPr id="3" name="Content Placeholder 2">
            <a:extLst>
              <a:ext uri="{FF2B5EF4-FFF2-40B4-BE49-F238E27FC236}">
                <a16:creationId xmlns:a16="http://schemas.microsoft.com/office/drawing/2014/main" id="{6334721B-1AA0-4E65-BD3D-B8A9C0E17EF3}"/>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Public:</a:t>
            </a:r>
            <a:r>
              <a:rPr lang="en-US" b="0" i="0" dirty="0">
                <a:solidFill>
                  <a:srgbClr val="000000"/>
                </a:solidFill>
                <a:effectLst/>
                <a:latin typeface="inter-regular"/>
              </a:rPr>
              <a:t> The method is accessible by all classes when we use public specifier in our application.</a:t>
            </a:r>
          </a:p>
          <a:p>
            <a:pPr algn="just">
              <a:buFont typeface="Arial" panose="020B0604020202020204" pitchFamily="34" charset="0"/>
              <a:buChar char="•"/>
            </a:pPr>
            <a:r>
              <a:rPr lang="en-US" b="1" i="0" dirty="0">
                <a:solidFill>
                  <a:srgbClr val="000000"/>
                </a:solidFill>
                <a:effectLst/>
                <a:latin typeface="inter-bold"/>
              </a:rPr>
              <a:t>Private:</a:t>
            </a:r>
            <a:r>
              <a:rPr lang="en-US" b="0" i="0" dirty="0">
                <a:solidFill>
                  <a:srgbClr val="000000"/>
                </a:solidFill>
                <a:effectLst/>
                <a:latin typeface="inter-regular"/>
              </a:rPr>
              <a:t> When we use a private access specifier, the method is accessible only in the classes in which it is defined.</a:t>
            </a:r>
          </a:p>
          <a:p>
            <a:pPr algn="just">
              <a:buFont typeface="Arial" panose="020B0604020202020204" pitchFamily="34" charset="0"/>
              <a:buChar char="•"/>
            </a:pPr>
            <a:r>
              <a:rPr lang="en-US" b="1" i="0" dirty="0">
                <a:solidFill>
                  <a:srgbClr val="000000"/>
                </a:solidFill>
                <a:effectLst/>
                <a:latin typeface="inter-bold"/>
              </a:rPr>
              <a:t>Protected:</a:t>
            </a:r>
            <a:r>
              <a:rPr lang="en-US" b="0" i="0" dirty="0">
                <a:solidFill>
                  <a:srgbClr val="000000"/>
                </a:solidFill>
                <a:effectLst/>
                <a:latin typeface="inter-regular"/>
              </a:rPr>
              <a:t> When we use protected access specifier, the method is accessible within the same package or subclasses in a different package.</a:t>
            </a:r>
          </a:p>
          <a:p>
            <a:pPr algn="just">
              <a:buFont typeface="Arial" panose="020B0604020202020204" pitchFamily="34" charset="0"/>
              <a:buChar char="•"/>
            </a:pPr>
            <a:r>
              <a:rPr lang="en-US" b="1" i="0" dirty="0">
                <a:solidFill>
                  <a:srgbClr val="000000"/>
                </a:solidFill>
                <a:effectLst/>
                <a:latin typeface="inter-bold"/>
              </a:rPr>
              <a:t>Default:</a:t>
            </a:r>
            <a:r>
              <a:rPr lang="en-US" b="0" i="0" dirty="0">
                <a:solidFill>
                  <a:srgbClr val="000000"/>
                </a:solidFill>
                <a:effectLst/>
                <a:latin typeface="inter-regular"/>
              </a:rPr>
              <a:t> When we do not use any access specifier in the method declaration, Java uses default access specifier by default. It is visible only from the same package only.</a:t>
            </a:r>
          </a:p>
          <a:p>
            <a:endParaRPr lang="en-US" dirty="0"/>
          </a:p>
        </p:txBody>
      </p:sp>
    </p:spTree>
    <p:extLst>
      <p:ext uri="{BB962C8B-B14F-4D97-AF65-F5344CB8AC3E}">
        <p14:creationId xmlns:p14="http://schemas.microsoft.com/office/powerpoint/2010/main" val="2307085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3453-0CB9-4B52-92E4-7A018C2AEF43}"/>
              </a:ext>
            </a:extLst>
          </p:cNvPr>
          <p:cNvSpPr>
            <a:spLocks noGrp="1"/>
          </p:cNvSpPr>
          <p:nvPr>
            <p:ph type="title"/>
          </p:nvPr>
        </p:nvSpPr>
        <p:spPr/>
        <p:txBody>
          <a:bodyPr/>
          <a:lstStyle/>
          <a:p>
            <a:r>
              <a:rPr lang="en-US" dirty="0">
                <a:solidFill>
                  <a:schemeClr val="accent1"/>
                </a:solidFill>
              </a:rPr>
              <a:t>Types of Methods</a:t>
            </a:r>
          </a:p>
        </p:txBody>
      </p:sp>
      <p:sp>
        <p:nvSpPr>
          <p:cNvPr id="3" name="Content Placeholder 2">
            <a:extLst>
              <a:ext uri="{FF2B5EF4-FFF2-40B4-BE49-F238E27FC236}">
                <a16:creationId xmlns:a16="http://schemas.microsoft.com/office/drawing/2014/main" id="{88EA0A12-1A0E-4F9C-8E25-F132BD3220A4}"/>
              </a:ext>
            </a:extLst>
          </p:cNvPr>
          <p:cNvSpPr>
            <a:spLocks noGrp="1"/>
          </p:cNvSpPr>
          <p:nvPr>
            <p:ph idx="1"/>
          </p:nvPr>
        </p:nvSpPr>
        <p:spPr/>
        <p:txBody>
          <a:bodyPr/>
          <a:lstStyle/>
          <a:p>
            <a:pPr algn="just">
              <a:buFont typeface="Arial" panose="020B0604020202020204" pitchFamily="34" charset="0"/>
              <a:buChar char="•"/>
            </a:pPr>
            <a:r>
              <a:rPr lang="en-US" sz="3600" b="0" i="0" dirty="0">
                <a:solidFill>
                  <a:srgbClr val="000000"/>
                </a:solidFill>
                <a:effectLst/>
                <a:latin typeface="inter-regular"/>
              </a:rPr>
              <a:t>Predefined Method</a:t>
            </a:r>
          </a:p>
          <a:p>
            <a:pPr algn="just">
              <a:buFont typeface="Arial" panose="020B0604020202020204" pitchFamily="34" charset="0"/>
              <a:buChar char="•"/>
            </a:pPr>
            <a:endParaRPr lang="en-US" sz="3600" b="0" i="0" dirty="0">
              <a:solidFill>
                <a:srgbClr val="000000"/>
              </a:solidFill>
              <a:effectLst/>
              <a:latin typeface="inter-regular"/>
            </a:endParaRPr>
          </a:p>
          <a:p>
            <a:pPr algn="just">
              <a:buFont typeface="Arial" panose="020B0604020202020204" pitchFamily="34" charset="0"/>
              <a:buChar char="•"/>
            </a:pPr>
            <a:r>
              <a:rPr lang="en-US" sz="3600" b="0" i="0" dirty="0">
                <a:solidFill>
                  <a:srgbClr val="000000"/>
                </a:solidFill>
                <a:effectLst/>
                <a:latin typeface="inter-regular"/>
              </a:rPr>
              <a:t>User-defined Method</a:t>
            </a:r>
          </a:p>
          <a:p>
            <a:endParaRPr lang="en-US" dirty="0"/>
          </a:p>
        </p:txBody>
      </p:sp>
    </p:spTree>
    <p:extLst>
      <p:ext uri="{BB962C8B-B14F-4D97-AF65-F5344CB8AC3E}">
        <p14:creationId xmlns:p14="http://schemas.microsoft.com/office/powerpoint/2010/main" val="3043517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86E9-44FA-4EF6-8853-C3C5301ED2A3}"/>
              </a:ext>
            </a:extLst>
          </p:cNvPr>
          <p:cNvSpPr>
            <a:spLocks noGrp="1"/>
          </p:cNvSpPr>
          <p:nvPr>
            <p:ph type="title"/>
          </p:nvPr>
        </p:nvSpPr>
        <p:spPr/>
        <p:txBody>
          <a:bodyPr/>
          <a:lstStyle/>
          <a:p>
            <a:r>
              <a:rPr lang="en-US" dirty="0">
                <a:solidFill>
                  <a:schemeClr val="accent1"/>
                </a:solidFill>
              </a:rPr>
              <a:t>Static Method</a:t>
            </a:r>
          </a:p>
        </p:txBody>
      </p:sp>
      <p:sp>
        <p:nvSpPr>
          <p:cNvPr id="3" name="Content Placeholder 2">
            <a:extLst>
              <a:ext uri="{FF2B5EF4-FFF2-40B4-BE49-F238E27FC236}">
                <a16:creationId xmlns:a16="http://schemas.microsoft.com/office/drawing/2014/main" id="{B95300B4-F168-475F-8EEA-04C06038C604}"/>
              </a:ext>
            </a:extLst>
          </p:cNvPr>
          <p:cNvSpPr>
            <a:spLocks noGrp="1"/>
          </p:cNvSpPr>
          <p:nvPr>
            <p:ph idx="1"/>
          </p:nvPr>
        </p:nvSpPr>
        <p:spPr/>
        <p:txBody>
          <a:bodyPr>
            <a:normAutofit fontScale="85000" lnSpcReduction="20000"/>
          </a:bodyPr>
          <a:lstStyle/>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Display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show();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show()   </a:t>
            </a:r>
          </a:p>
          <a:p>
            <a:pPr marL="0" indent="0" algn="just">
              <a:buNone/>
            </a:pP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"It is an example of static method."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3551830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0C32-9CB5-406B-ACD3-584B4485DA2F}"/>
              </a:ext>
            </a:extLst>
          </p:cNvPr>
          <p:cNvSpPr>
            <a:spLocks noGrp="1"/>
          </p:cNvSpPr>
          <p:nvPr>
            <p:ph type="title"/>
          </p:nvPr>
        </p:nvSpPr>
        <p:spPr/>
        <p:txBody>
          <a:bodyPr/>
          <a:lstStyle/>
          <a:p>
            <a:r>
              <a:rPr lang="en-US" dirty="0">
                <a:solidFill>
                  <a:schemeClr val="accent1"/>
                </a:solidFill>
              </a:rPr>
              <a:t>Instance Method</a:t>
            </a:r>
          </a:p>
        </p:txBody>
      </p:sp>
      <p:sp>
        <p:nvSpPr>
          <p:cNvPr id="3" name="Content Placeholder 2">
            <a:extLst>
              <a:ext uri="{FF2B5EF4-FFF2-40B4-BE49-F238E27FC236}">
                <a16:creationId xmlns:a16="http://schemas.microsoft.com/office/drawing/2014/main" id="{CD817385-F853-43F5-ABE5-1A26A2FFD0B2}"/>
              </a:ext>
            </a:extLst>
          </p:cNvPr>
          <p:cNvSpPr>
            <a:spLocks noGrp="1"/>
          </p:cNvSpPr>
          <p:nvPr>
            <p:ph idx="1"/>
          </p:nvPr>
        </p:nvSpPr>
        <p:spPr/>
        <p:txBody>
          <a:bodyPr/>
          <a:lstStyle/>
          <a:p>
            <a:r>
              <a:rPr lang="en-US" dirty="0"/>
              <a:t>Accessor</a:t>
            </a:r>
          </a:p>
          <a:p>
            <a:pPr lvl="1"/>
            <a:r>
              <a:rPr lang="en-US" dirty="0"/>
              <a:t>Get the values</a:t>
            </a:r>
          </a:p>
          <a:p>
            <a:pPr lvl="1"/>
            <a:r>
              <a:rPr lang="en-US" dirty="0"/>
              <a:t>Also called as getters</a:t>
            </a:r>
          </a:p>
          <a:p>
            <a:r>
              <a:rPr lang="en-US" dirty="0"/>
              <a:t>Mutator</a:t>
            </a:r>
          </a:p>
          <a:p>
            <a:pPr lvl="1"/>
            <a:r>
              <a:rPr lang="en-US" dirty="0"/>
              <a:t>Read and modify the values</a:t>
            </a:r>
          </a:p>
          <a:p>
            <a:pPr lvl="1"/>
            <a:r>
              <a:rPr lang="en-US" dirty="0"/>
              <a:t>Also called setters or modifiers</a:t>
            </a:r>
          </a:p>
        </p:txBody>
      </p:sp>
      <p:sp>
        <p:nvSpPr>
          <p:cNvPr id="5" name="TextBox 4">
            <a:extLst>
              <a:ext uri="{FF2B5EF4-FFF2-40B4-BE49-F238E27FC236}">
                <a16:creationId xmlns:a16="http://schemas.microsoft.com/office/drawing/2014/main" id="{883C489D-0EB9-4E5D-AD5B-0B27D84C9CE6}"/>
              </a:ext>
            </a:extLst>
          </p:cNvPr>
          <p:cNvSpPr txBox="1"/>
          <p:nvPr/>
        </p:nvSpPr>
        <p:spPr>
          <a:xfrm>
            <a:off x="5825613" y="1692970"/>
            <a:ext cx="6368845" cy="3539430"/>
          </a:xfrm>
          <a:prstGeom prst="rect">
            <a:avLst/>
          </a:prstGeom>
          <a:noFill/>
        </p:spPr>
        <p:txBody>
          <a:bodyPr wrap="square">
            <a:spAutoFit/>
          </a:bodyPr>
          <a:lstStyle/>
          <a:p>
            <a:pPr algn="just"/>
            <a:r>
              <a:rPr lang="en-US" sz="2800" b="1" i="0" dirty="0">
                <a:solidFill>
                  <a:srgbClr val="006699"/>
                </a:solidFill>
                <a:effectLst/>
                <a:latin typeface="inter-regular"/>
              </a:rPr>
              <a:t>public</a:t>
            </a:r>
            <a:r>
              <a:rPr lang="en-US" sz="2800" b="0" i="0" dirty="0">
                <a:solidFill>
                  <a:srgbClr val="000000"/>
                </a:solidFill>
                <a:effectLst/>
                <a:latin typeface="inter-regular"/>
              </a:rPr>
              <a:t> </a:t>
            </a:r>
            <a:r>
              <a:rPr lang="en-US" sz="2800" b="1" i="0" dirty="0">
                <a:solidFill>
                  <a:srgbClr val="006699"/>
                </a:solidFill>
                <a:effectLst/>
                <a:latin typeface="inter-regular"/>
              </a:rPr>
              <a:t>int</a:t>
            </a:r>
            <a:r>
              <a:rPr lang="en-US" sz="2800" b="0" i="0" dirty="0">
                <a:solidFill>
                  <a:srgbClr val="000000"/>
                </a:solidFill>
                <a:effectLst/>
                <a:latin typeface="inter-regular"/>
              </a:rPr>
              <a:t> </a:t>
            </a:r>
            <a:r>
              <a:rPr lang="en-US" sz="2800" b="0" i="0" dirty="0" err="1">
                <a:solidFill>
                  <a:srgbClr val="000000"/>
                </a:solidFill>
                <a:effectLst/>
                <a:latin typeface="inter-regular"/>
              </a:rPr>
              <a:t>getRoll</a:t>
            </a:r>
            <a:r>
              <a:rPr lang="en-US" sz="2800" b="0" i="0" dirty="0">
                <a:solidFill>
                  <a:srgbClr val="000000"/>
                </a:solidFill>
                <a:effectLst/>
                <a:latin typeface="inter-regular"/>
              </a:rPr>
              <a:t>()    </a:t>
            </a:r>
            <a:r>
              <a:rPr lang="en-US" sz="2800" b="0" i="0" dirty="0">
                <a:solidFill>
                  <a:srgbClr val="008200"/>
                </a:solidFill>
                <a:effectLst/>
                <a:latin typeface="inter-regular"/>
              </a:rPr>
              <a:t>//accessor method</a:t>
            </a:r>
            <a:r>
              <a:rPr lang="en-US" sz="2800" b="0" i="0" dirty="0">
                <a:solidFill>
                  <a:srgbClr val="000000"/>
                </a:solidFill>
                <a:effectLst/>
                <a:latin typeface="inter-regular"/>
              </a:rPr>
              <a:t>  </a:t>
            </a:r>
          </a:p>
          <a:p>
            <a:pPr algn="just"/>
            <a:r>
              <a:rPr lang="en-US" sz="2800" b="0" i="0" dirty="0">
                <a:solidFill>
                  <a:srgbClr val="000000"/>
                </a:solidFill>
                <a:effectLst/>
                <a:latin typeface="inter-regular"/>
              </a:rPr>
              <a:t>{  </a:t>
            </a:r>
          </a:p>
          <a:p>
            <a:pPr algn="just"/>
            <a:r>
              <a:rPr lang="en-US" sz="2800" b="1" i="0" dirty="0">
                <a:solidFill>
                  <a:srgbClr val="006699"/>
                </a:solidFill>
                <a:effectLst/>
                <a:latin typeface="inter-regular"/>
              </a:rPr>
              <a:t>return</a:t>
            </a:r>
            <a:r>
              <a:rPr lang="en-US" sz="2800" b="0" i="0" dirty="0">
                <a:solidFill>
                  <a:srgbClr val="000000"/>
                </a:solidFill>
                <a:effectLst/>
                <a:latin typeface="inter-regular"/>
              </a:rPr>
              <a:t> roll;  </a:t>
            </a:r>
          </a:p>
          <a:p>
            <a:pPr algn="just"/>
            <a:r>
              <a:rPr lang="en-US" sz="2800" b="0" i="0" dirty="0">
                <a:solidFill>
                  <a:srgbClr val="000000"/>
                </a:solidFill>
                <a:effectLst/>
                <a:latin typeface="inter-regular"/>
              </a:rPr>
              <a:t>}  </a:t>
            </a:r>
          </a:p>
          <a:p>
            <a:pPr algn="just"/>
            <a:r>
              <a:rPr lang="en-US" sz="2800" b="1" i="0" dirty="0">
                <a:solidFill>
                  <a:srgbClr val="006699"/>
                </a:solidFill>
                <a:effectLst/>
                <a:latin typeface="inter-regular"/>
              </a:rPr>
              <a:t>public</a:t>
            </a:r>
            <a:r>
              <a:rPr lang="en-US" sz="2800" b="0" i="0" dirty="0">
                <a:solidFill>
                  <a:srgbClr val="000000"/>
                </a:solidFill>
                <a:effectLst/>
                <a:latin typeface="inter-regular"/>
              </a:rPr>
              <a:t> </a:t>
            </a:r>
            <a:r>
              <a:rPr lang="en-US" sz="2800" b="1" i="0" dirty="0">
                <a:solidFill>
                  <a:srgbClr val="006699"/>
                </a:solidFill>
                <a:effectLst/>
                <a:latin typeface="inter-regular"/>
              </a:rPr>
              <a:t>void</a:t>
            </a:r>
            <a:r>
              <a:rPr lang="en-US" sz="2800" b="0" i="0" dirty="0">
                <a:solidFill>
                  <a:srgbClr val="000000"/>
                </a:solidFill>
                <a:effectLst/>
                <a:latin typeface="inter-regular"/>
              </a:rPr>
              <a:t> </a:t>
            </a:r>
            <a:r>
              <a:rPr lang="en-US" sz="2800" b="0" i="0" dirty="0" err="1">
                <a:solidFill>
                  <a:srgbClr val="000000"/>
                </a:solidFill>
                <a:effectLst/>
                <a:latin typeface="inter-regular"/>
              </a:rPr>
              <a:t>setRoll</a:t>
            </a:r>
            <a:r>
              <a:rPr lang="en-US" sz="2800" b="0" i="0" dirty="0">
                <a:solidFill>
                  <a:srgbClr val="000000"/>
                </a:solidFill>
                <a:effectLst/>
                <a:latin typeface="inter-regular"/>
              </a:rPr>
              <a:t>(</a:t>
            </a:r>
            <a:r>
              <a:rPr lang="en-US" sz="2800" b="1" i="0" dirty="0">
                <a:solidFill>
                  <a:srgbClr val="006699"/>
                </a:solidFill>
                <a:effectLst/>
                <a:latin typeface="inter-regular"/>
              </a:rPr>
              <a:t>int</a:t>
            </a:r>
            <a:r>
              <a:rPr lang="en-US" sz="2800" b="0" i="0" dirty="0">
                <a:solidFill>
                  <a:srgbClr val="000000"/>
                </a:solidFill>
                <a:effectLst/>
                <a:latin typeface="inter-regular"/>
              </a:rPr>
              <a:t> roll) </a:t>
            </a:r>
            <a:r>
              <a:rPr lang="en-US" sz="2800" b="0" i="0" dirty="0">
                <a:solidFill>
                  <a:srgbClr val="008200"/>
                </a:solidFill>
                <a:effectLst/>
                <a:latin typeface="inter-regular"/>
              </a:rPr>
              <a:t>//mutator </a:t>
            </a:r>
            <a:r>
              <a:rPr lang="en-US" sz="2800" b="0" i="0" dirty="0">
                <a:solidFill>
                  <a:srgbClr val="000000"/>
                </a:solidFill>
                <a:effectLst/>
                <a:latin typeface="inter-regular"/>
              </a:rPr>
              <a:t>  </a:t>
            </a:r>
          </a:p>
          <a:p>
            <a:pPr algn="just"/>
            <a:r>
              <a:rPr lang="en-US" sz="2800" b="0" i="0" dirty="0">
                <a:solidFill>
                  <a:srgbClr val="000000"/>
                </a:solidFill>
                <a:effectLst/>
                <a:latin typeface="inter-regular"/>
              </a:rPr>
              <a:t>{  </a:t>
            </a:r>
          </a:p>
          <a:p>
            <a:pPr algn="just"/>
            <a:r>
              <a:rPr lang="en-US" sz="2800" b="1" i="0" dirty="0" err="1">
                <a:solidFill>
                  <a:srgbClr val="006699"/>
                </a:solidFill>
                <a:effectLst/>
                <a:latin typeface="inter-regular"/>
              </a:rPr>
              <a:t>this</a:t>
            </a:r>
            <a:r>
              <a:rPr lang="en-US" sz="2800" b="0" i="0" dirty="0" err="1">
                <a:solidFill>
                  <a:srgbClr val="000000"/>
                </a:solidFill>
                <a:effectLst/>
                <a:latin typeface="inter-regular"/>
              </a:rPr>
              <a:t>.roll</a:t>
            </a:r>
            <a:r>
              <a:rPr lang="en-US" sz="2800" b="0" i="0" dirty="0">
                <a:solidFill>
                  <a:srgbClr val="000000"/>
                </a:solidFill>
                <a:effectLst/>
                <a:latin typeface="inter-regular"/>
              </a:rPr>
              <a:t> = roll;  </a:t>
            </a:r>
          </a:p>
          <a:p>
            <a:pPr algn="just"/>
            <a:r>
              <a:rPr lang="en-US" sz="2800" b="0" i="0" dirty="0">
                <a:solidFill>
                  <a:srgbClr val="000000"/>
                </a:solidFill>
                <a:effectLst/>
                <a:latin typeface="inter-regular"/>
              </a:rPr>
              <a:t>}  </a:t>
            </a:r>
          </a:p>
        </p:txBody>
      </p:sp>
    </p:spTree>
    <p:extLst>
      <p:ext uri="{BB962C8B-B14F-4D97-AF65-F5344CB8AC3E}">
        <p14:creationId xmlns:p14="http://schemas.microsoft.com/office/powerpoint/2010/main" val="2914331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A278-E838-4BAF-89F1-00BFF0FA22D3}"/>
              </a:ext>
            </a:extLst>
          </p:cNvPr>
          <p:cNvSpPr>
            <a:spLocks noGrp="1"/>
          </p:cNvSpPr>
          <p:nvPr>
            <p:ph type="title"/>
          </p:nvPr>
        </p:nvSpPr>
        <p:spPr/>
        <p:txBody>
          <a:bodyPr/>
          <a:lstStyle/>
          <a:p>
            <a:r>
              <a:rPr lang="en-US" dirty="0">
                <a:solidFill>
                  <a:schemeClr val="accent1"/>
                </a:solidFill>
              </a:rPr>
              <a:t>Abstract Method</a:t>
            </a:r>
          </a:p>
        </p:txBody>
      </p:sp>
      <p:sp>
        <p:nvSpPr>
          <p:cNvPr id="3" name="Content Placeholder 2">
            <a:extLst>
              <a:ext uri="{FF2B5EF4-FFF2-40B4-BE49-F238E27FC236}">
                <a16:creationId xmlns:a16="http://schemas.microsoft.com/office/drawing/2014/main" id="{701D03A8-F63C-4CC4-8FCC-23AA44E405F2}"/>
              </a:ext>
            </a:extLst>
          </p:cNvPr>
          <p:cNvSpPr>
            <a:spLocks noGrp="1"/>
          </p:cNvSpPr>
          <p:nvPr>
            <p:ph idx="1"/>
          </p:nvPr>
        </p:nvSpPr>
        <p:spPr/>
        <p:txBody>
          <a:bodyPr/>
          <a:lstStyle/>
          <a:p>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method_name</a:t>
            </a:r>
            <a:r>
              <a:rPr lang="en-US" b="0" i="0" dirty="0">
                <a:solidFill>
                  <a:srgbClr val="000000"/>
                </a:solidFill>
                <a:effectLst/>
                <a:latin typeface="inter-regular"/>
              </a:rPr>
              <a:t>();  </a:t>
            </a:r>
          </a:p>
          <a:p>
            <a:endParaRPr lang="en-US" dirty="0"/>
          </a:p>
          <a:p>
            <a:r>
              <a:rPr lang="en-US" b="0" i="0" dirty="0">
                <a:solidFill>
                  <a:srgbClr val="333333"/>
                </a:solidFill>
                <a:effectLst/>
                <a:latin typeface="inter-regular"/>
              </a:rPr>
              <a:t>The method that does not has method body is known as abstract method. </a:t>
            </a:r>
          </a:p>
          <a:p>
            <a:r>
              <a:rPr lang="en-US" b="0" i="0" dirty="0">
                <a:solidFill>
                  <a:srgbClr val="333333"/>
                </a:solidFill>
                <a:effectLst/>
                <a:latin typeface="inter-regular"/>
              </a:rPr>
              <a:t>It always declares in the </a:t>
            </a:r>
            <a:r>
              <a:rPr lang="en-US" b="1" i="0" dirty="0">
                <a:solidFill>
                  <a:srgbClr val="333333"/>
                </a:solidFill>
                <a:effectLst/>
                <a:latin typeface="inter-bold"/>
              </a:rPr>
              <a:t>abstract class</a:t>
            </a:r>
            <a:r>
              <a:rPr lang="en-US" b="0" i="0" dirty="0">
                <a:solidFill>
                  <a:srgbClr val="333333"/>
                </a:solidFill>
                <a:effectLst/>
                <a:latin typeface="inter-regular"/>
              </a:rPr>
              <a:t>.</a:t>
            </a:r>
            <a:endParaRPr lang="en-US" dirty="0"/>
          </a:p>
        </p:txBody>
      </p:sp>
    </p:spTree>
    <p:extLst>
      <p:ext uri="{BB962C8B-B14F-4D97-AF65-F5344CB8AC3E}">
        <p14:creationId xmlns:p14="http://schemas.microsoft.com/office/powerpoint/2010/main" val="3195579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CB8D-5515-46CB-B0B4-44E37B624240}"/>
              </a:ext>
            </a:extLst>
          </p:cNvPr>
          <p:cNvSpPr>
            <a:spLocks noGrp="1"/>
          </p:cNvSpPr>
          <p:nvPr>
            <p:ph type="title"/>
          </p:nvPr>
        </p:nvSpPr>
        <p:spPr/>
        <p:txBody>
          <a:bodyPr/>
          <a:lstStyle/>
          <a:p>
            <a:r>
              <a:rPr lang="en-US" dirty="0">
                <a:solidFill>
                  <a:schemeClr val="accent1"/>
                </a:solidFill>
              </a:rPr>
              <a:t>Inheritance (is-a)</a:t>
            </a:r>
          </a:p>
        </p:txBody>
      </p:sp>
      <p:sp>
        <p:nvSpPr>
          <p:cNvPr id="3" name="Content Placeholder 2">
            <a:extLst>
              <a:ext uri="{FF2B5EF4-FFF2-40B4-BE49-F238E27FC236}">
                <a16:creationId xmlns:a16="http://schemas.microsoft.com/office/drawing/2014/main" id="{DA1FE8F7-2223-4D52-9DA6-8DC45ACE20BA}"/>
              </a:ext>
            </a:extLst>
          </p:cNvPr>
          <p:cNvSpPr>
            <a:spLocks noGrp="1"/>
          </p:cNvSpPr>
          <p:nvPr>
            <p:ph idx="1"/>
          </p:nvPr>
        </p:nvSpPr>
        <p:spPr/>
        <p:txBody>
          <a:bodyPr/>
          <a:lstStyle/>
          <a:p>
            <a:r>
              <a:rPr lang="en-US" dirty="0">
                <a:solidFill>
                  <a:srgbClr val="333333"/>
                </a:solidFill>
                <a:latin typeface="inter-regular"/>
              </a:rPr>
              <a:t>A</a:t>
            </a:r>
            <a:r>
              <a:rPr lang="en-US" b="0" i="0" dirty="0">
                <a:solidFill>
                  <a:srgbClr val="333333"/>
                </a:solidFill>
                <a:effectLst/>
                <a:latin typeface="inter-regular"/>
              </a:rPr>
              <a:t> mechanism in which one object acquires all the properties and behaviors of a parent object.</a:t>
            </a:r>
          </a:p>
          <a:p>
            <a:endParaRPr lang="en-US" dirty="0">
              <a:solidFill>
                <a:srgbClr val="333333"/>
              </a:solidFill>
              <a:latin typeface="inter-regular"/>
            </a:endParaRP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Subclass-name </a:t>
            </a:r>
            <a:r>
              <a:rPr lang="en-US" b="1" i="0" dirty="0">
                <a:solidFill>
                  <a:srgbClr val="006699"/>
                </a:solidFill>
                <a:effectLst/>
                <a:latin typeface="inter-regular"/>
              </a:rPr>
              <a:t>extends</a:t>
            </a:r>
            <a:r>
              <a:rPr lang="en-US" b="0" i="0" dirty="0">
                <a:solidFill>
                  <a:srgbClr val="000000"/>
                </a:solidFill>
                <a:effectLst/>
                <a:latin typeface="inter-regular"/>
              </a:rPr>
              <a:t> Superclass-name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//methods and fields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157050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14E3-DE3C-4C0C-9D8B-9F308E512D80}"/>
              </a:ext>
            </a:extLst>
          </p:cNvPr>
          <p:cNvSpPr>
            <a:spLocks noGrp="1"/>
          </p:cNvSpPr>
          <p:nvPr>
            <p:ph type="title"/>
          </p:nvPr>
        </p:nvSpPr>
        <p:spPr/>
        <p:txBody>
          <a:bodyPr/>
          <a:lstStyle/>
          <a:p>
            <a:r>
              <a:rPr lang="en-US" dirty="0">
                <a:solidFill>
                  <a:schemeClr val="accent1"/>
                </a:solidFill>
              </a:rPr>
              <a:t>Applications</a:t>
            </a:r>
          </a:p>
        </p:txBody>
      </p:sp>
      <p:sp>
        <p:nvSpPr>
          <p:cNvPr id="3" name="Content Placeholder 2">
            <a:extLst>
              <a:ext uri="{FF2B5EF4-FFF2-40B4-BE49-F238E27FC236}">
                <a16:creationId xmlns:a16="http://schemas.microsoft.com/office/drawing/2014/main" id="{E0885667-F2FB-4ECE-AF74-67A50F37EBBE}"/>
              </a:ext>
            </a:extLst>
          </p:cNvPr>
          <p:cNvSpPr>
            <a:spLocks noGrp="1"/>
          </p:cNvSpPr>
          <p:nvPr>
            <p:ph idx="1"/>
          </p:nvPr>
        </p:nvSpPr>
        <p:spPr/>
        <p:txBody>
          <a:bodyPr>
            <a:normAutofit lnSpcReduction="10000"/>
          </a:bodyPr>
          <a:lstStyle/>
          <a:p>
            <a:pPr algn="just">
              <a:buFont typeface="+mj-lt"/>
              <a:buAutoNum type="arabicPeriod"/>
            </a:pPr>
            <a:r>
              <a:rPr lang="en-US" b="0" i="0" dirty="0">
                <a:solidFill>
                  <a:srgbClr val="000000"/>
                </a:solidFill>
                <a:effectLst/>
                <a:latin typeface="inter-regular"/>
              </a:rPr>
              <a:t>Desktop Applications such as acrobat reader, media player, antivirus, etc.</a:t>
            </a:r>
          </a:p>
          <a:p>
            <a:pPr algn="just">
              <a:buFont typeface="+mj-lt"/>
              <a:buAutoNum type="arabicPeriod"/>
            </a:pPr>
            <a:r>
              <a:rPr lang="en-US" b="0" i="0" dirty="0">
                <a:solidFill>
                  <a:srgbClr val="000000"/>
                </a:solidFill>
                <a:effectLst/>
                <a:latin typeface="inter-regular"/>
              </a:rPr>
              <a:t>Web Applications such as irctc.co.in, javatpoint.com, etc.</a:t>
            </a:r>
          </a:p>
          <a:p>
            <a:pPr algn="just">
              <a:buFont typeface="+mj-lt"/>
              <a:buAutoNum type="arabicPeriod"/>
            </a:pPr>
            <a:r>
              <a:rPr lang="en-US" b="0" i="0" dirty="0">
                <a:solidFill>
                  <a:srgbClr val="000000"/>
                </a:solidFill>
                <a:effectLst/>
                <a:latin typeface="inter-regular"/>
              </a:rPr>
              <a:t>Enterprise Applications such as banking applications.</a:t>
            </a:r>
          </a:p>
          <a:p>
            <a:pPr algn="just">
              <a:buFont typeface="+mj-lt"/>
              <a:buAutoNum type="arabicPeriod"/>
            </a:pPr>
            <a:r>
              <a:rPr lang="en-US" b="0" i="0" dirty="0">
                <a:solidFill>
                  <a:srgbClr val="000000"/>
                </a:solidFill>
                <a:effectLst/>
                <a:latin typeface="inter-regular"/>
              </a:rPr>
              <a:t>Mobile</a:t>
            </a:r>
          </a:p>
          <a:p>
            <a:pPr algn="just">
              <a:buFont typeface="+mj-lt"/>
              <a:buAutoNum type="arabicPeriod"/>
            </a:pPr>
            <a:r>
              <a:rPr lang="en-US" b="0" i="0" dirty="0">
                <a:solidFill>
                  <a:srgbClr val="000000"/>
                </a:solidFill>
                <a:effectLst/>
                <a:latin typeface="inter-regular"/>
              </a:rPr>
              <a:t>Embedded System</a:t>
            </a:r>
          </a:p>
          <a:p>
            <a:pPr algn="just">
              <a:buFont typeface="+mj-lt"/>
              <a:buAutoNum type="arabicPeriod"/>
            </a:pPr>
            <a:r>
              <a:rPr lang="en-US" b="0" i="0" dirty="0">
                <a:solidFill>
                  <a:srgbClr val="000000"/>
                </a:solidFill>
                <a:effectLst/>
                <a:latin typeface="inter-regular"/>
              </a:rPr>
              <a:t>Smart Card</a:t>
            </a:r>
          </a:p>
          <a:p>
            <a:pPr algn="just">
              <a:buFont typeface="+mj-lt"/>
              <a:buAutoNum type="arabicPeriod"/>
            </a:pPr>
            <a:r>
              <a:rPr lang="en-US" b="0" i="0" dirty="0">
                <a:solidFill>
                  <a:srgbClr val="000000"/>
                </a:solidFill>
                <a:effectLst/>
                <a:latin typeface="inter-regular"/>
              </a:rPr>
              <a:t>Robotics</a:t>
            </a:r>
          </a:p>
          <a:p>
            <a:pPr algn="just">
              <a:buFont typeface="+mj-lt"/>
              <a:buAutoNum type="arabicPeriod"/>
            </a:pPr>
            <a:r>
              <a:rPr lang="en-US" b="0" i="0" dirty="0">
                <a:solidFill>
                  <a:srgbClr val="000000"/>
                </a:solidFill>
                <a:effectLst/>
                <a:latin typeface="inter-regular"/>
              </a:rPr>
              <a:t>Games, etc.</a:t>
            </a:r>
          </a:p>
          <a:p>
            <a:endParaRPr lang="en-US" dirty="0"/>
          </a:p>
        </p:txBody>
      </p:sp>
    </p:spTree>
    <p:extLst>
      <p:ext uri="{BB962C8B-B14F-4D97-AF65-F5344CB8AC3E}">
        <p14:creationId xmlns:p14="http://schemas.microsoft.com/office/powerpoint/2010/main" val="57356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082D-8D59-4F87-BC7D-F30B2C43324F}"/>
              </a:ext>
            </a:extLst>
          </p:cNvPr>
          <p:cNvSpPr>
            <a:spLocks noGrp="1"/>
          </p:cNvSpPr>
          <p:nvPr>
            <p:ph type="title"/>
          </p:nvPr>
        </p:nvSpPr>
        <p:spPr/>
        <p:txBody>
          <a:bodyPr/>
          <a:lstStyle/>
          <a:p>
            <a:r>
              <a:rPr lang="en-US" dirty="0">
                <a:solidFill>
                  <a:schemeClr val="accent1"/>
                </a:solidFill>
              </a:rPr>
              <a:t>Types of Inheritance</a:t>
            </a:r>
          </a:p>
        </p:txBody>
      </p:sp>
      <p:pic>
        <p:nvPicPr>
          <p:cNvPr id="1026" name="Picture 2" descr="Types of inheritance in Java">
            <a:extLst>
              <a:ext uri="{FF2B5EF4-FFF2-40B4-BE49-F238E27FC236}">
                <a16:creationId xmlns:a16="http://schemas.microsoft.com/office/drawing/2014/main" id="{D3239372-FEA5-4D9D-A1F3-BDFFC8F4A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594" y="1548274"/>
            <a:ext cx="8967019" cy="4758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09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666C-EB1C-4C94-BD36-1BC22227CED2}"/>
              </a:ext>
            </a:extLst>
          </p:cNvPr>
          <p:cNvSpPr>
            <a:spLocks noGrp="1"/>
          </p:cNvSpPr>
          <p:nvPr>
            <p:ph type="title"/>
          </p:nvPr>
        </p:nvSpPr>
        <p:spPr/>
        <p:txBody>
          <a:bodyPr/>
          <a:lstStyle/>
          <a:p>
            <a:r>
              <a:rPr lang="en-US" dirty="0">
                <a:solidFill>
                  <a:schemeClr val="accent1"/>
                </a:solidFill>
              </a:rPr>
              <a:t>Aggregation (has-a)</a:t>
            </a:r>
          </a:p>
        </p:txBody>
      </p:sp>
      <p:pic>
        <p:nvPicPr>
          <p:cNvPr id="2050" name="Picture 2" descr="aggregation example">
            <a:extLst>
              <a:ext uri="{FF2B5EF4-FFF2-40B4-BE49-F238E27FC236}">
                <a16:creationId xmlns:a16="http://schemas.microsoft.com/office/drawing/2014/main" id="{D078DC6B-7C69-4A18-AD8D-3C5B4F8E1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72702"/>
            <a:ext cx="9657994" cy="4193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280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1F97-DFC8-4578-80FC-467076899295}"/>
              </a:ext>
            </a:extLst>
          </p:cNvPr>
          <p:cNvSpPr>
            <a:spLocks noGrp="1"/>
          </p:cNvSpPr>
          <p:nvPr>
            <p:ph type="title"/>
          </p:nvPr>
        </p:nvSpPr>
        <p:spPr>
          <a:xfrm>
            <a:off x="1059425" y="2474144"/>
            <a:ext cx="10515600" cy="1325563"/>
          </a:xfrm>
        </p:spPr>
        <p:txBody>
          <a:bodyPr>
            <a:normAutofit/>
          </a:bodyPr>
          <a:lstStyle/>
          <a:p>
            <a:pPr algn="ctr"/>
            <a:r>
              <a:rPr lang="en-US" sz="6600" dirty="0">
                <a:solidFill>
                  <a:schemeClr val="accent1"/>
                </a:solidFill>
              </a:rPr>
              <a:t>Polymorphism</a:t>
            </a:r>
          </a:p>
        </p:txBody>
      </p:sp>
    </p:spTree>
    <p:extLst>
      <p:ext uri="{BB962C8B-B14F-4D97-AF65-F5344CB8AC3E}">
        <p14:creationId xmlns:p14="http://schemas.microsoft.com/office/powerpoint/2010/main" val="1344548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B37D-BA90-4444-B7E3-B4F4E17D424F}"/>
              </a:ext>
            </a:extLst>
          </p:cNvPr>
          <p:cNvSpPr>
            <a:spLocks noGrp="1"/>
          </p:cNvSpPr>
          <p:nvPr>
            <p:ph type="title"/>
          </p:nvPr>
        </p:nvSpPr>
        <p:spPr/>
        <p:txBody>
          <a:bodyPr/>
          <a:lstStyle/>
          <a:p>
            <a:r>
              <a:rPr lang="en-US" b="0" i="0" dirty="0">
                <a:solidFill>
                  <a:schemeClr val="accent1"/>
                </a:solidFill>
                <a:effectLst/>
                <a:latin typeface="erdana"/>
              </a:rPr>
              <a:t>Method Overloading</a:t>
            </a:r>
            <a:endParaRPr lang="en-US" dirty="0">
              <a:solidFill>
                <a:schemeClr val="accent1"/>
              </a:solidFill>
            </a:endParaRPr>
          </a:p>
        </p:txBody>
      </p:sp>
      <p:sp>
        <p:nvSpPr>
          <p:cNvPr id="3" name="Content Placeholder 2">
            <a:extLst>
              <a:ext uri="{FF2B5EF4-FFF2-40B4-BE49-F238E27FC236}">
                <a16:creationId xmlns:a16="http://schemas.microsoft.com/office/drawing/2014/main" id="{75A67611-6E9D-4138-A6BB-8045E8CDA62F}"/>
              </a:ext>
            </a:extLst>
          </p:cNvPr>
          <p:cNvSpPr>
            <a:spLocks noGrp="1"/>
          </p:cNvSpPr>
          <p:nvPr>
            <p:ph idx="1"/>
          </p:nvPr>
        </p:nvSpPr>
        <p:spPr/>
        <p:txBody>
          <a:bodyPr/>
          <a:lstStyle/>
          <a:p>
            <a:r>
              <a:rPr lang="en-US" b="0" i="0" dirty="0">
                <a:solidFill>
                  <a:srgbClr val="333333"/>
                </a:solidFill>
                <a:effectLst/>
                <a:latin typeface="inter-regular"/>
              </a:rPr>
              <a:t>If a </a:t>
            </a:r>
            <a:r>
              <a:rPr lang="en-US" b="0" i="0" strike="noStrike" dirty="0">
                <a:effectLst/>
                <a:latin typeface="inter-regular"/>
              </a:rPr>
              <a:t>class</a:t>
            </a:r>
            <a:r>
              <a:rPr lang="en-US" b="0" i="0" dirty="0">
                <a:effectLst/>
                <a:latin typeface="inter-regular"/>
              </a:rPr>
              <a:t> </a:t>
            </a:r>
            <a:r>
              <a:rPr lang="en-US" b="0" i="0" dirty="0">
                <a:solidFill>
                  <a:srgbClr val="333333"/>
                </a:solidFill>
                <a:effectLst/>
                <a:latin typeface="inter-regular"/>
              </a:rPr>
              <a:t>has multiple methods having same name but different in parameters, it is known as </a:t>
            </a:r>
            <a:r>
              <a:rPr lang="en-US" b="1" i="0" dirty="0">
                <a:solidFill>
                  <a:srgbClr val="333333"/>
                </a:solidFill>
                <a:effectLst/>
                <a:latin typeface="inter-bold"/>
              </a:rPr>
              <a:t>Method Overloading</a:t>
            </a:r>
            <a:r>
              <a:rPr lang="en-US" b="0" i="0" dirty="0">
                <a:solidFill>
                  <a:srgbClr val="333333"/>
                </a:solidFill>
                <a:effectLst/>
                <a:latin typeface="inter-regular"/>
              </a:rPr>
              <a:t>.</a:t>
            </a:r>
          </a:p>
          <a:p>
            <a:endParaRPr lang="en-US" dirty="0">
              <a:solidFill>
                <a:srgbClr val="333333"/>
              </a:solidFill>
              <a:latin typeface="inter-regular"/>
            </a:endParaRPr>
          </a:p>
          <a:p>
            <a:pPr algn="just"/>
            <a:r>
              <a:rPr lang="en-US" b="0" i="0" dirty="0">
                <a:solidFill>
                  <a:srgbClr val="333333"/>
                </a:solidFill>
                <a:effectLst/>
                <a:latin typeface="inter-regular"/>
              </a:rPr>
              <a:t>There are two ways to overload the method in java</a:t>
            </a:r>
          </a:p>
          <a:p>
            <a:pPr lvl="1" algn="just">
              <a:buFont typeface="+mj-lt"/>
              <a:buAutoNum type="arabicPeriod"/>
            </a:pPr>
            <a:r>
              <a:rPr lang="en-US" b="0" i="0" dirty="0">
                <a:solidFill>
                  <a:srgbClr val="000000"/>
                </a:solidFill>
                <a:effectLst/>
                <a:latin typeface="inter-regular"/>
              </a:rPr>
              <a:t>By changing number of arguments</a:t>
            </a:r>
          </a:p>
          <a:p>
            <a:pPr lvl="1" algn="just">
              <a:buFont typeface="+mj-lt"/>
              <a:buAutoNum type="arabicPeriod"/>
            </a:pPr>
            <a:r>
              <a:rPr lang="en-US" b="0" i="0" dirty="0">
                <a:solidFill>
                  <a:srgbClr val="000000"/>
                </a:solidFill>
                <a:effectLst/>
                <a:latin typeface="inter-regular"/>
              </a:rPr>
              <a:t>By changing the data type</a:t>
            </a:r>
          </a:p>
          <a:p>
            <a:endParaRPr lang="en-US" dirty="0"/>
          </a:p>
        </p:txBody>
      </p:sp>
    </p:spTree>
    <p:extLst>
      <p:ext uri="{BB962C8B-B14F-4D97-AF65-F5344CB8AC3E}">
        <p14:creationId xmlns:p14="http://schemas.microsoft.com/office/powerpoint/2010/main" val="2667461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936CE-D738-4C24-8E4F-9DEE38A76F12}"/>
              </a:ext>
            </a:extLst>
          </p:cNvPr>
          <p:cNvSpPr>
            <a:spLocks noGrp="1"/>
          </p:cNvSpPr>
          <p:nvPr>
            <p:ph type="title"/>
          </p:nvPr>
        </p:nvSpPr>
        <p:spPr/>
        <p:txBody>
          <a:bodyPr/>
          <a:lstStyle/>
          <a:p>
            <a:r>
              <a:rPr lang="en-US" dirty="0">
                <a:solidFill>
                  <a:schemeClr val="accent1"/>
                </a:solidFill>
              </a:rPr>
              <a:t>Method Overriding</a:t>
            </a:r>
          </a:p>
        </p:txBody>
      </p:sp>
      <p:sp>
        <p:nvSpPr>
          <p:cNvPr id="3" name="Content Placeholder 2">
            <a:extLst>
              <a:ext uri="{FF2B5EF4-FFF2-40B4-BE49-F238E27FC236}">
                <a16:creationId xmlns:a16="http://schemas.microsoft.com/office/drawing/2014/main" id="{1CE4E7AC-4F8A-4B44-A278-52F58282505C}"/>
              </a:ext>
            </a:extLst>
          </p:cNvPr>
          <p:cNvSpPr>
            <a:spLocks noGrp="1"/>
          </p:cNvSpPr>
          <p:nvPr>
            <p:ph idx="1"/>
          </p:nvPr>
        </p:nvSpPr>
        <p:spPr/>
        <p:txBody>
          <a:bodyPr/>
          <a:lstStyle/>
          <a:p>
            <a:r>
              <a:rPr lang="en-US" b="0" i="0" dirty="0">
                <a:solidFill>
                  <a:srgbClr val="333333"/>
                </a:solidFill>
                <a:effectLst/>
                <a:latin typeface="inter-regular"/>
              </a:rPr>
              <a:t>If subclass (child class) has the same method as declared in the parent class, it is known as </a:t>
            </a:r>
            <a:r>
              <a:rPr lang="en-US" b="1" i="0" dirty="0">
                <a:solidFill>
                  <a:srgbClr val="333333"/>
                </a:solidFill>
                <a:effectLst/>
                <a:latin typeface="inter-bold"/>
              </a:rPr>
              <a:t>method overriding.</a:t>
            </a:r>
          </a:p>
          <a:p>
            <a:endParaRPr lang="en-US" b="1" dirty="0">
              <a:solidFill>
                <a:srgbClr val="333333"/>
              </a:solidFill>
              <a:latin typeface="inter-bold"/>
            </a:endParaRPr>
          </a:p>
          <a:p>
            <a:pPr algn="just"/>
            <a:r>
              <a:rPr lang="en-US" b="0" i="0" dirty="0">
                <a:solidFill>
                  <a:srgbClr val="610B4B"/>
                </a:solidFill>
                <a:effectLst/>
                <a:latin typeface="erdana"/>
              </a:rPr>
              <a:t>Rules for Method Overriding</a:t>
            </a:r>
          </a:p>
          <a:p>
            <a:pPr lvl="1" algn="just">
              <a:buFont typeface="+mj-lt"/>
              <a:buAutoNum type="arabicPeriod"/>
            </a:pPr>
            <a:r>
              <a:rPr lang="en-US" b="0" i="0" dirty="0">
                <a:solidFill>
                  <a:srgbClr val="000000"/>
                </a:solidFill>
                <a:effectLst/>
                <a:latin typeface="inter-regular"/>
              </a:rPr>
              <a:t>The method must have the same name as in the parent class</a:t>
            </a:r>
          </a:p>
          <a:p>
            <a:pPr lvl="1" algn="just">
              <a:buFont typeface="+mj-lt"/>
              <a:buAutoNum type="arabicPeriod"/>
            </a:pPr>
            <a:r>
              <a:rPr lang="en-US" b="0" i="0" dirty="0">
                <a:solidFill>
                  <a:srgbClr val="000000"/>
                </a:solidFill>
                <a:effectLst/>
                <a:latin typeface="inter-regular"/>
              </a:rPr>
              <a:t>The method must have the same parameter as in the parent class.</a:t>
            </a:r>
          </a:p>
          <a:p>
            <a:pPr lvl="1" algn="just">
              <a:buFont typeface="+mj-lt"/>
              <a:buAutoNum type="arabicPeriod"/>
            </a:pPr>
            <a:r>
              <a:rPr lang="en-US" b="0" i="0" dirty="0">
                <a:solidFill>
                  <a:srgbClr val="000000"/>
                </a:solidFill>
                <a:effectLst/>
                <a:latin typeface="inter-regular"/>
              </a:rPr>
              <a:t>There must be an IS-A relationship (inheritance).</a:t>
            </a:r>
          </a:p>
          <a:p>
            <a:pPr marL="0" indent="0">
              <a:buNone/>
            </a:pPr>
            <a:br>
              <a:rPr lang="en-US" dirty="0"/>
            </a:br>
            <a:endParaRPr lang="en-US" dirty="0"/>
          </a:p>
        </p:txBody>
      </p:sp>
    </p:spTree>
    <p:extLst>
      <p:ext uri="{BB962C8B-B14F-4D97-AF65-F5344CB8AC3E}">
        <p14:creationId xmlns:p14="http://schemas.microsoft.com/office/powerpoint/2010/main" val="291509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method overriding example of bank">
            <a:extLst>
              <a:ext uri="{FF2B5EF4-FFF2-40B4-BE49-F238E27FC236}">
                <a16:creationId xmlns:a16="http://schemas.microsoft.com/office/drawing/2014/main" id="{E34E7721-0211-47C4-A421-C65988D57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02" y="1460090"/>
            <a:ext cx="11390558" cy="3982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068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A95E-90CE-4CCF-9850-E5B0B9C044B3}"/>
              </a:ext>
            </a:extLst>
          </p:cNvPr>
          <p:cNvSpPr>
            <a:spLocks noGrp="1"/>
          </p:cNvSpPr>
          <p:nvPr>
            <p:ph type="title"/>
          </p:nvPr>
        </p:nvSpPr>
        <p:spPr>
          <a:xfrm>
            <a:off x="838200" y="350376"/>
            <a:ext cx="10515600" cy="1325563"/>
          </a:xfrm>
        </p:spPr>
        <p:txBody>
          <a:bodyPr/>
          <a:lstStyle/>
          <a:p>
            <a:r>
              <a:rPr lang="en-US" dirty="0">
                <a:solidFill>
                  <a:schemeClr val="accent1"/>
                </a:solidFill>
              </a:rPr>
              <a:t>Difference between overloading &amp; overriding</a:t>
            </a:r>
          </a:p>
        </p:txBody>
      </p:sp>
      <p:graphicFrame>
        <p:nvGraphicFramePr>
          <p:cNvPr id="8" name="Content Placeholder 7">
            <a:extLst>
              <a:ext uri="{FF2B5EF4-FFF2-40B4-BE49-F238E27FC236}">
                <a16:creationId xmlns:a16="http://schemas.microsoft.com/office/drawing/2014/main" id="{E84AD591-DDDF-46A4-8966-25C431CF2EC1}"/>
              </a:ext>
            </a:extLst>
          </p:cNvPr>
          <p:cNvGraphicFramePr>
            <a:graphicFrameLocks noGrp="1"/>
          </p:cNvGraphicFramePr>
          <p:nvPr>
            <p:ph idx="1"/>
            <p:extLst>
              <p:ext uri="{D42A27DB-BD31-4B8C-83A1-F6EECF244321}">
                <p14:modId xmlns:p14="http://schemas.microsoft.com/office/powerpoint/2010/main" val="1757213695"/>
              </p:ext>
            </p:extLst>
          </p:nvPr>
        </p:nvGraphicFramePr>
        <p:xfrm>
          <a:off x="838199" y="2028654"/>
          <a:ext cx="10341077" cy="3981592"/>
        </p:xfrm>
        <a:graphic>
          <a:graphicData uri="http://schemas.openxmlformats.org/drawingml/2006/table">
            <a:tbl>
              <a:tblPr firstRow="1">
                <a:tableStyleId>{7DF18680-E054-41AD-8BC1-D1AEF772440D}</a:tableStyleId>
              </a:tblPr>
              <a:tblGrid>
                <a:gridCol w="1306241">
                  <a:extLst>
                    <a:ext uri="{9D8B030D-6E8A-4147-A177-3AD203B41FA5}">
                      <a16:colId xmlns:a16="http://schemas.microsoft.com/office/drawing/2014/main" val="2450791637"/>
                    </a:ext>
                  </a:extLst>
                </a:gridCol>
                <a:gridCol w="4136431">
                  <a:extLst>
                    <a:ext uri="{9D8B030D-6E8A-4147-A177-3AD203B41FA5}">
                      <a16:colId xmlns:a16="http://schemas.microsoft.com/office/drawing/2014/main" val="996057559"/>
                    </a:ext>
                  </a:extLst>
                </a:gridCol>
                <a:gridCol w="4898405">
                  <a:extLst>
                    <a:ext uri="{9D8B030D-6E8A-4147-A177-3AD203B41FA5}">
                      <a16:colId xmlns:a16="http://schemas.microsoft.com/office/drawing/2014/main" val="1078719716"/>
                    </a:ext>
                  </a:extLst>
                </a:gridCol>
              </a:tblGrid>
              <a:tr h="263921">
                <a:tc>
                  <a:txBody>
                    <a:bodyPr/>
                    <a:lstStyle/>
                    <a:p>
                      <a:pPr algn="ctr" fontAlgn="t"/>
                      <a:r>
                        <a:rPr lang="en-US" sz="2400" u="none" strike="noStrike" dirty="0">
                          <a:effectLst/>
                        </a:rPr>
                        <a:t>No.</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algn="l" fontAlgn="t"/>
                      <a:r>
                        <a:rPr lang="en-US" sz="2400" u="none" strike="noStrike" dirty="0">
                          <a:effectLst/>
                        </a:rPr>
                        <a:t>Method Overloading</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algn="l" fontAlgn="t"/>
                      <a:r>
                        <a:rPr lang="en-US" sz="2400" u="none" strike="noStrike">
                          <a:effectLst/>
                        </a:rPr>
                        <a:t>Method Overriding</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4060783564"/>
                  </a:ext>
                </a:extLst>
              </a:tr>
              <a:tr h="1424970">
                <a:tc>
                  <a:txBody>
                    <a:bodyPr/>
                    <a:lstStyle/>
                    <a:p>
                      <a:pPr algn="ctr" fontAlgn="t"/>
                      <a:r>
                        <a:rPr lang="en-US" sz="2400" u="none" strike="noStrike" dirty="0">
                          <a:effectLst/>
                        </a:rPr>
                        <a:t>1)</a:t>
                      </a:r>
                      <a:endParaRPr lang="en-US" sz="24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l" fontAlgn="t"/>
                      <a:r>
                        <a:rPr lang="en-US" sz="2400" u="none" strike="noStrike" dirty="0">
                          <a:effectLst/>
                        </a:rPr>
                        <a:t>Increase the readability of the program.</a:t>
                      </a:r>
                      <a:endParaRPr lang="en-US" sz="24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l" fontAlgn="t"/>
                      <a:r>
                        <a:rPr lang="en-US" sz="2400" u="none" strike="noStrike" dirty="0">
                          <a:effectLst/>
                        </a:rPr>
                        <a:t>Provide the specific implementation of the method that is already provided by its super class.</a:t>
                      </a:r>
                      <a:endParaRPr lang="en-US" sz="24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1067954058"/>
                  </a:ext>
                </a:extLst>
              </a:tr>
              <a:tr h="720146">
                <a:tc>
                  <a:txBody>
                    <a:bodyPr/>
                    <a:lstStyle/>
                    <a:p>
                      <a:pPr algn="ctr" fontAlgn="t"/>
                      <a:r>
                        <a:rPr lang="en-US" sz="2400" u="none" strike="noStrike">
                          <a:effectLst/>
                        </a:rPr>
                        <a:t>2)</a:t>
                      </a:r>
                      <a:endParaRPr lang="en-US" sz="24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l" fontAlgn="t"/>
                      <a:r>
                        <a:rPr lang="en-US" sz="2400" u="none" strike="noStrike" dirty="0">
                          <a:effectLst/>
                        </a:rPr>
                        <a:t>Performed within class.</a:t>
                      </a:r>
                      <a:endParaRPr lang="en-US" sz="24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l" fontAlgn="t"/>
                      <a:r>
                        <a:rPr lang="en-US" sz="2400" u="none" strike="noStrike" dirty="0">
                          <a:effectLst/>
                        </a:rPr>
                        <a:t>Occurs in two classes that have IS-A (inheritance) relationship.</a:t>
                      </a:r>
                      <a:endParaRPr lang="en-US" sz="24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386046863"/>
                  </a:ext>
                </a:extLst>
              </a:tr>
              <a:tr h="720146">
                <a:tc>
                  <a:txBody>
                    <a:bodyPr/>
                    <a:lstStyle/>
                    <a:p>
                      <a:pPr algn="ctr" fontAlgn="t"/>
                      <a:r>
                        <a:rPr lang="en-US" sz="2400" u="none" strike="noStrike">
                          <a:effectLst/>
                        </a:rPr>
                        <a:t>3)</a:t>
                      </a:r>
                      <a:endParaRPr lang="en-US" sz="24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l" fontAlgn="t"/>
                      <a:r>
                        <a:rPr lang="en-US" sz="2400" u="none" strike="noStrike">
                          <a:effectLst/>
                        </a:rPr>
                        <a:t>Parameter must be different.</a:t>
                      </a:r>
                      <a:endParaRPr lang="en-US" sz="24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l" fontAlgn="t"/>
                      <a:r>
                        <a:rPr lang="en-US" sz="2400" u="none" strike="noStrike" dirty="0">
                          <a:effectLst/>
                        </a:rPr>
                        <a:t>Parameter must be same.</a:t>
                      </a:r>
                      <a:endParaRPr lang="en-US" sz="24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1011774657"/>
                  </a:ext>
                </a:extLst>
              </a:tr>
              <a:tr h="720146">
                <a:tc>
                  <a:txBody>
                    <a:bodyPr/>
                    <a:lstStyle/>
                    <a:p>
                      <a:pPr algn="ctr" fontAlgn="t"/>
                      <a:r>
                        <a:rPr lang="en-US" sz="2400" u="none" strike="noStrike" dirty="0">
                          <a:effectLst/>
                        </a:rPr>
                        <a:t>4)</a:t>
                      </a:r>
                      <a:endParaRPr lang="en-US" sz="24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l" fontAlgn="t"/>
                      <a:r>
                        <a:rPr lang="en-US" sz="2400" u="none" strike="noStrike">
                          <a:effectLst/>
                        </a:rPr>
                        <a:t>Compile time polymorphism.</a:t>
                      </a:r>
                      <a:endParaRPr lang="en-US" sz="24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l" fontAlgn="t"/>
                      <a:r>
                        <a:rPr lang="en-US" sz="2400" u="none" strike="noStrike" dirty="0">
                          <a:effectLst/>
                        </a:rPr>
                        <a:t>Run time polymorphism.</a:t>
                      </a:r>
                      <a:endParaRPr lang="en-US" sz="24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2407362113"/>
                  </a:ext>
                </a:extLst>
              </a:tr>
            </a:tbl>
          </a:graphicData>
        </a:graphic>
      </p:graphicFrame>
    </p:spTree>
    <p:extLst>
      <p:ext uri="{BB962C8B-B14F-4D97-AF65-F5344CB8AC3E}">
        <p14:creationId xmlns:p14="http://schemas.microsoft.com/office/powerpoint/2010/main" val="688631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0FE3-542E-4C3B-845E-D9C5AE40BB4A}"/>
              </a:ext>
            </a:extLst>
          </p:cNvPr>
          <p:cNvSpPr>
            <a:spLocks noGrp="1"/>
          </p:cNvSpPr>
          <p:nvPr>
            <p:ph type="title"/>
          </p:nvPr>
        </p:nvSpPr>
        <p:spPr/>
        <p:txBody>
          <a:bodyPr/>
          <a:lstStyle/>
          <a:p>
            <a:r>
              <a:rPr lang="en-US" dirty="0">
                <a:solidFill>
                  <a:schemeClr val="accent1"/>
                </a:solidFill>
              </a:rPr>
              <a:t>Super Keyword</a:t>
            </a:r>
          </a:p>
        </p:txBody>
      </p:sp>
      <p:sp>
        <p:nvSpPr>
          <p:cNvPr id="3" name="Content Placeholder 2">
            <a:extLst>
              <a:ext uri="{FF2B5EF4-FFF2-40B4-BE49-F238E27FC236}">
                <a16:creationId xmlns:a16="http://schemas.microsoft.com/office/drawing/2014/main" id="{DE38D759-1AAF-4479-8DD8-14A8CFF28A7B}"/>
              </a:ext>
            </a:extLst>
          </p:cNvPr>
          <p:cNvSpPr>
            <a:spLocks noGrp="1"/>
          </p:cNvSpPr>
          <p:nvPr>
            <p:ph idx="1"/>
          </p:nvPr>
        </p:nvSpPr>
        <p:spPr/>
        <p:txBody>
          <a:bodyPr/>
          <a:lstStyle/>
          <a:p>
            <a:r>
              <a:rPr lang="en-US" dirty="0">
                <a:solidFill>
                  <a:srgbClr val="333333"/>
                </a:solidFill>
                <a:latin typeface="inter-regular"/>
              </a:rPr>
              <a:t>R</a:t>
            </a:r>
            <a:r>
              <a:rPr lang="en-US" b="0" i="0" dirty="0">
                <a:solidFill>
                  <a:srgbClr val="333333"/>
                </a:solidFill>
                <a:effectLst/>
                <a:latin typeface="inter-regular"/>
              </a:rPr>
              <a:t>efer immediate parent class object.</a:t>
            </a:r>
          </a:p>
          <a:p>
            <a:endParaRPr lang="en-US" dirty="0">
              <a:solidFill>
                <a:srgbClr val="333333"/>
              </a:solidFill>
              <a:latin typeface="inter-regular"/>
            </a:endParaRPr>
          </a:p>
          <a:p>
            <a:endParaRPr lang="en-US" dirty="0">
              <a:solidFill>
                <a:srgbClr val="333333"/>
              </a:solidFill>
              <a:latin typeface="inter-regular"/>
            </a:endParaRPr>
          </a:p>
          <a:p>
            <a:pPr algn="just">
              <a:buFont typeface="+mj-lt"/>
              <a:buAutoNum type="arabicPeriod"/>
            </a:pPr>
            <a:r>
              <a:rPr lang="en-US" b="0" i="0" dirty="0">
                <a:solidFill>
                  <a:srgbClr val="000000"/>
                </a:solidFill>
                <a:effectLst/>
                <a:latin typeface="inter-regular"/>
              </a:rPr>
              <a:t>super can be used to refer immediate parent class instance variable.</a:t>
            </a:r>
          </a:p>
          <a:p>
            <a:pPr algn="just">
              <a:buFont typeface="+mj-lt"/>
              <a:buAutoNum type="arabicPeriod"/>
            </a:pPr>
            <a:r>
              <a:rPr lang="en-US" b="0" i="0" dirty="0">
                <a:solidFill>
                  <a:srgbClr val="000000"/>
                </a:solidFill>
                <a:effectLst/>
                <a:latin typeface="inter-regular"/>
              </a:rPr>
              <a:t>super can be used to invoke immediate parent class method.</a:t>
            </a:r>
          </a:p>
          <a:p>
            <a:pPr algn="just">
              <a:buFont typeface="+mj-lt"/>
              <a:buAutoNum type="arabicPeriod"/>
            </a:pPr>
            <a:r>
              <a:rPr lang="en-US" b="0" i="0" dirty="0">
                <a:solidFill>
                  <a:srgbClr val="000000"/>
                </a:solidFill>
                <a:effectLst/>
                <a:latin typeface="inter-regular"/>
              </a:rPr>
              <a:t>super() can be used to invoke immediate parent class constructor.</a:t>
            </a:r>
          </a:p>
          <a:p>
            <a:endParaRPr lang="en-US" dirty="0"/>
          </a:p>
        </p:txBody>
      </p:sp>
    </p:spTree>
    <p:extLst>
      <p:ext uri="{BB962C8B-B14F-4D97-AF65-F5344CB8AC3E}">
        <p14:creationId xmlns:p14="http://schemas.microsoft.com/office/powerpoint/2010/main" val="2012482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5837-023B-4D33-A322-78B0E4346CFE}"/>
              </a:ext>
            </a:extLst>
          </p:cNvPr>
          <p:cNvSpPr>
            <a:spLocks noGrp="1"/>
          </p:cNvSpPr>
          <p:nvPr>
            <p:ph type="title"/>
          </p:nvPr>
        </p:nvSpPr>
        <p:spPr/>
        <p:txBody>
          <a:bodyPr/>
          <a:lstStyle/>
          <a:p>
            <a:r>
              <a:rPr lang="en-US" dirty="0">
                <a:solidFill>
                  <a:schemeClr val="accent1"/>
                </a:solidFill>
              </a:rPr>
              <a:t>Final Keyword</a:t>
            </a:r>
          </a:p>
        </p:txBody>
      </p:sp>
      <p:pic>
        <p:nvPicPr>
          <p:cNvPr id="3074" name="Picture 2" descr="final keyword in java">
            <a:extLst>
              <a:ext uri="{FF2B5EF4-FFF2-40B4-BE49-F238E27FC236}">
                <a16:creationId xmlns:a16="http://schemas.microsoft.com/office/drawing/2014/main" id="{D47446BE-F0C2-4988-951C-F59D44E58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742" y="1690689"/>
            <a:ext cx="6149142" cy="4467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173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2EDE-1E62-40E6-BF71-4FF9F38BCD1C}"/>
              </a:ext>
            </a:extLst>
          </p:cNvPr>
          <p:cNvSpPr>
            <a:spLocks noGrp="1"/>
          </p:cNvSpPr>
          <p:nvPr>
            <p:ph type="title"/>
          </p:nvPr>
        </p:nvSpPr>
        <p:spPr/>
        <p:txBody>
          <a:bodyPr/>
          <a:lstStyle/>
          <a:p>
            <a:r>
              <a:rPr lang="en-US" sz="4400" dirty="0">
                <a:solidFill>
                  <a:schemeClr val="accent1"/>
                </a:solidFill>
              </a:rPr>
              <a:t>Abstraction</a:t>
            </a:r>
            <a:endParaRPr lang="en-US" dirty="0"/>
          </a:p>
        </p:txBody>
      </p:sp>
      <p:sp>
        <p:nvSpPr>
          <p:cNvPr id="3" name="Content Placeholder 2">
            <a:extLst>
              <a:ext uri="{FF2B5EF4-FFF2-40B4-BE49-F238E27FC236}">
                <a16:creationId xmlns:a16="http://schemas.microsoft.com/office/drawing/2014/main" id="{7DFD9E58-5BEA-4B05-9890-1A9CF294C27B}"/>
              </a:ext>
            </a:extLst>
          </p:cNvPr>
          <p:cNvSpPr>
            <a:spLocks noGrp="1"/>
          </p:cNvSpPr>
          <p:nvPr>
            <p:ph idx="1"/>
          </p:nvPr>
        </p:nvSpPr>
        <p:spPr/>
        <p:txBody>
          <a:bodyPr/>
          <a:lstStyle/>
          <a:p>
            <a:r>
              <a:rPr lang="en-US" dirty="0">
                <a:solidFill>
                  <a:srgbClr val="333333"/>
                </a:solidFill>
                <a:latin typeface="inter-regular"/>
              </a:rPr>
              <a:t>P</a:t>
            </a:r>
            <a:r>
              <a:rPr lang="en-US" b="0" i="0" dirty="0">
                <a:solidFill>
                  <a:srgbClr val="333333"/>
                </a:solidFill>
                <a:effectLst/>
                <a:latin typeface="inter-regular"/>
              </a:rPr>
              <a:t>rocess of hiding the implementation details and showing only functionality to the user.</a:t>
            </a:r>
          </a:p>
          <a:p>
            <a:endParaRPr lang="en-US" dirty="0">
              <a:solidFill>
                <a:srgbClr val="333333"/>
              </a:solidFill>
              <a:latin typeface="inter-regular"/>
            </a:endParaRPr>
          </a:p>
          <a:p>
            <a:pPr algn="just"/>
            <a:r>
              <a:rPr lang="en-US" b="0" i="0" dirty="0">
                <a:solidFill>
                  <a:srgbClr val="610B4B"/>
                </a:solidFill>
                <a:effectLst/>
                <a:latin typeface="erdana"/>
              </a:rPr>
              <a:t>Ways to achieve Abstraction</a:t>
            </a:r>
          </a:p>
          <a:p>
            <a:pPr marL="0" indent="0" algn="just">
              <a:buNone/>
            </a:pPr>
            <a:endParaRPr lang="en-US" b="0" i="0" dirty="0">
              <a:solidFill>
                <a:srgbClr val="333333"/>
              </a:solidFill>
              <a:effectLst/>
              <a:latin typeface="inter-regular"/>
            </a:endParaRPr>
          </a:p>
          <a:p>
            <a:pPr lvl="1" algn="just">
              <a:buFont typeface="+mj-lt"/>
              <a:buAutoNum type="arabicPeriod"/>
            </a:pPr>
            <a:r>
              <a:rPr lang="en-US" b="0" i="0" dirty="0">
                <a:solidFill>
                  <a:srgbClr val="000000"/>
                </a:solidFill>
                <a:effectLst/>
                <a:latin typeface="inter-regular"/>
              </a:rPr>
              <a:t>Abstract </a:t>
            </a:r>
            <a:r>
              <a:rPr lang="en-US" b="0" i="0">
                <a:solidFill>
                  <a:srgbClr val="000000"/>
                </a:solidFill>
                <a:effectLst/>
                <a:latin typeface="inter-regular"/>
              </a:rPr>
              <a:t>class </a:t>
            </a:r>
            <a:endParaRPr lang="en-US" b="0" i="0" dirty="0">
              <a:solidFill>
                <a:srgbClr val="000000"/>
              </a:solidFill>
              <a:effectLst/>
              <a:latin typeface="inter-regular"/>
            </a:endParaRPr>
          </a:p>
          <a:p>
            <a:pPr lvl="1" algn="just">
              <a:buFont typeface="+mj-lt"/>
              <a:buAutoNum type="arabicPeriod"/>
            </a:pPr>
            <a:r>
              <a:rPr lang="en-US" b="0" i="0" dirty="0">
                <a:solidFill>
                  <a:srgbClr val="000000"/>
                </a:solidFill>
                <a:effectLst/>
                <a:latin typeface="inter-regular"/>
              </a:rPr>
              <a:t>Interface </a:t>
            </a:r>
          </a:p>
          <a:p>
            <a:pPr marL="0" indent="0">
              <a:buNone/>
            </a:pPr>
            <a:br>
              <a:rPr lang="en-US" dirty="0"/>
            </a:br>
            <a:endParaRPr lang="en-US" dirty="0"/>
          </a:p>
        </p:txBody>
      </p:sp>
    </p:spTree>
    <p:extLst>
      <p:ext uri="{BB962C8B-B14F-4D97-AF65-F5344CB8AC3E}">
        <p14:creationId xmlns:p14="http://schemas.microsoft.com/office/powerpoint/2010/main" val="398606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744E146-ED31-4375-983E-2F8E82CBCBE9}"/>
              </a:ext>
            </a:extLst>
          </p:cNvPr>
          <p:cNvSpPr>
            <a:spLocks noGrp="1" noChangeArrowheads="1"/>
          </p:cNvSpPr>
          <p:nvPr>
            <p:ph type="title"/>
          </p:nvPr>
        </p:nvSpPr>
        <p:spPr/>
        <p:txBody>
          <a:bodyPr/>
          <a:lstStyle/>
          <a:p>
            <a:r>
              <a:rPr lang="en-AU" altLang="en-US" sz="4000" b="1" dirty="0">
                <a:solidFill>
                  <a:schemeClr val="accent1"/>
                </a:solidFill>
                <a:latin typeface="Times New Roman" panose="02020603050405020304" pitchFamily="18" charset="0"/>
                <a:cs typeface="Times New Roman" panose="02020603050405020304" pitchFamily="18" charset="0"/>
              </a:rPr>
              <a:t>History</a:t>
            </a:r>
          </a:p>
        </p:txBody>
      </p:sp>
      <p:sp>
        <p:nvSpPr>
          <p:cNvPr id="3" name="Content Placeholder 2">
            <a:extLst>
              <a:ext uri="{FF2B5EF4-FFF2-40B4-BE49-F238E27FC236}">
                <a16:creationId xmlns:a16="http://schemas.microsoft.com/office/drawing/2014/main" id="{724EEB06-14E0-43A0-B171-6C707E184082}"/>
              </a:ext>
            </a:extLst>
          </p:cNvPr>
          <p:cNvSpPr>
            <a:spLocks noGrp="1"/>
          </p:cNvSpPr>
          <p:nvPr>
            <p:ph idx="1"/>
          </p:nvPr>
        </p:nvSpPr>
        <p:spPr/>
        <p:txBody>
          <a:bodyPr/>
          <a:lstStyle/>
          <a:p>
            <a:r>
              <a:rPr lang="en-US" b="1" i="0" u="sng" dirty="0">
                <a:solidFill>
                  <a:srgbClr val="FF0000"/>
                </a:solidFill>
                <a:effectLst/>
                <a:latin typeface="inter-bold"/>
                <a:hlinkClick r:id="rId3"/>
              </a:rPr>
              <a:t>James Gosling</a:t>
            </a:r>
            <a:r>
              <a:rPr lang="en-US" b="1" i="0" dirty="0">
                <a:solidFill>
                  <a:srgbClr val="333333"/>
                </a:solidFill>
                <a:effectLst/>
                <a:latin typeface="inter-bold"/>
              </a:rPr>
              <a:t>, Mike Sheridan</a:t>
            </a:r>
            <a:r>
              <a:rPr lang="en-US" b="0" i="0" dirty="0">
                <a:solidFill>
                  <a:srgbClr val="333333"/>
                </a:solidFill>
                <a:effectLst/>
                <a:latin typeface="inter-regular"/>
              </a:rPr>
              <a:t>, and </a:t>
            </a:r>
            <a:r>
              <a:rPr lang="en-US" b="1" i="0" dirty="0">
                <a:solidFill>
                  <a:srgbClr val="333333"/>
                </a:solidFill>
                <a:effectLst/>
                <a:latin typeface="inter-bold"/>
              </a:rPr>
              <a:t>Patrick Naughton</a:t>
            </a:r>
            <a:r>
              <a:rPr lang="en-US" b="0" i="0" dirty="0">
                <a:solidFill>
                  <a:srgbClr val="333333"/>
                </a:solidFill>
                <a:effectLst/>
                <a:latin typeface="inter-regular"/>
              </a:rPr>
              <a:t> initiated the Java language project in June 1991. The small team of sun engineers called </a:t>
            </a:r>
            <a:r>
              <a:rPr lang="en-US" b="1" i="0" dirty="0">
                <a:solidFill>
                  <a:srgbClr val="333333"/>
                </a:solidFill>
                <a:effectLst/>
                <a:latin typeface="inter-bold"/>
              </a:rPr>
              <a:t>Green Team</a:t>
            </a:r>
            <a:r>
              <a:rPr lang="en-US" b="0" i="0" dirty="0">
                <a:solidFill>
                  <a:srgbClr val="333333"/>
                </a:solidFill>
                <a:effectLst/>
                <a:latin typeface="inter-regular"/>
              </a:rPr>
              <a:t>.</a:t>
            </a:r>
          </a:p>
          <a:p>
            <a:pPr algn="just"/>
            <a:r>
              <a:rPr lang="en-US" b="0" i="0" dirty="0">
                <a:solidFill>
                  <a:srgbClr val="333333"/>
                </a:solidFill>
                <a:effectLst/>
                <a:latin typeface="inter-regular"/>
              </a:rPr>
              <a:t> Initially it was designed for small, </a:t>
            </a:r>
            <a:r>
              <a:rPr lang="en-US" b="0" i="0" u="none" strike="noStrike" dirty="0">
                <a:solidFill>
                  <a:srgbClr val="008000"/>
                </a:solidFill>
                <a:effectLst/>
                <a:latin typeface="inter-regular"/>
                <a:hlinkClick r:id="rId4"/>
              </a:rPr>
              <a:t>embedded systems</a:t>
            </a:r>
            <a:r>
              <a:rPr lang="en-US" b="0" i="0" dirty="0">
                <a:solidFill>
                  <a:srgbClr val="333333"/>
                </a:solidFill>
                <a:effectLst/>
                <a:latin typeface="inter-regular"/>
              </a:rPr>
              <a:t> in electronic appliances like set-top boxes.</a:t>
            </a:r>
          </a:p>
          <a:p>
            <a:pPr algn="just"/>
            <a:r>
              <a:rPr lang="en-US" b="0" i="0" dirty="0">
                <a:solidFill>
                  <a:srgbClr val="333333"/>
                </a:solidFill>
                <a:effectLst/>
                <a:latin typeface="inter-regular"/>
              </a:rPr>
              <a:t> </a:t>
            </a:r>
            <a:r>
              <a:rPr lang="en-US" b="1" i="0" dirty="0">
                <a:solidFill>
                  <a:srgbClr val="333333"/>
                </a:solidFill>
                <a:effectLst/>
                <a:latin typeface="inter-bold"/>
              </a:rPr>
              <a:t>"</a:t>
            </a:r>
            <a:r>
              <a:rPr lang="en-US" b="1" i="0" dirty="0" err="1">
                <a:solidFill>
                  <a:srgbClr val="333333"/>
                </a:solidFill>
                <a:effectLst/>
                <a:latin typeface="inter-bold"/>
              </a:rPr>
              <a:t>Greentalk</a:t>
            </a:r>
            <a:r>
              <a:rPr lang="en-US" b="1" i="0" dirty="0">
                <a:solidFill>
                  <a:srgbClr val="333333"/>
                </a:solidFill>
                <a:effectLst/>
                <a:latin typeface="inter-bold"/>
              </a:rPr>
              <a:t>"</a:t>
            </a:r>
            <a:r>
              <a:rPr lang="en-US" b="0" i="0" dirty="0">
                <a:solidFill>
                  <a:srgbClr val="333333"/>
                </a:solidFill>
                <a:effectLst/>
                <a:latin typeface="inter-regular"/>
              </a:rPr>
              <a:t> with .</a:t>
            </a:r>
            <a:r>
              <a:rPr lang="en-US" b="0" i="0" dirty="0" err="1">
                <a:solidFill>
                  <a:srgbClr val="333333"/>
                </a:solidFill>
                <a:effectLst/>
                <a:latin typeface="inter-regular"/>
              </a:rPr>
              <a:t>gt.</a:t>
            </a:r>
            <a:r>
              <a:rPr lang="en-US" b="0" i="0" dirty="0">
                <a:solidFill>
                  <a:srgbClr val="333333"/>
                </a:solidFill>
                <a:effectLst/>
                <a:latin typeface="inter-regular"/>
              </a:rPr>
              <a:t> later </a:t>
            </a:r>
            <a:r>
              <a:rPr lang="en-US" b="1" i="0" dirty="0">
                <a:solidFill>
                  <a:srgbClr val="333333"/>
                </a:solidFill>
                <a:effectLst/>
                <a:latin typeface="inter-bold"/>
              </a:rPr>
              <a:t>Oak</a:t>
            </a:r>
            <a:r>
              <a:rPr lang="en-US" b="0" i="0" dirty="0">
                <a:solidFill>
                  <a:srgbClr val="333333"/>
                </a:solidFill>
                <a:effectLst/>
                <a:latin typeface="inter-regular"/>
              </a:rPr>
              <a:t> developed as a Green project.</a:t>
            </a:r>
          </a:p>
          <a:p>
            <a:pPr marL="0" indent="0" algn="just">
              <a:buNone/>
            </a:pPr>
            <a:endParaRPr lang="en-US" b="0" i="0" dirty="0">
              <a:solidFill>
                <a:srgbClr val="333333"/>
              </a:solidFill>
              <a:effectLst/>
              <a:latin typeface="inter-regular"/>
            </a:endParaRPr>
          </a:p>
          <a:p>
            <a:pPr algn="just"/>
            <a:r>
              <a:rPr lang="en-US" b="0" i="0" dirty="0">
                <a:solidFill>
                  <a:srgbClr val="333333"/>
                </a:solidFill>
                <a:effectLst/>
                <a:latin typeface="inter-regular"/>
              </a:rPr>
              <a:t>In 1995, Oak was renamed as </a:t>
            </a:r>
            <a:r>
              <a:rPr lang="en-US" b="1" i="0" dirty="0">
                <a:solidFill>
                  <a:srgbClr val="333333"/>
                </a:solidFill>
                <a:effectLst/>
                <a:latin typeface="inter-bold"/>
              </a:rPr>
              <a:t>"Java"</a:t>
            </a:r>
            <a:r>
              <a:rPr lang="en-US" b="0" i="0" dirty="0">
                <a:solidFill>
                  <a:srgbClr val="333333"/>
                </a:solidFill>
                <a:effectLst/>
                <a:latin typeface="inter-regular"/>
              </a:rPr>
              <a:t>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0E84-448B-440B-B3DC-59F228975F08}"/>
              </a:ext>
            </a:extLst>
          </p:cNvPr>
          <p:cNvSpPr>
            <a:spLocks noGrp="1"/>
          </p:cNvSpPr>
          <p:nvPr>
            <p:ph type="title"/>
          </p:nvPr>
        </p:nvSpPr>
        <p:spPr>
          <a:xfrm>
            <a:off x="956187" y="2223421"/>
            <a:ext cx="10515600" cy="1325563"/>
          </a:xfrm>
        </p:spPr>
        <p:txBody>
          <a:bodyPr>
            <a:normAutofit/>
          </a:bodyPr>
          <a:lstStyle/>
          <a:p>
            <a:pPr algn="ctr"/>
            <a:r>
              <a:rPr lang="en-US" sz="7200" dirty="0">
                <a:solidFill>
                  <a:schemeClr val="accent1"/>
                </a:solidFill>
              </a:rPr>
              <a:t>Encapsulation</a:t>
            </a:r>
          </a:p>
        </p:txBody>
      </p:sp>
    </p:spTree>
    <p:extLst>
      <p:ext uri="{BB962C8B-B14F-4D97-AF65-F5344CB8AC3E}">
        <p14:creationId xmlns:p14="http://schemas.microsoft.com/office/powerpoint/2010/main" val="1450836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5082-1C6B-45F9-8A6C-04C690C1B948}"/>
              </a:ext>
            </a:extLst>
          </p:cNvPr>
          <p:cNvSpPr>
            <a:spLocks noGrp="1"/>
          </p:cNvSpPr>
          <p:nvPr>
            <p:ph type="title"/>
          </p:nvPr>
        </p:nvSpPr>
        <p:spPr/>
        <p:txBody>
          <a:bodyPr/>
          <a:lstStyle/>
          <a:p>
            <a:r>
              <a:rPr lang="en-US" dirty="0">
                <a:solidFill>
                  <a:schemeClr val="accent1"/>
                </a:solidFill>
              </a:rPr>
              <a:t>Definition</a:t>
            </a:r>
          </a:p>
        </p:txBody>
      </p:sp>
      <p:sp>
        <p:nvSpPr>
          <p:cNvPr id="3" name="Content Placeholder 2">
            <a:extLst>
              <a:ext uri="{FF2B5EF4-FFF2-40B4-BE49-F238E27FC236}">
                <a16:creationId xmlns:a16="http://schemas.microsoft.com/office/drawing/2014/main" id="{5F21D503-B843-40A1-8827-8CAEED4C0AC5}"/>
              </a:ext>
            </a:extLst>
          </p:cNvPr>
          <p:cNvSpPr>
            <a:spLocks noGrp="1"/>
          </p:cNvSpPr>
          <p:nvPr>
            <p:ph idx="1"/>
          </p:nvPr>
        </p:nvSpPr>
        <p:spPr/>
        <p:txBody>
          <a:bodyPr/>
          <a:lstStyle/>
          <a:p>
            <a:r>
              <a:rPr lang="en-US" b="1" i="0" dirty="0">
                <a:solidFill>
                  <a:srgbClr val="333333"/>
                </a:solidFill>
                <a:effectLst/>
                <a:latin typeface="inter-bold"/>
              </a:rPr>
              <a:t>Encapsulation in Java</a:t>
            </a:r>
            <a:r>
              <a:rPr lang="en-US" b="0" i="0" dirty="0">
                <a:solidFill>
                  <a:srgbClr val="333333"/>
                </a:solidFill>
                <a:effectLst/>
                <a:latin typeface="inter-regular"/>
              </a:rPr>
              <a:t> is a </a:t>
            </a:r>
            <a:r>
              <a:rPr lang="en-US" b="0" i="1" dirty="0">
                <a:solidFill>
                  <a:srgbClr val="333333"/>
                </a:solidFill>
                <a:effectLst/>
                <a:latin typeface="inter-regular"/>
              </a:rPr>
              <a:t>process of wrapping code and data together into a single unit</a:t>
            </a:r>
            <a:endParaRPr lang="en-US" dirty="0"/>
          </a:p>
        </p:txBody>
      </p:sp>
    </p:spTree>
    <p:extLst>
      <p:ext uri="{BB962C8B-B14F-4D97-AF65-F5344CB8AC3E}">
        <p14:creationId xmlns:p14="http://schemas.microsoft.com/office/powerpoint/2010/main" val="4229293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D3BB-40F6-44FE-8396-5D8382DEA4ED}"/>
              </a:ext>
            </a:extLst>
          </p:cNvPr>
          <p:cNvSpPr>
            <a:spLocks noGrp="1"/>
          </p:cNvSpPr>
          <p:nvPr>
            <p:ph type="title"/>
          </p:nvPr>
        </p:nvSpPr>
        <p:spPr/>
        <p:txBody>
          <a:bodyPr/>
          <a:lstStyle/>
          <a:p>
            <a:r>
              <a:rPr lang="en-US" dirty="0">
                <a:solidFill>
                  <a:schemeClr val="accent1"/>
                </a:solidFill>
              </a:rPr>
              <a:t>Packages</a:t>
            </a:r>
          </a:p>
        </p:txBody>
      </p:sp>
      <p:sp>
        <p:nvSpPr>
          <p:cNvPr id="3" name="Content Placeholder 2">
            <a:extLst>
              <a:ext uri="{FF2B5EF4-FFF2-40B4-BE49-F238E27FC236}">
                <a16:creationId xmlns:a16="http://schemas.microsoft.com/office/drawing/2014/main" id="{D1CA6B1E-94A4-488A-AB8E-DDDBD4536EBB}"/>
              </a:ext>
            </a:extLst>
          </p:cNvPr>
          <p:cNvSpPr>
            <a:spLocks noGrp="1"/>
          </p:cNvSpPr>
          <p:nvPr>
            <p:ph idx="1"/>
          </p:nvPr>
        </p:nvSpPr>
        <p:spPr/>
        <p:txBody>
          <a:bodyPr/>
          <a:lstStyle/>
          <a:p>
            <a:pPr algn="just"/>
            <a:r>
              <a:rPr lang="en-US" b="0" i="0" dirty="0">
                <a:solidFill>
                  <a:srgbClr val="333333"/>
                </a:solidFill>
                <a:effectLst/>
                <a:latin typeface="inter-regular"/>
              </a:rPr>
              <a:t>A </a:t>
            </a:r>
            <a:r>
              <a:rPr lang="en-US" b="1" i="0" dirty="0">
                <a:solidFill>
                  <a:srgbClr val="333333"/>
                </a:solidFill>
                <a:effectLst/>
                <a:latin typeface="inter-bold"/>
              </a:rPr>
              <a:t>java package</a:t>
            </a:r>
            <a:r>
              <a:rPr lang="en-US" b="0" i="0" dirty="0">
                <a:solidFill>
                  <a:srgbClr val="333333"/>
                </a:solidFill>
                <a:effectLst/>
                <a:latin typeface="inter-regular"/>
              </a:rPr>
              <a:t> is a group of similar types of classes, interfaces and sub-packages.</a:t>
            </a:r>
          </a:p>
          <a:p>
            <a:pPr algn="just"/>
            <a:r>
              <a:rPr lang="en-US" b="0" i="0" dirty="0">
                <a:solidFill>
                  <a:srgbClr val="333333"/>
                </a:solidFill>
                <a:effectLst/>
                <a:latin typeface="inter-regular"/>
              </a:rPr>
              <a:t>Package in java can be categorized in two form, built-in package and user-defined package.</a:t>
            </a:r>
          </a:p>
          <a:p>
            <a:pPr algn="just"/>
            <a:r>
              <a:rPr lang="en-US" b="0" i="0" dirty="0">
                <a:solidFill>
                  <a:srgbClr val="333333"/>
                </a:solidFill>
                <a:effectLst/>
                <a:latin typeface="inter-regular"/>
              </a:rPr>
              <a:t>There are many built-in packages such as java, lang, </a:t>
            </a:r>
            <a:r>
              <a:rPr lang="en-US" b="0" i="0" dirty="0" err="1">
                <a:solidFill>
                  <a:srgbClr val="333333"/>
                </a:solidFill>
                <a:effectLst/>
                <a:latin typeface="inter-regular"/>
              </a:rPr>
              <a:t>awt</a:t>
            </a:r>
            <a:r>
              <a:rPr lang="en-US" b="0" i="0" dirty="0">
                <a:solidFill>
                  <a:srgbClr val="333333"/>
                </a:solidFill>
                <a:effectLst/>
                <a:latin typeface="inter-regular"/>
              </a:rPr>
              <a:t>, </a:t>
            </a:r>
            <a:r>
              <a:rPr lang="en-US" b="0" i="0" dirty="0" err="1">
                <a:solidFill>
                  <a:srgbClr val="333333"/>
                </a:solidFill>
                <a:effectLst/>
                <a:latin typeface="inter-regular"/>
              </a:rPr>
              <a:t>javax</a:t>
            </a:r>
            <a:r>
              <a:rPr lang="en-US" b="0" i="0" dirty="0">
                <a:solidFill>
                  <a:srgbClr val="333333"/>
                </a:solidFill>
                <a:effectLst/>
                <a:latin typeface="inter-regular"/>
              </a:rPr>
              <a:t>, swing, net, io, util, </a:t>
            </a:r>
            <a:r>
              <a:rPr lang="en-US" b="0" i="0" dirty="0" err="1">
                <a:solidFill>
                  <a:srgbClr val="333333"/>
                </a:solidFill>
                <a:effectLst/>
                <a:latin typeface="inter-regular"/>
              </a:rPr>
              <a:t>sql</a:t>
            </a:r>
            <a:r>
              <a:rPr lang="en-US" b="0" i="0" dirty="0">
                <a:solidFill>
                  <a:srgbClr val="333333"/>
                </a:solidFill>
                <a:effectLst/>
                <a:latin typeface="inter-regular"/>
              </a:rPr>
              <a:t> etc.</a:t>
            </a:r>
          </a:p>
          <a:p>
            <a:endParaRPr lang="en-US" dirty="0"/>
          </a:p>
        </p:txBody>
      </p:sp>
    </p:spTree>
    <p:extLst>
      <p:ext uri="{BB962C8B-B14F-4D97-AF65-F5344CB8AC3E}">
        <p14:creationId xmlns:p14="http://schemas.microsoft.com/office/powerpoint/2010/main" val="2581071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70BC-3E2D-4D4F-9E20-24AD448F20A3}"/>
              </a:ext>
            </a:extLst>
          </p:cNvPr>
          <p:cNvSpPr>
            <a:spLocks noGrp="1"/>
          </p:cNvSpPr>
          <p:nvPr>
            <p:ph type="title"/>
          </p:nvPr>
        </p:nvSpPr>
        <p:spPr/>
        <p:txBody>
          <a:bodyPr/>
          <a:lstStyle/>
          <a:p>
            <a:r>
              <a:rPr lang="en-US" dirty="0">
                <a:solidFill>
                  <a:schemeClr val="accent1"/>
                </a:solidFill>
              </a:rPr>
              <a:t>Access Modifiers</a:t>
            </a:r>
          </a:p>
        </p:txBody>
      </p:sp>
      <p:sp>
        <p:nvSpPr>
          <p:cNvPr id="3" name="Content Placeholder 2">
            <a:extLst>
              <a:ext uri="{FF2B5EF4-FFF2-40B4-BE49-F238E27FC236}">
                <a16:creationId xmlns:a16="http://schemas.microsoft.com/office/drawing/2014/main" id="{0A379A9F-CDD9-42C1-A448-294DC60044B3}"/>
              </a:ext>
            </a:extLst>
          </p:cNvPr>
          <p:cNvSpPr>
            <a:spLocks noGrp="1"/>
          </p:cNvSpPr>
          <p:nvPr>
            <p:ph idx="1"/>
          </p:nvPr>
        </p:nvSpPr>
        <p:spPr/>
        <p:txBody>
          <a:bodyPr/>
          <a:lstStyle/>
          <a:p>
            <a:r>
              <a:rPr lang="en-US" b="0" i="0" dirty="0">
                <a:solidFill>
                  <a:srgbClr val="333333"/>
                </a:solidFill>
                <a:effectLst/>
                <a:latin typeface="inter-regular"/>
              </a:rPr>
              <a:t>There are two types of modifiers in Java: </a:t>
            </a:r>
            <a:r>
              <a:rPr lang="en-US" b="1" i="0" dirty="0">
                <a:solidFill>
                  <a:srgbClr val="333333"/>
                </a:solidFill>
                <a:effectLst/>
                <a:latin typeface="inter-bold"/>
              </a:rPr>
              <a:t>access modifiers</a:t>
            </a:r>
            <a:r>
              <a:rPr lang="en-US" b="0" i="0" dirty="0">
                <a:solidFill>
                  <a:srgbClr val="333333"/>
                </a:solidFill>
                <a:effectLst/>
                <a:latin typeface="inter-regular"/>
              </a:rPr>
              <a:t> and </a:t>
            </a:r>
            <a:r>
              <a:rPr lang="en-US" b="1" i="0" dirty="0">
                <a:solidFill>
                  <a:srgbClr val="333333"/>
                </a:solidFill>
                <a:effectLst/>
                <a:latin typeface="inter-bold"/>
              </a:rPr>
              <a:t>non-access modifiers</a:t>
            </a:r>
            <a:r>
              <a:rPr lang="en-US" b="0" i="0" dirty="0">
                <a:solidFill>
                  <a:srgbClr val="333333"/>
                </a:solidFill>
                <a:effectLst/>
                <a:latin typeface="inter-regular"/>
              </a:rPr>
              <a:t>.</a:t>
            </a:r>
          </a:p>
          <a:p>
            <a:r>
              <a:rPr lang="en-US" b="0" i="0" dirty="0">
                <a:solidFill>
                  <a:srgbClr val="333333"/>
                </a:solidFill>
                <a:effectLst/>
                <a:latin typeface="inter-regular"/>
              </a:rPr>
              <a:t>There are many non-access modifiers, such as static, abstract, synchronized, native, volatile, transient, </a:t>
            </a:r>
            <a:r>
              <a:rPr lang="en-US" b="0" i="0" dirty="0" err="1">
                <a:solidFill>
                  <a:srgbClr val="333333"/>
                </a:solidFill>
                <a:effectLst/>
                <a:latin typeface="inter-regular"/>
              </a:rPr>
              <a:t>etc</a:t>
            </a:r>
            <a:endParaRPr lang="en-US" dirty="0"/>
          </a:p>
        </p:txBody>
      </p:sp>
    </p:spTree>
    <p:extLst>
      <p:ext uri="{BB962C8B-B14F-4D97-AF65-F5344CB8AC3E}">
        <p14:creationId xmlns:p14="http://schemas.microsoft.com/office/powerpoint/2010/main" val="3621711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7E9F931-0F46-41F6-A1EE-43430692E2C7}"/>
              </a:ext>
            </a:extLst>
          </p:cNvPr>
          <p:cNvGraphicFramePr>
            <a:graphicFrameLocks noGrp="1"/>
          </p:cNvGraphicFramePr>
          <p:nvPr>
            <p:ph idx="1"/>
            <p:extLst>
              <p:ext uri="{D42A27DB-BD31-4B8C-83A1-F6EECF244321}">
                <p14:modId xmlns:p14="http://schemas.microsoft.com/office/powerpoint/2010/main" val="1479488870"/>
              </p:ext>
            </p:extLst>
          </p:nvPr>
        </p:nvGraphicFramePr>
        <p:xfrm>
          <a:off x="705465" y="1283109"/>
          <a:ext cx="10781070" cy="4011402"/>
        </p:xfrm>
        <a:graphic>
          <a:graphicData uri="http://schemas.openxmlformats.org/drawingml/2006/table">
            <a:tbl>
              <a:tblPr/>
              <a:tblGrid>
                <a:gridCol w="2156214">
                  <a:extLst>
                    <a:ext uri="{9D8B030D-6E8A-4147-A177-3AD203B41FA5}">
                      <a16:colId xmlns:a16="http://schemas.microsoft.com/office/drawing/2014/main" val="2242538557"/>
                    </a:ext>
                  </a:extLst>
                </a:gridCol>
                <a:gridCol w="2156214">
                  <a:extLst>
                    <a:ext uri="{9D8B030D-6E8A-4147-A177-3AD203B41FA5}">
                      <a16:colId xmlns:a16="http://schemas.microsoft.com/office/drawing/2014/main" val="2100006476"/>
                    </a:ext>
                  </a:extLst>
                </a:gridCol>
                <a:gridCol w="2156214">
                  <a:extLst>
                    <a:ext uri="{9D8B030D-6E8A-4147-A177-3AD203B41FA5}">
                      <a16:colId xmlns:a16="http://schemas.microsoft.com/office/drawing/2014/main" val="1139037168"/>
                    </a:ext>
                  </a:extLst>
                </a:gridCol>
                <a:gridCol w="2156214">
                  <a:extLst>
                    <a:ext uri="{9D8B030D-6E8A-4147-A177-3AD203B41FA5}">
                      <a16:colId xmlns:a16="http://schemas.microsoft.com/office/drawing/2014/main" val="1586703478"/>
                    </a:ext>
                  </a:extLst>
                </a:gridCol>
                <a:gridCol w="2156214">
                  <a:extLst>
                    <a:ext uri="{9D8B030D-6E8A-4147-A177-3AD203B41FA5}">
                      <a16:colId xmlns:a16="http://schemas.microsoft.com/office/drawing/2014/main" val="1595513655"/>
                    </a:ext>
                  </a:extLst>
                </a:gridCol>
              </a:tblGrid>
              <a:tr h="973394">
                <a:tc>
                  <a:txBody>
                    <a:bodyPr/>
                    <a:lstStyle/>
                    <a:p>
                      <a:pPr algn="l" fontAlgn="t"/>
                      <a:r>
                        <a:rPr lang="en-US">
                          <a:solidFill>
                            <a:srgbClr val="000000"/>
                          </a:solidFill>
                          <a:effectLst/>
                          <a:latin typeface="times new roman" panose="02020603050405020304" pitchFamily="18" charset="0"/>
                        </a:rPr>
                        <a:t>Access Modifier</a:t>
                      </a:r>
                    </a:p>
                  </a:txBody>
                  <a:tcPr marL="114300" marR="114300" marT="114300" marB="114300">
                    <a:lnL w="9525" cap="flat" cmpd="sng" algn="ctr">
                      <a:solidFill>
                        <a:srgbClr val="40C375"/>
                      </a:solidFill>
                      <a:prstDash val="solid"/>
                      <a:round/>
                      <a:headEnd type="none" w="med" len="med"/>
                      <a:tailEnd type="none" w="med" len="med"/>
                    </a:lnL>
                    <a:lnR w="9525" cap="flat" cmpd="sng" algn="ctr">
                      <a:solidFill>
                        <a:srgbClr val="40C375"/>
                      </a:solidFill>
                      <a:prstDash val="solid"/>
                      <a:round/>
                      <a:headEnd type="none" w="med" len="med"/>
                      <a:tailEnd type="none" w="med" len="med"/>
                    </a:lnR>
                    <a:lnT w="9525" cap="flat" cmpd="sng" algn="ctr">
                      <a:solidFill>
                        <a:srgbClr val="40C37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within class</a:t>
                      </a:r>
                    </a:p>
                  </a:txBody>
                  <a:tcPr marL="114300" marR="114300" marT="114300" marB="114300">
                    <a:lnL w="9525" cap="flat" cmpd="sng" algn="ctr">
                      <a:solidFill>
                        <a:srgbClr val="40C375"/>
                      </a:solidFill>
                      <a:prstDash val="solid"/>
                      <a:round/>
                      <a:headEnd type="none" w="med" len="med"/>
                      <a:tailEnd type="none" w="med" len="med"/>
                    </a:lnL>
                    <a:lnR w="9525" cap="flat" cmpd="sng" algn="ctr">
                      <a:solidFill>
                        <a:srgbClr val="40C375"/>
                      </a:solidFill>
                      <a:prstDash val="solid"/>
                      <a:round/>
                      <a:headEnd type="none" w="med" len="med"/>
                      <a:tailEnd type="none" w="med" len="med"/>
                    </a:lnR>
                    <a:lnT w="9525" cap="flat" cmpd="sng" algn="ctr">
                      <a:solidFill>
                        <a:srgbClr val="40C37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within package</a:t>
                      </a:r>
                    </a:p>
                  </a:txBody>
                  <a:tcPr marL="114300" marR="114300" marT="114300" marB="114300">
                    <a:lnL w="9525" cap="flat" cmpd="sng" algn="ctr">
                      <a:solidFill>
                        <a:srgbClr val="40C375"/>
                      </a:solidFill>
                      <a:prstDash val="solid"/>
                      <a:round/>
                      <a:headEnd type="none" w="med" len="med"/>
                      <a:tailEnd type="none" w="med" len="med"/>
                    </a:lnL>
                    <a:lnR w="9525" cap="flat" cmpd="sng" algn="ctr">
                      <a:solidFill>
                        <a:srgbClr val="40C375"/>
                      </a:solidFill>
                      <a:prstDash val="solid"/>
                      <a:round/>
                      <a:headEnd type="none" w="med" len="med"/>
                      <a:tailEnd type="none" w="med" len="med"/>
                    </a:lnR>
                    <a:lnT w="9525" cap="flat" cmpd="sng" algn="ctr">
                      <a:solidFill>
                        <a:srgbClr val="40C37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outside package by subclass only</a:t>
                      </a:r>
                    </a:p>
                  </a:txBody>
                  <a:tcPr marL="114300" marR="114300" marT="114300" marB="114300">
                    <a:lnL w="9525" cap="flat" cmpd="sng" algn="ctr">
                      <a:solidFill>
                        <a:srgbClr val="40C375"/>
                      </a:solidFill>
                      <a:prstDash val="solid"/>
                      <a:round/>
                      <a:headEnd type="none" w="med" len="med"/>
                      <a:tailEnd type="none" w="med" len="med"/>
                    </a:lnL>
                    <a:lnR w="9525" cap="flat" cmpd="sng" algn="ctr">
                      <a:solidFill>
                        <a:srgbClr val="40C375"/>
                      </a:solidFill>
                      <a:prstDash val="solid"/>
                      <a:round/>
                      <a:headEnd type="none" w="med" len="med"/>
                      <a:tailEnd type="none" w="med" len="med"/>
                    </a:lnR>
                    <a:lnT w="9525" cap="flat" cmpd="sng" algn="ctr">
                      <a:solidFill>
                        <a:srgbClr val="40C37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outside package</a:t>
                      </a:r>
                    </a:p>
                  </a:txBody>
                  <a:tcPr marL="114300" marR="114300" marT="114300" marB="114300">
                    <a:lnL w="9525" cap="flat" cmpd="sng" algn="ctr">
                      <a:solidFill>
                        <a:srgbClr val="40C375"/>
                      </a:solidFill>
                      <a:prstDash val="solid"/>
                      <a:round/>
                      <a:headEnd type="none" w="med" len="med"/>
                      <a:tailEnd type="none" w="med" len="med"/>
                    </a:lnL>
                    <a:lnR w="9525" cap="flat" cmpd="sng" algn="ctr">
                      <a:solidFill>
                        <a:srgbClr val="40C375"/>
                      </a:solidFill>
                      <a:prstDash val="solid"/>
                      <a:round/>
                      <a:headEnd type="none" w="med" len="med"/>
                      <a:tailEnd type="none" w="med" len="med"/>
                    </a:lnR>
                    <a:lnT w="9525" cap="flat" cmpd="sng" algn="ctr">
                      <a:solidFill>
                        <a:srgbClr val="40C37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67764021"/>
                  </a:ext>
                </a:extLst>
              </a:tr>
              <a:tr h="759502">
                <a:tc>
                  <a:txBody>
                    <a:bodyPr/>
                    <a:lstStyle/>
                    <a:p>
                      <a:pPr algn="just" fontAlgn="t"/>
                      <a:r>
                        <a:rPr lang="en-US" b="1">
                          <a:solidFill>
                            <a:srgbClr val="333333"/>
                          </a:solidFill>
                          <a:effectLst/>
                          <a:latin typeface="inter-bold"/>
                        </a:rPr>
                        <a:t>Private</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40378049"/>
                  </a:ext>
                </a:extLst>
              </a:tr>
              <a:tr h="759502">
                <a:tc>
                  <a:txBody>
                    <a:bodyPr/>
                    <a:lstStyle/>
                    <a:p>
                      <a:pPr algn="just" fontAlgn="t"/>
                      <a:r>
                        <a:rPr lang="en-US" b="1">
                          <a:solidFill>
                            <a:srgbClr val="333333"/>
                          </a:solidFill>
                          <a:effectLst/>
                          <a:latin typeface="inter-bold"/>
                        </a:rPr>
                        <a:t>Default</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60606496"/>
                  </a:ext>
                </a:extLst>
              </a:tr>
              <a:tr h="759502">
                <a:tc>
                  <a:txBody>
                    <a:bodyPr/>
                    <a:lstStyle/>
                    <a:p>
                      <a:pPr algn="just" fontAlgn="t"/>
                      <a:r>
                        <a:rPr lang="en-US" b="1">
                          <a:solidFill>
                            <a:srgbClr val="333333"/>
                          </a:solidFill>
                          <a:effectLst/>
                          <a:latin typeface="inter-bold"/>
                        </a:rPr>
                        <a:t>Protected</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57881760"/>
                  </a:ext>
                </a:extLst>
              </a:tr>
              <a:tr h="759502">
                <a:tc>
                  <a:txBody>
                    <a:bodyPr/>
                    <a:lstStyle/>
                    <a:p>
                      <a:pPr algn="just" fontAlgn="t"/>
                      <a:r>
                        <a:rPr lang="en-US" b="1">
                          <a:solidFill>
                            <a:srgbClr val="333333"/>
                          </a:solidFill>
                          <a:effectLst/>
                          <a:latin typeface="inter-bold"/>
                        </a:rPr>
                        <a:t>Public</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09931709"/>
                  </a:ext>
                </a:extLst>
              </a:tr>
            </a:tbl>
          </a:graphicData>
        </a:graphic>
      </p:graphicFrame>
      <p:sp>
        <p:nvSpPr>
          <p:cNvPr id="5" name="Rectangle 1">
            <a:extLst>
              <a:ext uri="{FF2B5EF4-FFF2-40B4-BE49-F238E27FC236}">
                <a16:creationId xmlns:a16="http://schemas.microsoft.com/office/drawing/2014/main" id="{8A3F6B05-A773-484D-B49E-6FDDA85558A3}"/>
              </a:ext>
            </a:extLst>
          </p:cNvPr>
          <p:cNvSpPr>
            <a:spLocks noChangeArrowheads="1"/>
          </p:cNvSpPr>
          <p:nvPr/>
        </p:nvSpPr>
        <p:spPr bwMode="auto">
          <a:xfrm>
            <a:off x="2571750" y="2484438"/>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44742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E1DE-2142-4EBF-9619-654CE5D98977}"/>
              </a:ext>
            </a:extLst>
          </p:cNvPr>
          <p:cNvSpPr>
            <a:spLocks noGrp="1"/>
          </p:cNvSpPr>
          <p:nvPr>
            <p:ph type="title"/>
          </p:nvPr>
        </p:nvSpPr>
        <p:spPr/>
        <p:txBody>
          <a:bodyPr/>
          <a:lstStyle/>
          <a:p>
            <a:r>
              <a:rPr lang="en-US" dirty="0">
                <a:solidFill>
                  <a:schemeClr val="accent1"/>
                </a:solidFill>
              </a:rPr>
              <a:t>String</a:t>
            </a:r>
          </a:p>
        </p:txBody>
      </p:sp>
      <p:sp>
        <p:nvSpPr>
          <p:cNvPr id="3" name="Content Placeholder 2">
            <a:extLst>
              <a:ext uri="{FF2B5EF4-FFF2-40B4-BE49-F238E27FC236}">
                <a16:creationId xmlns:a16="http://schemas.microsoft.com/office/drawing/2014/main" id="{E0D2885A-DD74-45FE-9E66-4E004A789380}"/>
              </a:ext>
            </a:extLst>
          </p:cNvPr>
          <p:cNvSpPr>
            <a:spLocks noGrp="1"/>
          </p:cNvSpPr>
          <p:nvPr>
            <p:ph idx="1"/>
          </p:nvPr>
        </p:nvSpPr>
        <p:spPr/>
        <p:txBody>
          <a:bodyPr/>
          <a:lstStyle/>
          <a:p>
            <a:pPr marL="0" indent="0" algn="just">
              <a:buNone/>
            </a:pPr>
            <a:r>
              <a:rPr lang="en-US" dirty="0">
                <a:solidFill>
                  <a:srgbClr val="333333"/>
                </a:solidFill>
                <a:latin typeface="inter-regular"/>
              </a:rPr>
              <a:t>A</a:t>
            </a:r>
            <a:r>
              <a:rPr lang="en-US" b="0" i="0" dirty="0">
                <a:solidFill>
                  <a:srgbClr val="333333"/>
                </a:solidFill>
                <a:effectLst/>
                <a:latin typeface="inter-regular"/>
              </a:rPr>
              <a:t>n object that represents sequence of char values.</a:t>
            </a:r>
          </a:p>
          <a:p>
            <a:pPr marL="0" indent="0" algn="just">
              <a:buNone/>
            </a:pPr>
            <a:endParaRPr lang="en-US" dirty="0">
              <a:solidFill>
                <a:srgbClr val="333333"/>
              </a:solidFill>
              <a:latin typeface="inter-regular"/>
            </a:endParaRPr>
          </a:p>
          <a:p>
            <a:pPr marL="0" indent="0" algn="just">
              <a:buNone/>
            </a:pPr>
            <a:r>
              <a:rPr lang="en-US" b="1" i="0" dirty="0">
                <a:solidFill>
                  <a:srgbClr val="006699"/>
                </a:solidFill>
                <a:effectLst/>
                <a:latin typeface="inter-regular"/>
              </a:rPr>
              <a:t>char</a:t>
            </a:r>
            <a:r>
              <a:rPr lang="en-US" b="0" i="0" dirty="0">
                <a:solidFill>
                  <a:srgbClr val="000000"/>
                </a:solidFill>
                <a:effectLst/>
                <a:latin typeface="inter-regular"/>
              </a:rPr>
              <a:t>[] </a:t>
            </a:r>
            <a:r>
              <a:rPr lang="en-US" b="0" i="0" dirty="0" err="1">
                <a:solidFill>
                  <a:srgbClr val="000000"/>
                </a:solidFill>
                <a:effectLst/>
                <a:latin typeface="inter-regular"/>
              </a:rPr>
              <a:t>ch</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j'</a:t>
            </a:r>
            <a:r>
              <a:rPr lang="en-US" b="0" i="0" dirty="0" err="1">
                <a:solidFill>
                  <a:srgbClr val="000000"/>
                </a:solidFill>
                <a:effectLst/>
                <a:latin typeface="inter-regular"/>
              </a:rPr>
              <a:t>,</a:t>
            </a:r>
            <a:r>
              <a:rPr lang="en-US" b="0" i="0" dirty="0" err="1">
                <a:solidFill>
                  <a:srgbClr val="0000FF"/>
                </a:solidFill>
                <a:effectLst/>
                <a:latin typeface="inter-regular"/>
              </a:rPr>
              <a:t>'a'</a:t>
            </a:r>
            <a:r>
              <a:rPr lang="en-US" b="0" i="0" dirty="0" err="1">
                <a:solidFill>
                  <a:srgbClr val="000000"/>
                </a:solidFill>
                <a:effectLst/>
                <a:latin typeface="inter-regular"/>
              </a:rPr>
              <a:t>,</a:t>
            </a:r>
            <a:r>
              <a:rPr lang="en-US" b="0" i="0" dirty="0" err="1">
                <a:solidFill>
                  <a:srgbClr val="0000FF"/>
                </a:solidFill>
                <a:effectLst/>
                <a:latin typeface="inter-regular"/>
              </a:rPr>
              <a:t>'v'</a:t>
            </a:r>
            <a:r>
              <a:rPr lang="en-US" b="0" i="0" dirty="0" err="1">
                <a:solidFill>
                  <a:srgbClr val="000000"/>
                </a:solidFill>
                <a:effectLst/>
                <a:latin typeface="inter-regular"/>
              </a:rPr>
              <a:t>,</a:t>
            </a:r>
            <a:r>
              <a:rPr lang="en-US" b="0" i="0" dirty="0" err="1">
                <a:solidFill>
                  <a:srgbClr val="0000FF"/>
                </a:solidFill>
                <a:effectLst/>
                <a:latin typeface="inter-regular"/>
              </a:rPr>
              <a:t>'a</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String s=</a:t>
            </a:r>
            <a:r>
              <a:rPr lang="en-US" b="1" i="0" dirty="0">
                <a:solidFill>
                  <a:srgbClr val="006699"/>
                </a:solidFill>
                <a:effectLst/>
                <a:latin typeface="inter-regular"/>
              </a:rPr>
              <a:t>new</a:t>
            </a:r>
            <a:r>
              <a:rPr lang="en-US" b="0" i="0" dirty="0">
                <a:solidFill>
                  <a:srgbClr val="000000"/>
                </a:solidFill>
                <a:effectLst/>
                <a:latin typeface="inter-regular"/>
              </a:rPr>
              <a:t> String(</a:t>
            </a:r>
            <a:r>
              <a:rPr lang="en-US" b="0" i="0" dirty="0" err="1">
                <a:solidFill>
                  <a:srgbClr val="000000"/>
                </a:solidFill>
                <a:effectLst/>
                <a:latin typeface="inter-regular"/>
              </a:rPr>
              <a:t>ch</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algn="just"/>
            <a:r>
              <a:rPr lang="en-US" b="0" i="0" dirty="0">
                <a:solidFill>
                  <a:srgbClr val="333333"/>
                </a:solidFill>
                <a:effectLst/>
                <a:latin typeface="inter-regular"/>
              </a:rPr>
              <a:t>is same as:</a:t>
            </a:r>
          </a:p>
          <a:p>
            <a:pPr algn="just"/>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String s=</a:t>
            </a:r>
            <a:r>
              <a:rPr lang="en-US" b="0" i="0" dirty="0">
                <a:solidFill>
                  <a:srgbClr val="0000FF"/>
                </a:solidFill>
                <a:effectLst/>
                <a:latin typeface="inter-regular"/>
              </a:rPr>
              <a:t>"java"</a:t>
            </a: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1413444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497B-283D-4215-A3E5-C5E9E169F7C4}"/>
              </a:ext>
            </a:extLst>
          </p:cNvPr>
          <p:cNvSpPr>
            <a:spLocks noGrp="1"/>
          </p:cNvSpPr>
          <p:nvPr>
            <p:ph type="title"/>
          </p:nvPr>
        </p:nvSpPr>
        <p:spPr/>
        <p:txBody>
          <a:bodyPr/>
          <a:lstStyle/>
          <a:p>
            <a:r>
              <a:rPr lang="en-US" dirty="0">
                <a:solidFill>
                  <a:schemeClr val="accent1"/>
                </a:solidFill>
              </a:rPr>
              <a:t>Creating String object</a:t>
            </a:r>
          </a:p>
        </p:txBody>
      </p:sp>
      <p:sp>
        <p:nvSpPr>
          <p:cNvPr id="3" name="Content Placeholder 2">
            <a:extLst>
              <a:ext uri="{FF2B5EF4-FFF2-40B4-BE49-F238E27FC236}">
                <a16:creationId xmlns:a16="http://schemas.microsoft.com/office/drawing/2014/main" id="{8315C1D2-7D24-4966-BB7E-9598C7DE6F0C}"/>
              </a:ext>
            </a:extLst>
          </p:cNvPr>
          <p:cNvSpPr>
            <a:spLocks noGrp="1"/>
          </p:cNvSpPr>
          <p:nvPr>
            <p:ph idx="1"/>
          </p:nvPr>
        </p:nvSpPr>
        <p:spPr/>
        <p:txBody>
          <a:bodyPr/>
          <a:lstStyle/>
          <a:p>
            <a:pPr algn="just"/>
            <a:r>
              <a:rPr lang="en-US" b="0" i="0" dirty="0">
                <a:solidFill>
                  <a:srgbClr val="333333"/>
                </a:solidFill>
                <a:effectLst/>
                <a:latin typeface="inter-regular"/>
              </a:rPr>
              <a:t>There are two ways to create String object:</a:t>
            </a:r>
          </a:p>
          <a:p>
            <a:pPr marL="0" indent="0" algn="just">
              <a:buNone/>
            </a:pPr>
            <a:r>
              <a:rPr lang="en-US" b="0" i="0" dirty="0">
                <a:solidFill>
                  <a:srgbClr val="000000"/>
                </a:solidFill>
                <a:effectLst/>
                <a:latin typeface="inter-regular"/>
              </a:rPr>
              <a:t>By string literal</a:t>
            </a:r>
          </a:p>
          <a:p>
            <a:pPr marL="0" indent="0" algn="just">
              <a:buNone/>
            </a:pPr>
            <a:r>
              <a:rPr lang="en-US" dirty="0">
                <a:solidFill>
                  <a:srgbClr val="000000"/>
                </a:solidFill>
                <a:latin typeface="inter-regular"/>
              </a:rPr>
              <a:t>	</a:t>
            </a:r>
            <a:r>
              <a:rPr lang="en-US" b="0" i="0" dirty="0">
                <a:solidFill>
                  <a:srgbClr val="000000"/>
                </a:solidFill>
                <a:effectLst/>
                <a:latin typeface="inter-regular"/>
              </a:rPr>
              <a:t>String s=</a:t>
            </a:r>
            <a:r>
              <a:rPr lang="en-US" b="0" i="0" dirty="0">
                <a:solidFill>
                  <a:srgbClr val="0000FF"/>
                </a:solidFill>
                <a:effectLst/>
                <a:latin typeface="inter-regular"/>
              </a:rPr>
              <a:t>"welcome"</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By new keyword</a:t>
            </a:r>
          </a:p>
          <a:p>
            <a:pPr marL="0" indent="0" algn="just">
              <a:buNone/>
            </a:pPr>
            <a:r>
              <a:rPr lang="en-US" dirty="0">
                <a:solidFill>
                  <a:srgbClr val="000000"/>
                </a:solidFill>
                <a:latin typeface="inter-regular"/>
              </a:rPr>
              <a:t>	</a:t>
            </a:r>
            <a:r>
              <a:rPr lang="en-US" b="0" i="0" dirty="0">
                <a:solidFill>
                  <a:srgbClr val="000000"/>
                </a:solidFill>
                <a:effectLst/>
                <a:latin typeface="inter-regular"/>
              </a:rPr>
              <a:t> String s3=</a:t>
            </a:r>
            <a:r>
              <a:rPr lang="en-US" b="1" i="0" dirty="0">
                <a:solidFill>
                  <a:srgbClr val="006699"/>
                </a:solidFill>
                <a:effectLst/>
                <a:latin typeface="inter-regular"/>
              </a:rPr>
              <a:t>new</a:t>
            </a:r>
            <a:r>
              <a:rPr lang="en-US" b="0" i="0" dirty="0">
                <a:solidFill>
                  <a:srgbClr val="000000"/>
                </a:solidFill>
                <a:effectLst/>
                <a:latin typeface="inter-regular"/>
              </a:rPr>
              <a:t> String(</a:t>
            </a:r>
            <a:r>
              <a:rPr lang="en-US" b="0" i="0" dirty="0">
                <a:solidFill>
                  <a:srgbClr val="0000FF"/>
                </a:solidFill>
                <a:effectLst/>
                <a:latin typeface="inter-regular"/>
              </a:rPr>
              <a:t>"example"</a:t>
            </a:r>
            <a:r>
              <a:rPr lang="en-US" b="0" i="0" dirty="0">
                <a:solidFill>
                  <a:srgbClr val="000000"/>
                </a:solidFill>
                <a:effectLst/>
                <a:latin typeface="inter-regular"/>
              </a:rPr>
              <a:t>);</a:t>
            </a:r>
          </a:p>
          <a:p>
            <a:endParaRPr lang="en-US" dirty="0"/>
          </a:p>
        </p:txBody>
      </p:sp>
    </p:spTree>
    <p:extLst>
      <p:ext uri="{BB962C8B-B14F-4D97-AF65-F5344CB8AC3E}">
        <p14:creationId xmlns:p14="http://schemas.microsoft.com/office/powerpoint/2010/main" val="4192677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3632-70F8-471F-971F-B7E03399412A}"/>
              </a:ext>
            </a:extLst>
          </p:cNvPr>
          <p:cNvSpPr>
            <a:spLocks noGrp="1"/>
          </p:cNvSpPr>
          <p:nvPr>
            <p:ph type="title"/>
          </p:nvPr>
        </p:nvSpPr>
        <p:spPr/>
        <p:txBody>
          <a:bodyPr/>
          <a:lstStyle/>
          <a:p>
            <a:r>
              <a:rPr lang="en-US" dirty="0">
                <a:solidFill>
                  <a:schemeClr val="accent1"/>
                </a:solidFill>
              </a:rPr>
              <a:t>Example</a:t>
            </a:r>
          </a:p>
        </p:txBody>
      </p:sp>
      <p:sp>
        <p:nvSpPr>
          <p:cNvPr id="3" name="Content Placeholder 2">
            <a:extLst>
              <a:ext uri="{FF2B5EF4-FFF2-40B4-BE49-F238E27FC236}">
                <a16:creationId xmlns:a16="http://schemas.microsoft.com/office/drawing/2014/main" id="{D1FB7167-E516-45D2-B792-27F91E6B31A5}"/>
              </a:ext>
            </a:extLst>
          </p:cNvPr>
          <p:cNvSpPr>
            <a:spLocks noGrp="1"/>
          </p:cNvSpPr>
          <p:nvPr>
            <p:ph idx="1"/>
          </p:nvPr>
        </p:nvSpPr>
        <p:spPr/>
        <p:txBody>
          <a:bodyPr/>
          <a:lstStyle/>
          <a:p>
            <a:pPr marL="0" indent="0" algn="just">
              <a:buNone/>
            </a:pPr>
            <a:r>
              <a:rPr lang="en-US" b="0" i="0" dirty="0">
                <a:solidFill>
                  <a:srgbClr val="000000"/>
                </a:solidFill>
                <a:effectLst/>
                <a:latin typeface="inter-regular"/>
              </a:rPr>
              <a:t>String s1=</a:t>
            </a:r>
            <a:r>
              <a:rPr lang="en-US" b="0" i="0" dirty="0">
                <a:solidFill>
                  <a:srgbClr val="0000FF"/>
                </a:solidFill>
                <a:effectLst/>
                <a:latin typeface="inter-regular"/>
              </a:rPr>
              <a:t>"java"</a:t>
            </a:r>
            <a:r>
              <a:rPr lang="en-US" b="0" i="0" dirty="0">
                <a:solidFill>
                  <a:srgbClr val="000000"/>
                </a:solidFill>
                <a:effectLst/>
                <a:latin typeface="inter-regular"/>
              </a:rPr>
              <a:t>;</a:t>
            </a:r>
            <a:r>
              <a:rPr lang="en-US" b="0" i="0" dirty="0">
                <a:solidFill>
                  <a:srgbClr val="008200"/>
                </a:solidFill>
                <a:effectLst/>
                <a:latin typeface="inter-regular"/>
              </a:rPr>
              <a:t>//creating string by Java string literal  </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marL="0" indent="0" algn="just">
              <a:buNone/>
            </a:pPr>
            <a:r>
              <a:rPr lang="en-US" b="1" i="0" dirty="0">
                <a:solidFill>
                  <a:srgbClr val="006699"/>
                </a:solidFill>
                <a:effectLst/>
                <a:latin typeface="inter-regular"/>
              </a:rPr>
              <a:t>char</a:t>
            </a:r>
            <a:r>
              <a:rPr lang="en-US" b="0" i="0" dirty="0">
                <a:solidFill>
                  <a:srgbClr val="000000"/>
                </a:solidFill>
                <a:effectLst/>
                <a:latin typeface="inter-regular"/>
              </a:rPr>
              <a:t> </a:t>
            </a:r>
            <a:r>
              <a:rPr lang="en-US" b="0" i="0" dirty="0" err="1">
                <a:solidFill>
                  <a:srgbClr val="000000"/>
                </a:solidFill>
                <a:effectLst/>
                <a:latin typeface="inter-regular"/>
              </a:rPr>
              <a:t>ch</a:t>
            </a:r>
            <a:r>
              <a:rPr lang="en-US" b="0" i="0" dirty="0">
                <a:solidFill>
                  <a:srgbClr val="000000"/>
                </a:solidFill>
                <a:effectLst/>
                <a:latin typeface="inter-regular"/>
              </a:rPr>
              <a:t>[]={</a:t>
            </a:r>
            <a:r>
              <a:rPr lang="en-US" b="0" i="0" dirty="0">
                <a:solidFill>
                  <a:srgbClr val="0000FF"/>
                </a:solidFill>
                <a:effectLst/>
                <a:latin typeface="inter-regular"/>
              </a:rPr>
              <a:t>'s'</a:t>
            </a:r>
            <a:r>
              <a:rPr lang="en-US" b="0" i="0" dirty="0">
                <a:solidFill>
                  <a:srgbClr val="000000"/>
                </a:solidFill>
                <a:effectLst/>
                <a:latin typeface="inter-regular"/>
              </a:rPr>
              <a:t>,</a:t>
            </a:r>
            <a:r>
              <a:rPr lang="en-US" b="0" i="0" dirty="0">
                <a:solidFill>
                  <a:srgbClr val="0000FF"/>
                </a:solidFill>
                <a:effectLst/>
                <a:latin typeface="inter-regular"/>
              </a:rPr>
              <a:t>'t'</a:t>
            </a:r>
            <a:r>
              <a:rPr lang="en-US" b="0" i="0" dirty="0">
                <a:solidFill>
                  <a:srgbClr val="000000"/>
                </a:solidFill>
                <a:effectLst/>
                <a:latin typeface="inter-regular"/>
              </a:rPr>
              <a:t>,</a:t>
            </a:r>
            <a:r>
              <a:rPr lang="en-US" b="0" i="0" dirty="0">
                <a:solidFill>
                  <a:srgbClr val="0000FF"/>
                </a:solidFill>
                <a:effectLst/>
                <a:latin typeface="inter-regular"/>
              </a:rPr>
              <a:t>'r'</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i</a:t>
            </a:r>
            <a:r>
              <a:rPr lang="en-US" b="0" i="0" dirty="0">
                <a:solidFill>
                  <a:srgbClr val="0000FF"/>
                </a:solidFill>
                <a:effectLst/>
                <a:latin typeface="inter-regular"/>
              </a:rPr>
              <a:t>'</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n'</a:t>
            </a:r>
            <a:r>
              <a:rPr lang="en-US" b="0" i="0" dirty="0" err="1">
                <a:solidFill>
                  <a:srgbClr val="000000"/>
                </a:solidFill>
                <a:effectLst/>
                <a:latin typeface="inter-regular"/>
              </a:rPr>
              <a:t>,</a:t>
            </a:r>
            <a:r>
              <a:rPr lang="en-US" b="0" i="0" dirty="0" err="1">
                <a:solidFill>
                  <a:srgbClr val="0000FF"/>
                </a:solidFill>
                <a:effectLst/>
                <a:latin typeface="inter-regular"/>
              </a:rPr>
              <a:t>'g'</a:t>
            </a:r>
            <a:r>
              <a:rPr lang="en-US" b="0" i="0" dirty="0" err="1">
                <a:solidFill>
                  <a:srgbClr val="000000"/>
                </a:solidFill>
                <a:effectLst/>
                <a:latin typeface="inter-regular"/>
              </a:rPr>
              <a:t>,</a:t>
            </a:r>
            <a:r>
              <a:rPr lang="en-US" b="0" i="0" dirty="0" err="1">
                <a:solidFill>
                  <a:srgbClr val="0000FF"/>
                </a:solidFill>
                <a:effectLst/>
                <a:latin typeface="inter-regular"/>
              </a:rPr>
              <a:t>'s</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String s2=</a:t>
            </a:r>
            <a:r>
              <a:rPr lang="en-US" b="1" i="0" dirty="0">
                <a:solidFill>
                  <a:srgbClr val="006699"/>
                </a:solidFill>
                <a:effectLst/>
                <a:latin typeface="inter-regular"/>
              </a:rPr>
              <a:t>new</a:t>
            </a:r>
            <a:r>
              <a:rPr lang="en-US" b="0" i="0" dirty="0">
                <a:solidFill>
                  <a:srgbClr val="000000"/>
                </a:solidFill>
                <a:effectLst/>
                <a:latin typeface="inter-regular"/>
              </a:rPr>
              <a:t> String(</a:t>
            </a:r>
            <a:r>
              <a:rPr lang="en-US" b="0" i="0" dirty="0" err="1">
                <a:solidFill>
                  <a:srgbClr val="000000"/>
                </a:solidFill>
                <a:effectLst/>
                <a:latin typeface="inter-regular"/>
              </a:rPr>
              <a:t>ch</a:t>
            </a:r>
            <a:r>
              <a:rPr lang="en-US" b="0" i="0" dirty="0">
                <a:solidFill>
                  <a:srgbClr val="000000"/>
                </a:solidFill>
                <a:effectLst/>
                <a:latin typeface="inter-regular"/>
              </a:rPr>
              <a:t>);</a:t>
            </a:r>
            <a:r>
              <a:rPr lang="en-US" b="0" i="0" dirty="0">
                <a:solidFill>
                  <a:srgbClr val="008200"/>
                </a:solidFill>
                <a:effectLst/>
                <a:latin typeface="inter-regular"/>
              </a:rPr>
              <a:t>//converting char array to string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String s3=</a:t>
            </a:r>
            <a:r>
              <a:rPr lang="en-US" b="1" i="0" dirty="0">
                <a:solidFill>
                  <a:srgbClr val="006699"/>
                </a:solidFill>
                <a:effectLst/>
                <a:latin typeface="inter-regular"/>
              </a:rPr>
              <a:t>new</a:t>
            </a:r>
            <a:r>
              <a:rPr lang="en-US" b="0" i="0" dirty="0">
                <a:solidFill>
                  <a:srgbClr val="000000"/>
                </a:solidFill>
                <a:effectLst/>
                <a:latin typeface="inter-regular"/>
              </a:rPr>
              <a:t> String(</a:t>
            </a:r>
            <a:r>
              <a:rPr lang="en-US" b="0" i="0" dirty="0">
                <a:solidFill>
                  <a:srgbClr val="0000FF"/>
                </a:solidFill>
                <a:effectLst/>
                <a:latin typeface="inter-regular"/>
              </a:rPr>
              <a:t>"example"</a:t>
            </a:r>
            <a:r>
              <a:rPr lang="en-US" b="0" i="0" dirty="0">
                <a:solidFill>
                  <a:srgbClr val="000000"/>
                </a:solidFill>
                <a:effectLst/>
                <a:latin typeface="inter-regular"/>
              </a:rPr>
              <a:t>);</a:t>
            </a:r>
            <a:r>
              <a:rPr lang="en-US" b="0" i="0" dirty="0">
                <a:solidFill>
                  <a:srgbClr val="008200"/>
                </a:solidFill>
                <a:effectLst/>
                <a:latin typeface="inter-regular"/>
              </a:rPr>
              <a:t>//creating Java string by new keyword  </a:t>
            </a: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10687639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D5DF-2EC1-42ED-9C97-4893420B518E}"/>
              </a:ext>
            </a:extLst>
          </p:cNvPr>
          <p:cNvSpPr>
            <a:spLocks noGrp="1"/>
          </p:cNvSpPr>
          <p:nvPr>
            <p:ph type="title"/>
          </p:nvPr>
        </p:nvSpPr>
        <p:spPr/>
        <p:txBody>
          <a:bodyPr/>
          <a:lstStyle/>
          <a:p>
            <a:r>
              <a:rPr lang="en-US" dirty="0">
                <a:solidFill>
                  <a:schemeClr val="accent1"/>
                </a:solidFill>
              </a:rPr>
              <a:t>String Functions</a:t>
            </a:r>
          </a:p>
        </p:txBody>
      </p:sp>
      <p:sp>
        <p:nvSpPr>
          <p:cNvPr id="3" name="Content Placeholder 2">
            <a:extLst>
              <a:ext uri="{FF2B5EF4-FFF2-40B4-BE49-F238E27FC236}">
                <a16:creationId xmlns:a16="http://schemas.microsoft.com/office/drawing/2014/main" id="{484F831C-9149-4D61-A562-0691C0539E90}"/>
              </a:ext>
            </a:extLst>
          </p:cNvPr>
          <p:cNvSpPr>
            <a:spLocks noGrp="1"/>
          </p:cNvSpPr>
          <p:nvPr>
            <p:ph idx="1"/>
          </p:nvPr>
        </p:nvSpPr>
        <p:spPr/>
        <p:txBody>
          <a:bodyPr>
            <a:normAutofit lnSpcReduction="10000"/>
          </a:bodyPr>
          <a:lstStyle/>
          <a:p>
            <a:r>
              <a:rPr lang="en-US" b="0" i="0" dirty="0">
                <a:solidFill>
                  <a:srgbClr val="333333"/>
                </a:solidFill>
                <a:effectLst/>
                <a:latin typeface="inter-regular"/>
              </a:rPr>
              <a:t>compare() </a:t>
            </a:r>
          </a:p>
          <a:p>
            <a:r>
              <a:rPr lang="en-US" b="0" i="0" dirty="0" err="1">
                <a:solidFill>
                  <a:srgbClr val="333333"/>
                </a:solidFill>
                <a:effectLst/>
                <a:latin typeface="inter-regular"/>
              </a:rPr>
              <a:t>concat</a:t>
            </a:r>
            <a:r>
              <a:rPr lang="en-US" b="0" i="0" dirty="0">
                <a:solidFill>
                  <a:srgbClr val="333333"/>
                </a:solidFill>
                <a:effectLst/>
                <a:latin typeface="inter-regular"/>
              </a:rPr>
              <a:t>()</a:t>
            </a:r>
          </a:p>
          <a:p>
            <a:r>
              <a:rPr lang="en-US" b="0" i="0" dirty="0">
                <a:solidFill>
                  <a:srgbClr val="333333"/>
                </a:solidFill>
                <a:effectLst/>
                <a:latin typeface="inter-regular"/>
              </a:rPr>
              <a:t>equals()</a:t>
            </a:r>
          </a:p>
          <a:p>
            <a:r>
              <a:rPr lang="en-US" b="0" i="0" dirty="0">
                <a:solidFill>
                  <a:srgbClr val="333333"/>
                </a:solidFill>
                <a:effectLst/>
                <a:latin typeface="inter-regular"/>
              </a:rPr>
              <a:t>split()</a:t>
            </a:r>
          </a:p>
          <a:p>
            <a:r>
              <a:rPr lang="en-US" b="0" i="0" dirty="0">
                <a:solidFill>
                  <a:srgbClr val="333333"/>
                </a:solidFill>
                <a:effectLst/>
                <a:latin typeface="inter-regular"/>
              </a:rPr>
              <a:t>length()</a:t>
            </a:r>
          </a:p>
          <a:p>
            <a:r>
              <a:rPr lang="en-US" b="0" i="0" dirty="0">
                <a:solidFill>
                  <a:srgbClr val="333333"/>
                </a:solidFill>
                <a:effectLst/>
                <a:latin typeface="inter-regular"/>
              </a:rPr>
              <a:t>replace()</a:t>
            </a:r>
          </a:p>
          <a:p>
            <a:r>
              <a:rPr lang="en-US" b="0" i="0" dirty="0" err="1">
                <a:solidFill>
                  <a:srgbClr val="333333"/>
                </a:solidFill>
                <a:effectLst/>
                <a:latin typeface="inter-regular"/>
              </a:rPr>
              <a:t>compareTo</a:t>
            </a:r>
            <a:r>
              <a:rPr lang="en-US" b="0" i="0" dirty="0">
                <a:solidFill>
                  <a:srgbClr val="333333"/>
                </a:solidFill>
                <a:effectLst/>
                <a:latin typeface="inter-regular"/>
              </a:rPr>
              <a:t>()</a:t>
            </a:r>
          </a:p>
          <a:p>
            <a:r>
              <a:rPr lang="en-US" b="0" i="0" dirty="0">
                <a:solidFill>
                  <a:srgbClr val="333333"/>
                </a:solidFill>
                <a:effectLst/>
                <a:latin typeface="inter-regular"/>
              </a:rPr>
              <a:t>intern()</a:t>
            </a:r>
          </a:p>
          <a:p>
            <a:r>
              <a:rPr lang="en-US" b="0" i="0" dirty="0">
                <a:solidFill>
                  <a:srgbClr val="333333"/>
                </a:solidFill>
                <a:effectLst/>
                <a:latin typeface="inter-regular"/>
              </a:rPr>
              <a:t>substring() etc.</a:t>
            </a:r>
            <a:endParaRPr lang="en-US" dirty="0"/>
          </a:p>
        </p:txBody>
      </p:sp>
    </p:spTree>
    <p:extLst>
      <p:ext uri="{BB962C8B-B14F-4D97-AF65-F5344CB8AC3E}">
        <p14:creationId xmlns:p14="http://schemas.microsoft.com/office/powerpoint/2010/main" val="6694685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127A-7259-41FE-BB41-047C705B7ADE}"/>
              </a:ext>
            </a:extLst>
          </p:cNvPr>
          <p:cNvSpPr>
            <a:spLocks noGrp="1"/>
          </p:cNvSpPr>
          <p:nvPr>
            <p:ph type="title"/>
          </p:nvPr>
        </p:nvSpPr>
        <p:spPr/>
        <p:txBody>
          <a:bodyPr/>
          <a:lstStyle/>
          <a:p>
            <a:r>
              <a:rPr lang="en-US" dirty="0">
                <a:solidFill>
                  <a:schemeClr val="accent1"/>
                </a:solidFill>
              </a:rPr>
              <a:t>Collections</a:t>
            </a:r>
          </a:p>
        </p:txBody>
      </p:sp>
      <p:sp>
        <p:nvSpPr>
          <p:cNvPr id="3" name="Content Placeholder 2">
            <a:extLst>
              <a:ext uri="{FF2B5EF4-FFF2-40B4-BE49-F238E27FC236}">
                <a16:creationId xmlns:a16="http://schemas.microsoft.com/office/drawing/2014/main" id="{738D1F01-088B-41BD-946F-17569926312F}"/>
              </a:ext>
            </a:extLst>
          </p:cNvPr>
          <p:cNvSpPr>
            <a:spLocks noGrp="1"/>
          </p:cNvSpPr>
          <p:nvPr>
            <p:ph idx="1"/>
          </p:nvPr>
        </p:nvSpPr>
        <p:spPr/>
        <p:txBody>
          <a:bodyPr>
            <a:norm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Collection in Java</a:t>
            </a:r>
            <a:r>
              <a:rPr lang="en-US" b="0" i="0" dirty="0">
                <a:solidFill>
                  <a:srgbClr val="333333"/>
                </a:solidFill>
                <a:effectLst/>
                <a:latin typeface="inter-regular"/>
              </a:rPr>
              <a:t> is a framework that provides an architecture to store and manipulate the group of objects.</a:t>
            </a:r>
          </a:p>
          <a:p>
            <a:pPr algn="just"/>
            <a:r>
              <a:rPr lang="en-US" dirty="0">
                <a:solidFill>
                  <a:srgbClr val="333333"/>
                </a:solidFill>
                <a:latin typeface="inter-regular"/>
              </a:rPr>
              <a:t>A</a:t>
            </a:r>
            <a:r>
              <a:rPr lang="en-US" b="0" i="0" dirty="0">
                <a:solidFill>
                  <a:srgbClr val="333333"/>
                </a:solidFill>
                <a:effectLst/>
                <a:latin typeface="inter-regular"/>
              </a:rPr>
              <a:t>chieve all the operations that you perform on a data such as searching, sorting, insertion, manipulation, and deletion.</a:t>
            </a:r>
          </a:p>
          <a:p>
            <a:pPr algn="just"/>
            <a:r>
              <a:rPr lang="en-US" dirty="0">
                <a:solidFill>
                  <a:srgbClr val="333333"/>
                </a:solidFill>
                <a:latin typeface="inter-regular"/>
              </a:rPr>
              <a:t>P</a:t>
            </a:r>
            <a:r>
              <a:rPr lang="en-US" b="0" i="0" dirty="0">
                <a:solidFill>
                  <a:srgbClr val="333333"/>
                </a:solidFill>
                <a:effectLst/>
                <a:latin typeface="inter-regular"/>
              </a:rPr>
              <a:t>rovides many interfaces (Set, List, Queue, Deque) and classes </a:t>
            </a:r>
            <a:r>
              <a:rPr lang="en-US" b="0" i="0" dirty="0">
                <a:effectLst/>
                <a:latin typeface="inter-regular"/>
              </a:rPr>
              <a:t>(</a:t>
            </a:r>
            <a:r>
              <a:rPr lang="en-US" b="0" i="0" u="none" strike="noStrike" dirty="0">
                <a:effectLst/>
                <a:latin typeface="inter-regular"/>
              </a:rPr>
              <a:t>ArrayList</a:t>
            </a:r>
            <a:r>
              <a:rPr lang="en-US" b="0" i="0" dirty="0">
                <a:effectLst/>
                <a:latin typeface="inter-regular"/>
              </a:rPr>
              <a:t>, Vector, </a:t>
            </a:r>
            <a:r>
              <a:rPr lang="en-US" b="0" i="0" u="none" strike="noStrike" dirty="0">
                <a:effectLst/>
                <a:latin typeface="inter-regular"/>
              </a:rPr>
              <a:t>LinkedList</a:t>
            </a:r>
            <a:r>
              <a:rPr lang="en-US" b="0" i="0" dirty="0">
                <a:effectLst/>
                <a:latin typeface="inter-regular"/>
              </a:rPr>
              <a:t>, </a:t>
            </a:r>
            <a:r>
              <a:rPr lang="en-US" b="0" i="0" u="none" strike="noStrike" dirty="0">
                <a:effectLst/>
                <a:latin typeface="inter-regular"/>
              </a:rPr>
              <a:t>PriorityQueue</a:t>
            </a:r>
            <a:r>
              <a:rPr lang="en-US" b="0" i="0" dirty="0">
                <a:effectLst/>
                <a:latin typeface="inter-regular"/>
              </a:rPr>
              <a:t>, HashSet, </a:t>
            </a:r>
            <a:r>
              <a:rPr lang="en-US" b="0" i="0" dirty="0" err="1">
                <a:effectLst/>
                <a:latin typeface="inter-regular"/>
              </a:rPr>
              <a:t>LinkedHashSet</a:t>
            </a:r>
            <a:r>
              <a:rPr lang="en-US" b="0" i="0" dirty="0">
                <a:effectLst/>
                <a:latin typeface="inter-regular"/>
              </a:rPr>
              <a:t>, </a:t>
            </a:r>
            <a:r>
              <a:rPr lang="en-US" b="0" i="0" dirty="0" err="1">
                <a:effectLst/>
                <a:latin typeface="inter-regular"/>
              </a:rPr>
              <a:t>TreeSet</a:t>
            </a:r>
            <a:r>
              <a:rPr lang="en-US" b="0" i="0" dirty="0">
                <a:effectLst/>
                <a:latin typeface="inter-regular"/>
              </a:rPr>
              <a:t>).</a:t>
            </a:r>
          </a:p>
          <a:p>
            <a:endParaRPr lang="en-US" dirty="0"/>
          </a:p>
        </p:txBody>
      </p:sp>
    </p:spTree>
    <p:extLst>
      <p:ext uri="{BB962C8B-B14F-4D97-AF65-F5344CB8AC3E}">
        <p14:creationId xmlns:p14="http://schemas.microsoft.com/office/powerpoint/2010/main" val="17504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876-FD55-4134-90CC-A35C6ED45336}"/>
              </a:ext>
            </a:extLst>
          </p:cNvPr>
          <p:cNvSpPr>
            <a:spLocks noGrp="1"/>
          </p:cNvSpPr>
          <p:nvPr>
            <p:ph type="title"/>
          </p:nvPr>
        </p:nvSpPr>
        <p:spPr>
          <a:xfrm>
            <a:off x="469491" y="1997"/>
            <a:ext cx="10515600" cy="726256"/>
          </a:xfrm>
        </p:spPr>
        <p:txBody>
          <a:bodyPr/>
          <a:lstStyle/>
          <a:p>
            <a:r>
              <a:rPr lang="en-US" dirty="0">
                <a:solidFill>
                  <a:schemeClr val="accent1"/>
                </a:solidFill>
              </a:rPr>
              <a:t>Versions</a:t>
            </a:r>
          </a:p>
        </p:txBody>
      </p:sp>
      <p:sp>
        <p:nvSpPr>
          <p:cNvPr id="3" name="Content Placeholder 2">
            <a:extLst>
              <a:ext uri="{FF2B5EF4-FFF2-40B4-BE49-F238E27FC236}">
                <a16:creationId xmlns:a16="http://schemas.microsoft.com/office/drawing/2014/main" id="{6C23ADFC-15E4-42E6-B7C2-E3244D840717}"/>
              </a:ext>
            </a:extLst>
          </p:cNvPr>
          <p:cNvSpPr>
            <a:spLocks noGrp="1"/>
          </p:cNvSpPr>
          <p:nvPr>
            <p:ph idx="1"/>
          </p:nvPr>
        </p:nvSpPr>
        <p:spPr>
          <a:xfrm>
            <a:off x="838200" y="929148"/>
            <a:ext cx="3984523" cy="5563727"/>
          </a:xfrm>
        </p:spPr>
        <p:txBody>
          <a:bodyPr>
            <a:normAutofit fontScale="92500"/>
          </a:bodyPr>
          <a:lstStyle/>
          <a:p>
            <a:pPr algn="just">
              <a:buFont typeface="+mj-lt"/>
              <a:buAutoNum type="arabicPeriod"/>
            </a:pPr>
            <a:r>
              <a:rPr lang="en-US" b="0" i="0" dirty="0">
                <a:solidFill>
                  <a:srgbClr val="000000"/>
                </a:solidFill>
                <a:effectLst/>
                <a:latin typeface="inter-regular"/>
              </a:rPr>
              <a:t>JDK Alpha and Beta (1995)</a:t>
            </a:r>
          </a:p>
          <a:p>
            <a:pPr algn="just">
              <a:buFont typeface="+mj-lt"/>
              <a:buAutoNum type="arabicPeriod"/>
            </a:pPr>
            <a:r>
              <a:rPr lang="en-US" b="0" i="0" dirty="0">
                <a:solidFill>
                  <a:srgbClr val="000000"/>
                </a:solidFill>
                <a:effectLst/>
                <a:latin typeface="inter-regular"/>
              </a:rPr>
              <a:t>JDK 1.0 (23rd Jan 1996)</a:t>
            </a:r>
          </a:p>
          <a:p>
            <a:pPr algn="just">
              <a:buFont typeface="+mj-lt"/>
              <a:buAutoNum type="arabicPeriod"/>
            </a:pPr>
            <a:r>
              <a:rPr lang="en-US" b="0" i="0" dirty="0">
                <a:solidFill>
                  <a:srgbClr val="000000"/>
                </a:solidFill>
                <a:effectLst/>
                <a:latin typeface="inter-regular"/>
              </a:rPr>
              <a:t>JDK 1.1 (19th Feb 1997)</a:t>
            </a:r>
          </a:p>
          <a:p>
            <a:pPr algn="just">
              <a:buFont typeface="+mj-lt"/>
              <a:buAutoNum type="arabicPeriod"/>
            </a:pPr>
            <a:r>
              <a:rPr lang="en-US" b="0" i="0" dirty="0">
                <a:solidFill>
                  <a:srgbClr val="000000"/>
                </a:solidFill>
                <a:effectLst/>
                <a:latin typeface="inter-regular"/>
              </a:rPr>
              <a:t>J2SE 1.2 (8th Dec 1998)</a:t>
            </a:r>
          </a:p>
          <a:p>
            <a:pPr algn="just">
              <a:buFont typeface="+mj-lt"/>
              <a:buAutoNum type="arabicPeriod"/>
            </a:pPr>
            <a:r>
              <a:rPr lang="en-US" b="0" i="0" dirty="0">
                <a:solidFill>
                  <a:srgbClr val="000000"/>
                </a:solidFill>
                <a:effectLst/>
                <a:latin typeface="inter-regular"/>
              </a:rPr>
              <a:t>J2SE 1.3 (8th May 2000)</a:t>
            </a:r>
          </a:p>
          <a:p>
            <a:pPr algn="just">
              <a:buFont typeface="+mj-lt"/>
              <a:buAutoNum type="arabicPeriod"/>
            </a:pPr>
            <a:r>
              <a:rPr lang="en-US" b="0" i="0" dirty="0">
                <a:solidFill>
                  <a:srgbClr val="000000"/>
                </a:solidFill>
                <a:effectLst/>
                <a:latin typeface="inter-regular"/>
              </a:rPr>
              <a:t>J2SE 1.4 (6th Feb 2002)</a:t>
            </a:r>
          </a:p>
          <a:p>
            <a:pPr algn="just">
              <a:buFont typeface="+mj-lt"/>
              <a:buAutoNum type="arabicPeriod"/>
            </a:pPr>
            <a:r>
              <a:rPr lang="en-US" b="0" i="0" dirty="0">
                <a:solidFill>
                  <a:srgbClr val="000000"/>
                </a:solidFill>
                <a:effectLst/>
                <a:latin typeface="inter-regular"/>
              </a:rPr>
              <a:t>J2SE 5.0 (30th Sep 2004)</a:t>
            </a:r>
          </a:p>
          <a:p>
            <a:pPr algn="just">
              <a:buFont typeface="+mj-lt"/>
              <a:buAutoNum type="arabicPeriod"/>
            </a:pPr>
            <a:r>
              <a:rPr lang="en-US" b="0" i="0" dirty="0">
                <a:solidFill>
                  <a:srgbClr val="000000"/>
                </a:solidFill>
                <a:effectLst/>
                <a:latin typeface="inter-regular"/>
              </a:rPr>
              <a:t>Java SE 6 (11th Dec 2006)</a:t>
            </a:r>
          </a:p>
          <a:p>
            <a:pPr algn="just">
              <a:buFont typeface="+mj-lt"/>
              <a:buAutoNum type="arabicPeriod"/>
            </a:pPr>
            <a:r>
              <a:rPr lang="en-US" b="0" i="0" dirty="0">
                <a:solidFill>
                  <a:srgbClr val="000000"/>
                </a:solidFill>
                <a:effectLst/>
                <a:latin typeface="inter-regular"/>
              </a:rPr>
              <a:t>Java SE 7 (28th July 2011)</a:t>
            </a:r>
          </a:p>
          <a:p>
            <a:pPr algn="just">
              <a:buFont typeface="+mj-lt"/>
              <a:buAutoNum type="arabicPeriod"/>
            </a:pPr>
            <a:r>
              <a:rPr lang="en-US" b="0" i="0" dirty="0">
                <a:solidFill>
                  <a:srgbClr val="000000"/>
                </a:solidFill>
                <a:effectLst/>
                <a:latin typeface="inter-regular"/>
              </a:rPr>
              <a:t>Java SE 8 (18th Mar2014)</a:t>
            </a:r>
          </a:p>
          <a:p>
            <a:pPr algn="just">
              <a:buFont typeface="+mj-lt"/>
              <a:buAutoNum type="arabicPeriod"/>
            </a:pPr>
            <a:endParaRPr lang="en-US" b="0" i="0" dirty="0">
              <a:solidFill>
                <a:srgbClr val="000000"/>
              </a:solidFill>
              <a:effectLst/>
              <a:latin typeface="inter-regular"/>
            </a:endParaRPr>
          </a:p>
          <a:p>
            <a:endParaRPr lang="en-US" dirty="0"/>
          </a:p>
        </p:txBody>
      </p:sp>
      <p:sp>
        <p:nvSpPr>
          <p:cNvPr id="5" name="TextBox 4">
            <a:extLst>
              <a:ext uri="{FF2B5EF4-FFF2-40B4-BE49-F238E27FC236}">
                <a16:creationId xmlns:a16="http://schemas.microsoft.com/office/drawing/2014/main" id="{7A507936-C232-4881-BFBF-39BC034F5029}"/>
              </a:ext>
            </a:extLst>
          </p:cNvPr>
          <p:cNvSpPr txBox="1"/>
          <p:nvPr/>
        </p:nvSpPr>
        <p:spPr>
          <a:xfrm>
            <a:off x="5515895" y="929148"/>
            <a:ext cx="4719485" cy="4493538"/>
          </a:xfrm>
          <a:prstGeom prst="rect">
            <a:avLst/>
          </a:prstGeom>
          <a:noFill/>
        </p:spPr>
        <p:txBody>
          <a:bodyPr wrap="square">
            <a:spAutoFit/>
          </a:bodyPr>
          <a:lstStyle/>
          <a:p>
            <a:pPr algn="just">
              <a:buFont typeface="+mj-lt"/>
              <a:buAutoNum type="arabicPeriod"/>
            </a:pPr>
            <a:r>
              <a:rPr lang="en-US" sz="2600" b="0" i="0" dirty="0">
                <a:solidFill>
                  <a:srgbClr val="000000"/>
                </a:solidFill>
                <a:effectLst/>
                <a:latin typeface="inter-regular"/>
              </a:rPr>
              <a:t>Java SE 9 (21st Sep 2017)</a:t>
            </a:r>
          </a:p>
          <a:p>
            <a:pPr algn="just">
              <a:buFont typeface="+mj-lt"/>
              <a:buAutoNum type="arabicPeriod"/>
            </a:pPr>
            <a:r>
              <a:rPr lang="en-US" sz="2600" b="0" i="0" dirty="0">
                <a:solidFill>
                  <a:srgbClr val="000000"/>
                </a:solidFill>
                <a:effectLst/>
                <a:latin typeface="inter-regular"/>
              </a:rPr>
              <a:t>Java SE 10 (20th Mar 2018)</a:t>
            </a:r>
          </a:p>
          <a:p>
            <a:pPr algn="just">
              <a:buFont typeface="+mj-lt"/>
              <a:buAutoNum type="arabicPeriod"/>
            </a:pPr>
            <a:r>
              <a:rPr lang="en-US" sz="2600" b="0" i="0" dirty="0">
                <a:solidFill>
                  <a:srgbClr val="000000"/>
                </a:solidFill>
                <a:effectLst/>
                <a:latin typeface="inter-regular"/>
              </a:rPr>
              <a:t>Java SE 11 (September 2018)</a:t>
            </a:r>
          </a:p>
          <a:p>
            <a:pPr algn="just">
              <a:buFont typeface="+mj-lt"/>
              <a:buAutoNum type="arabicPeriod"/>
            </a:pPr>
            <a:r>
              <a:rPr lang="en-US" sz="2600" b="0" i="0" dirty="0">
                <a:solidFill>
                  <a:srgbClr val="000000"/>
                </a:solidFill>
                <a:effectLst/>
                <a:latin typeface="inter-regular"/>
              </a:rPr>
              <a:t>Java SE 12 (March 2019)</a:t>
            </a:r>
          </a:p>
          <a:p>
            <a:pPr algn="just">
              <a:buFont typeface="+mj-lt"/>
              <a:buAutoNum type="arabicPeriod"/>
            </a:pPr>
            <a:r>
              <a:rPr lang="en-US" sz="2600" b="0" i="0" dirty="0">
                <a:solidFill>
                  <a:srgbClr val="000000"/>
                </a:solidFill>
                <a:effectLst/>
                <a:latin typeface="inter-regular"/>
              </a:rPr>
              <a:t>Java SE 13 (September 2019)</a:t>
            </a:r>
          </a:p>
          <a:p>
            <a:pPr algn="just">
              <a:buFont typeface="+mj-lt"/>
              <a:buAutoNum type="arabicPeriod"/>
            </a:pPr>
            <a:r>
              <a:rPr lang="en-US" sz="2600" b="0" i="0" dirty="0">
                <a:solidFill>
                  <a:srgbClr val="000000"/>
                </a:solidFill>
                <a:effectLst/>
                <a:latin typeface="inter-regular"/>
              </a:rPr>
              <a:t>Java SE 14 (Mar 2020)</a:t>
            </a:r>
          </a:p>
          <a:p>
            <a:pPr algn="just">
              <a:buFont typeface="+mj-lt"/>
              <a:buAutoNum type="arabicPeriod"/>
            </a:pPr>
            <a:r>
              <a:rPr lang="en-US" sz="2600" b="0" i="0" dirty="0">
                <a:solidFill>
                  <a:srgbClr val="000000"/>
                </a:solidFill>
                <a:effectLst/>
                <a:latin typeface="inter-regular"/>
              </a:rPr>
              <a:t>Java SE 15 (September 2020)</a:t>
            </a:r>
          </a:p>
          <a:p>
            <a:pPr algn="just">
              <a:buFont typeface="+mj-lt"/>
              <a:buAutoNum type="arabicPeriod"/>
            </a:pPr>
            <a:r>
              <a:rPr lang="en-US" sz="2600" b="0" i="0" dirty="0">
                <a:solidFill>
                  <a:srgbClr val="000000"/>
                </a:solidFill>
                <a:effectLst/>
                <a:latin typeface="inter-regular"/>
              </a:rPr>
              <a:t>Java SE 16 (Mar 2021)</a:t>
            </a:r>
          </a:p>
          <a:p>
            <a:pPr algn="just">
              <a:buFont typeface="+mj-lt"/>
              <a:buAutoNum type="arabicPeriod"/>
            </a:pPr>
            <a:r>
              <a:rPr lang="en-US" sz="2600" b="0" i="0" dirty="0">
                <a:solidFill>
                  <a:srgbClr val="000000"/>
                </a:solidFill>
                <a:effectLst/>
                <a:latin typeface="inter-regular"/>
              </a:rPr>
              <a:t>Java SE 17 (September 2021)</a:t>
            </a:r>
          </a:p>
          <a:p>
            <a:pPr algn="just">
              <a:buFont typeface="+mj-lt"/>
              <a:buAutoNum type="arabicPeriod"/>
            </a:pPr>
            <a:r>
              <a:rPr lang="en-US" sz="2600" b="0" i="0" dirty="0">
                <a:solidFill>
                  <a:srgbClr val="000000"/>
                </a:solidFill>
                <a:effectLst/>
                <a:latin typeface="inter-regular"/>
              </a:rPr>
              <a:t>Java SE 18 (to be released by March 2022)</a:t>
            </a:r>
            <a:endParaRPr lang="en-US" sz="2600" dirty="0"/>
          </a:p>
        </p:txBody>
      </p:sp>
    </p:spTree>
    <p:extLst>
      <p:ext uri="{BB962C8B-B14F-4D97-AF65-F5344CB8AC3E}">
        <p14:creationId xmlns:p14="http://schemas.microsoft.com/office/powerpoint/2010/main" val="10449576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erarchy of Java Collection framework">
            <a:extLst>
              <a:ext uri="{FF2B5EF4-FFF2-40B4-BE49-F238E27FC236}">
                <a16:creationId xmlns:a16="http://schemas.microsoft.com/office/drawing/2014/main" id="{B580C792-3628-4EC9-82FE-C3A64906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23813"/>
            <a:ext cx="7351149" cy="615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963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64CA-64F9-41AA-9AE7-7236A34EFE92}"/>
              </a:ext>
            </a:extLst>
          </p:cNvPr>
          <p:cNvSpPr>
            <a:spLocks noGrp="1"/>
          </p:cNvSpPr>
          <p:nvPr>
            <p:ph type="title"/>
          </p:nvPr>
        </p:nvSpPr>
        <p:spPr/>
        <p:txBody>
          <a:bodyPr/>
          <a:lstStyle/>
          <a:p>
            <a:r>
              <a:rPr lang="en-US" dirty="0">
                <a:solidFill>
                  <a:schemeClr val="accent1"/>
                </a:solidFill>
              </a:rPr>
              <a:t>Framework</a:t>
            </a:r>
          </a:p>
        </p:txBody>
      </p:sp>
      <p:sp>
        <p:nvSpPr>
          <p:cNvPr id="3" name="Content Placeholder 2">
            <a:extLst>
              <a:ext uri="{FF2B5EF4-FFF2-40B4-BE49-F238E27FC236}">
                <a16:creationId xmlns:a16="http://schemas.microsoft.com/office/drawing/2014/main" id="{E8493E82-FC8A-420D-9B92-D04D155B8CEB}"/>
              </a:ext>
            </a:extLst>
          </p:cNvPr>
          <p:cNvSpPr>
            <a:spLocks noGrp="1"/>
          </p:cNvSpPr>
          <p:nvPr>
            <p:ph idx="1"/>
          </p:nvPr>
        </p:nvSpPr>
        <p:spPr/>
        <p:txBody>
          <a:bodyPr/>
          <a:lstStyle/>
          <a:p>
            <a:r>
              <a:rPr lang="en-US" b="0" i="0" dirty="0">
                <a:solidFill>
                  <a:srgbClr val="333333"/>
                </a:solidFill>
                <a:effectLst/>
                <a:latin typeface="inter-regular"/>
              </a:rPr>
              <a:t>A Collection represents a single unit of objects, i.e., a group</a:t>
            </a:r>
          </a:p>
          <a:p>
            <a:endParaRPr lang="en-US" dirty="0">
              <a:solidFill>
                <a:srgbClr val="333333"/>
              </a:solidFill>
              <a:latin typeface="inter-regular"/>
            </a:endParaRPr>
          </a:p>
          <a:p>
            <a:pPr algn="just"/>
            <a:r>
              <a:rPr lang="en-US" b="0" i="0" dirty="0">
                <a:solidFill>
                  <a:srgbClr val="333333"/>
                </a:solidFill>
                <a:effectLst/>
                <a:latin typeface="inter-regular"/>
              </a:rPr>
              <a:t>The Collection framework represents a unified architecture for storing and manipulating a group of objects. It has:</a:t>
            </a:r>
          </a:p>
          <a:p>
            <a:pPr algn="just">
              <a:buFont typeface="+mj-lt"/>
              <a:buAutoNum type="arabicPeriod"/>
            </a:pPr>
            <a:r>
              <a:rPr lang="en-US" b="0" i="0" dirty="0">
                <a:solidFill>
                  <a:srgbClr val="000000"/>
                </a:solidFill>
                <a:effectLst/>
                <a:latin typeface="inter-regular"/>
              </a:rPr>
              <a:t>Interfaces and its implementations, i.e., classes</a:t>
            </a:r>
          </a:p>
          <a:p>
            <a:pPr algn="just">
              <a:buFont typeface="+mj-lt"/>
              <a:buAutoNum type="arabicPeriod"/>
            </a:pPr>
            <a:r>
              <a:rPr lang="en-US" b="0" i="0" dirty="0">
                <a:solidFill>
                  <a:srgbClr val="000000"/>
                </a:solidFill>
                <a:effectLst/>
                <a:latin typeface="inter-regular"/>
              </a:rPr>
              <a:t>Algorithm</a:t>
            </a:r>
          </a:p>
          <a:p>
            <a:pPr marL="0" indent="0">
              <a:buNone/>
            </a:pPr>
            <a:endParaRPr lang="en-US" dirty="0"/>
          </a:p>
        </p:txBody>
      </p:sp>
    </p:spTree>
    <p:extLst>
      <p:ext uri="{BB962C8B-B14F-4D97-AF65-F5344CB8AC3E}">
        <p14:creationId xmlns:p14="http://schemas.microsoft.com/office/powerpoint/2010/main" val="38140687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E565-D1A0-4652-89B2-9AB41E408B12}"/>
              </a:ext>
            </a:extLst>
          </p:cNvPr>
          <p:cNvSpPr>
            <a:spLocks noGrp="1"/>
          </p:cNvSpPr>
          <p:nvPr>
            <p:ph type="title"/>
          </p:nvPr>
        </p:nvSpPr>
        <p:spPr/>
        <p:txBody>
          <a:bodyPr/>
          <a:lstStyle/>
          <a:p>
            <a:r>
              <a:rPr lang="en-US" dirty="0">
                <a:solidFill>
                  <a:schemeClr val="accent1"/>
                </a:solidFill>
              </a:rPr>
              <a:t>JDBC</a:t>
            </a:r>
          </a:p>
        </p:txBody>
      </p:sp>
      <p:sp>
        <p:nvSpPr>
          <p:cNvPr id="3" name="Content Placeholder 2">
            <a:extLst>
              <a:ext uri="{FF2B5EF4-FFF2-40B4-BE49-F238E27FC236}">
                <a16:creationId xmlns:a16="http://schemas.microsoft.com/office/drawing/2014/main" id="{C082A352-6686-4107-8A8E-5A17C3B970BB}"/>
              </a:ext>
            </a:extLst>
          </p:cNvPr>
          <p:cNvSpPr>
            <a:spLocks noGrp="1"/>
          </p:cNvSpPr>
          <p:nvPr>
            <p:ph idx="1"/>
          </p:nvPr>
        </p:nvSpPr>
        <p:spPr/>
        <p:txBody>
          <a:bodyPr/>
          <a:lstStyle/>
          <a:p>
            <a:r>
              <a:rPr lang="en-US" b="0" i="0" dirty="0">
                <a:solidFill>
                  <a:srgbClr val="333333"/>
                </a:solidFill>
                <a:effectLst/>
                <a:latin typeface="inter-regular"/>
              </a:rPr>
              <a:t>JDBC stands for Java Database Connectivity. JDBC is a Java API to connect and execute the query with the database</a:t>
            </a:r>
          </a:p>
          <a:p>
            <a:pPr marL="0" indent="0">
              <a:buNone/>
            </a:pPr>
            <a:endParaRPr lang="en-US" dirty="0">
              <a:solidFill>
                <a:srgbClr val="333333"/>
              </a:solidFill>
              <a:latin typeface="inter-regular"/>
            </a:endParaRPr>
          </a:p>
        </p:txBody>
      </p:sp>
    </p:spTree>
    <p:extLst>
      <p:ext uri="{BB962C8B-B14F-4D97-AF65-F5344CB8AC3E}">
        <p14:creationId xmlns:p14="http://schemas.microsoft.com/office/powerpoint/2010/main" val="33273710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E6EB-394F-4853-B2F7-C76B196CDB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E6F160-4922-4CEA-BF8A-802697B7B63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37596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75DF-2D38-4009-95FA-1F034482A2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B34FA3-F94A-4D51-BFE6-C098AE3322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33845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041C-49EE-4BD9-8D9B-D437860923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DDF30B-DF04-4D88-A272-5D186AC5B7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554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7DBF364-D6B5-4609-8354-F31694C7181F}"/>
              </a:ext>
            </a:extLst>
          </p:cNvPr>
          <p:cNvSpPr>
            <a:spLocks noGrp="1" noChangeArrowheads="1"/>
          </p:cNvSpPr>
          <p:nvPr>
            <p:ph type="title"/>
          </p:nvPr>
        </p:nvSpPr>
        <p:spPr>
          <a:xfrm>
            <a:off x="838200" y="365126"/>
            <a:ext cx="10515600" cy="799998"/>
          </a:xfrm>
        </p:spPr>
        <p:txBody>
          <a:bodyPr/>
          <a:lstStyle/>
          <a:p>
            <a:r>
              <a:rPr lang="en-AU" altLang="en-US" sz="4000" b="1" dirty="0">
                <a:solidFill>
                  <a:schemeClr val="accent1"/>
                </a:solidFill>
                <a:latin typeface="Times New Roman" panose="02020603050405020304" pitchFamily="18" charset="0"/>
                <a:cs typeface="Times New Roman" panose="02020603050405020304" pitchFamily="18" charset="0"/>
              </a:rPr>
              <a:t>Features</a:t>
            </a:r>
          </a:p>
        </p:txBody>
      </p:sp>
      <p:pic>
        <p:nvPicPr>
          <p:cNvPr id="2050" name="Picture 2" descr="Java Features">
            <a:extLst>
              <a:ext uri="{FF2B5EF4-FFF2-40B4-BE49-F238E27FC236}">
                <a16:creationId xmlns:a16="http://schemas.microsoft.com/office/drawing/2014/main" id="{2EE39070-957E-4B8F-99D1-57B2962A0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723" y="884903"/>
            <a:ext cx="6474542" cy="5501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7B3D-835D-40BC-8DCF-30757D73E6FC}"/>
              </a:ext>
            </a:extLst>
          </p:cNvPr>
          <p:cNvSpPr>
            <a:spLocks noGrp="1"/>
          </p:cNvSpPr>
          <p:nvPr>
            <p:ph type="title"/>
          </p:nvPr>
        </p:nvSpPr>
        <p:spPr>
          <a:xfrm>
            <a:off x="838200" y="365126"/>
            <a:ext cx="10515600" cy="814746"/>
          </a:xfrm>
        </p:spPr>
        <p:txBody>
          <a:bodyPr/>
          <a:lstStyle/>
          <a:p>
            <a:r>
              <a:rPr lang="en-US" dirty="0">
                <a:solidFill>
                  <a:schemeClr val="accent1"/>
                </a:solidFill>
              </a:rPr>
              <a:t>Platform Independent</a:t>
            </a:r>
          </a:p>
        </p:txBody>
      </p:sp>
      <p:sp>
        <p:nvSpPr>
          <p:cNvPr id="4" name="AutoShape 2" descr="Java is platform independent">
            <a:extLst>
              <a:ext uri="{FF2B5EF4-FFF2-40B4-BE49-F238E27FC236}">
                <a16:creationId xmlns:a16="http://schemas.microsoft.com/office/drawing/2014/main" id="{7F9CF0A2-587A-421F-83A3-D8CF5CC02F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Java is platform independent">
            <a:extLst>
              <a:ext uri="{FF2B5EF4-FFF2-40B4-BE49-F238E27FC236}">
                <a16:creationId xmlns:a16="http://schemas.microsoft.com/office/drawing/2014/main" id="{9A3F7A9F-1FD8-47DC-8474-8949468B4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923" y="1622323"/>
            <a:ext cx="4807974" cy="373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56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82B9-CB6F-4264-BD57-5388A766A896}"/>
              </a:ext>
            </a:extLst>
          </p:cNvPr>
          <p:cNvSpPr>
            <a:spLocks noGrp="1"/>
          </p:cNvSpPr>
          <p:nvPr>
            <p:ph type="title"/>
          </p:nvPr>
        </p:nvSpPr>
        <p:spPr>
          <a:xfrm>
            <a:off x="838200" y="365126"/>
            <a:ext cx="10515600" cy="755752"/>
          </a:xfrm>
        </p:spPr>
        <p:txBody>
          <a:bodyPr/>
          <a:lstStyle/>
          <a:p>
            <a:r>
              <a:rPr lang="en-US" dirty="0">
                <a:solidFill>
                  <a:schemeClr val="accent1"/>
                </a:solidFill>
              </a:rPr>
              <a:t>Secured</a:t>
            </a:r>
          </a:p>
        </p:txBody>
      </p:sp>
      <p:pic>
        <p:nvPicPr>
          <p:cNvPr id="4098" name="Picture 2" descr="how Java is secured">
            <a:extLst>
              <a:ext uri="{FF2B5EF4-FFF2-40B4-BE49-F238E27FC236}">
                <a16:creationId xmlns:a16="http://schemas.microsoft.com/office/drawing/2014/main" id="{084B7828-78E6-449B-841F-B14F7A1B3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787" y="1120878"/>
            <a:ext cx="7713407" cy="485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17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4326AE96828742B08A2AE574155151" ma:contentTypeVersion="14" ma:contentTypeDescription="Create a new document." ma:contentTypeScope="" ma:versionID="f9d03f87620c1bbfa73343e018408d3c">
  <xsd:schema xmlns:xsd="http://www.w3.org/2001/XMLSchema" xmlns:xs="http://www.w3.org/2001/XMLSchema" xmlns:p="http://schemas.microsoft.com/office/2006/metadata/properties" xmlns:ns1="http://schemas.microsoft.com/sharepoint/v3" xmlns:ns2="51bec22b-d9cb-44c3-a130-28697305e84e" xmlns:ns3="b62372a1-b8a1-4f66-b561-00c686e4c1f3" targetNamespace="http://schemas.microsoft.com/office/2006/metadata/properties" ma:root="true" ma:fieldsID="8571b16ed4cdaf0c97bb58a6b8e80760" ns1:_="" ns2:_="" ns3:_="">
    <xsd:import namespace="http://schemas.microsoft.com/sharepoint/v3"/>
    <xsd:import namespace="51bec22b-d9cb-44c3-a130-28697305e84e"/>
    <xsd:import namespace="b62372a1-b8a1-4f66-b561-00c686e4c1f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1:PublishingStartDate" minOccurs="0"/>
                <xsd:element ref="ns1:PublishingExpirationDate"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bec22b-d9cb-44c3-a130-28697305e84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2372a1-b8a1-4f66-b561-00c686e4c1f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E5DA176A-2193-43CD-B961-B62C43FEE5D6}">
  <ds:schemaRefs>
    <ds:schemaRef ds:uri="http://schemas.microsoft.com/sharepoint/v3/contenttype/forms"/>
  </ds:schemaRefs>
</ds:datastoreItem>
</file>

<file path=customXml/itemProps2.xml><?xml version="1.0" encoding="utf-8"?>
<ds:datastoreItem xmlns:ds="http://schemas.openxmlformats.org/officeDocument/2006/customXml" ds:itemID="{13E0D70C-6243-4040-BD9D-7C6EF49B15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bec22b-d9cb-44c3-a130-28697305e84e"/>
    <ds:schemaRef ds:uri="b62372a1-b8a1-4f66-b561-00c686e4c1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9A65A5-12DA-4C75-9F10-DE13CE329E26}">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5489</TotalTime>
  <Words>1797</Words>
  <Application>Microsoft Office PowerPoint</Application>
  <PresentationFormat>Widescreen</PresentationFormat>
  <Paragraphs>325</Paragraphs>
  <Slides>65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Calibri</vt:lpstr>
      <vt:lpstr>Calibri Light</vt:lpstr>
      <vt:lpstr>erdana</vt:lpstr>
      <vt:lpstr>inter-bold</vt:lpstr>
      <vt:lpstr>inter-regular</vt:lpstr>
      <vt:lpstr>Times New Roman</vt:lpstr>
      <vt:lpstr>Times New Roman</vt:lpstr>
      <vt:lpstr>Office Theme</vt:lpstr>
      <vt:lpstr>PowerPoint Presentation</vt:lpstr>
      <vt:lpstr>Introduction  to  Java</vt:lpstr>
      <vt:lpstr>Program Outline</vt:lpstr>
      <vt:lpstr>Applications</vt:lpstr>
      <vt:lpstr>History</vt:lpstr>
      <vt:lpstr>Versions</vt:lpstr>
      <vt:lpstr>Features</vt:lpstr>
      <vt:lpstr>Platform Independent</vt:lpstr>
      <vt:lpstr>Secured</vt:lpstr>
      <vt:lpstr>Difference between JDK, JRE, and JVM</vt:lpstr>
      <vt:lpstr>Simple Java Program</vt:lpstr>
      <vt:lpstr>Compile Time</vt:lpstr>
      <vt:lpstr>Run Time</vt:lpstr>
      <vt:lpstr>Variables</vt:lpstr>
      <vt:lpstr>PowerPoint Presentation</vt:lpstr>
      <vt:lpstr>PowerPoint Presentation</vt:lpstr>
      <vt:lpstr>PowerPoint Presentation</vt:lpstr>
      <vt:lpstr>Operators</vt:lpstr>
      <vt:lpstr>PowerPoint Presentation</vt:lpstr>
      <vt:lpstr>Control Statements</vt:lpstr>
      <vt:lpstr>Decision Making Statements</vt:lpstr>
      <vt:lpstr>Looping Statements</vt:lpstr>
      <vt:lpstr>Object Oriented Concepts</vt:lpstr>
      <vt:lpstr>Object</vt:lpstr>
      <vt:lpstr>Class</vt:lpstr>
      <vt:lpstr>PowerPoint Presentation</vt:lpstr>
      <vt:lpstr>Sample Program</vt:lpstr>
      <vt:lpstr>Inheritance</vt:lpstr>
      <vt:lpstr>Polymorphism</vt:lpstr>
      <vt:lpstr>Abstraction</vt:lpstr>
      <vt:lpstr>Encapsulation</vt:lpstr>
      <vt:lpstr>Naming Convention</vt:lpstr>
      <vt:lpstr>Methods</vt:lpstr>
      <vt:lpstr>Access Specifiers</vt:lpstr>
      <vt:lpstr>Types of Methods</vt:lpstr>
      <vt:lpstr>Static Method</vt:lpstr>
      <vt:lpstr>Instance Method</vt:lpstr>
      <vt:lpstr>Abstract Method</vt:lpstr>
      <vt:lpstr>Inheritance (is-a)</vt:lpstr>
      <vt:lpstr>Types of Inheritance</vt:lpstr>
      <vt:lpstr>Aggregation (has-a)</vt:lpstr>
      <vt:lpstr>Polymorphism</vt:lpstr>
      <vt:lpstr>Method Overloading</vt:lpstr>
      <vt:lpstr>Method Overriding</vt:lpstr>
      <vt:lpstr>PowerPoint Presentation</vt:lpstr>
      <vt:lpstr>Difference between overloading &amp; overriding</vt:lpstr>
      <vt:lpstr>Super Keyword</vt:lpstr>
      <vt:lpstr>Final Keyword</vt:lpstr>
      <vt:lpstr>Abstraction</vt:lpstr>
      <vt:lpstr>Encapsulation</vt:lpstr>
      <vt:lpstr>Definition</vt:lpstr>
      <vt:lpstr>Packages</vt:lpstr>
      <vt:lpstr>Access Modifiers</vt:lpstr>
      <vt:lpstr>PowerPoint Presentation</vt:lpstr>
      <vt:lpstr>String</vt:lpstr>
      <vt:lpstr>Creating String object</vt:lpstr>
      <vt:lpstr>Example</vt:lpstr>
      <vt:lpstr>String Functions</vt:lpstr>
      <vt:lpstr>Collections</vt:lpstr>
      <vt:lpstr>PowerPoint Presentation</vt:lpstr>
      <vt:lpstr>Framework</vt:lpstr>
      <vt:lpstr>JDBC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Dommaraju</dc:creator>
  <cp:lastModifiedBy>Raji Narayanasamy</cp:lastModifiedBy>
  <cp:revision>337</cp:revision>
  <dcterms:created xsi:type="dcterms:W3CDTF">2017-05-05T06:13:21Z</dcterms:created>
  <dcterms:modified xsi:type="dcterms:W3CDTF">2022-03-11T12:39:33Z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0x010100044326AE96828742B08A2AE574155151</vt:lpwstr>
  </property>
</Properties>
</file>