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48" r:id="rId2"/>
    <p:sldId id="378" r:id="rId3"/>
    <p:sldId id="649" r:id="rId4"/>
    <p:sldId id="650" r:id="rId5"/>
    <p:sldId id="656" r:id="rId6"/>
    <p:sldId id="651" r:id="rId7"/>
    <p:sldId id="657" r:id="rId8"/>
    <p:sldId id="652" r:id="rId9"/>
    <p:sldId id="655" r:id="rId10"/>
    <p:sldId id="45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39"/>
    <a:srgbClr val="3E2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 autoAdjust="0"/>
    <p:restoredTop sz="82935" autoAdjust="0"/>
  </p:normalViewPr>
  <p:slideViewPr>
    <p:cSldViewPr>
      <p:cViewPr varScale="1">
        <p:scale>
          <a:sx n="82" d="100"/>
          <a:sy n="82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992B8E-6A65-4730-8AB3-A7AAC1C3145C}" type="datetimeFigureOut">
              <a:rPr lang="en-US"/>
              <a:pPr>
                <a:defRPr/>
              </a:pPr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9CE776-9FC6-40C8-9FBA-302CCE757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5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6E9C-CB34-4FFF-84FA-317E47FBFF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119EBB-35B6-4B38-805E-79DC3F83CB6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06DE5-819E-461D-8E8D-AA05FD17548C}" type="datetime1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26C85-E602-4510-8D6F-BDDBA0749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41B79-9F73-4FA0-ABBD-D37DCB627788}" type="datetime1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56CFE-526D-41B5-B1BE-F8C3450E2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6E4B-D42A-4962-B40E-A21CBB81B127}" type="datetime1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F9D77-E430-4D4E-A7FB-42AEDCEBD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3175-F523-49FE-A317-85FDCE9CFDB6}" type="datetime1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E0AF3-3D43-4E55-B5A9-1381C9963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4E06-D1CE-4E93-9B1D-1A5B3745FAFD}" type="datetime1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02DBD-EF88-4A15-97E8-D47A92546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3AB9-4B8E-4C7C-BEFD-CBD831D24B8A}" type="datetime1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DF007-E765-4686-B4B5-DA309EF58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524CF-2CA4-4172-98E8-0EBA753AB401}" type="datetime1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0D3FE-B0CE-4935-AE68-3CED42F92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9E63-CCC4-438D-AAF3-B116DF9A341E}" type="datetime1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59D0B-6709-47CF-B423-FC4BA71BE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EF516-8DAE-4F05-BE13-6E1BE0055387}" type="datetime1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29C99-3282-4743-AE4D-E9C9F40FA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6ECF2-7095-417C-97EC-E177CC306E11}" type="datetime1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DB479-21EE-4C14-9281-99C5A45F8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BB0FA-C725-4DEC-8E3F-F4EF3305B57B}" type="datetime1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1C672-8038-4B24-8E28-C64183944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1C591B-A45D-4D79-9504-054EFF7FC438}" type="datetime1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B1DE62-E115-4BFE-B9D4-6C34FB779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CSE 4/55</a:t>
            </a:r>
            <a:br>
              <a:rPr lang="en-US" dirty="0"/>
            </a:br>
            <a:r>
              <a:rPr lang="en-US" dirty="0"/>
              <a:t>Introduction to Pattern Recognition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r>
              <a:rPr lang="en-US" dirty="0"/>
              <a:t>Rajib das</a:t>
            </a:r>
          </a:p>
          <a:p>
            <a:r>
              <a:rPr lang="en-US" dirty="0">
                <a:solidFill>
                  <a:schemeClr val="tx1"/>
                </a:solidFill>
              </a:rPr>
              <a:t>Final Presentation</a:t>
            </a:r>
          </a:p>
          <a:p>
            <a:r>
              <a:rPr lang="en-US" b="1" dirty="0">
                <a:solidFill>
                  <a:schemeClr val="tx1"/>
                </a:solidFill>
              </a:rPr>
              <a:t>Visual Question-Answering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ctrTitle"/>
          </p:nvPr>
        </p:nvSpPr>
        <p:spPr>
          <a:xfrm>
            <a:off x="1220788" y="2568575"/>
            <a:ext cx="5029200" cy="1470025"/>
          </a:xfrm>
        </p:spPr>
        <p:txBody>
          <a:bodyPr/>
          <a:lstStyle/>
          <a:p>
            <a:r>
              <a:rPr lang="en-US" altLang="en-US" sz="7200"/>
              <a:t>Questions</a:t>
            </a:r>
          </a:p>
        </p:txBody>
      </p:sp>
      <p:pic>
        <p:nvPicPr>
          <p:cNvPr id="37891" name="Picture 2" descr="C:\Users\inwogu\AppData\Local\Microsoft\Windows\Temporary Internet Files\Content.IE5\K462S48W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35175"/>
            <a:ext cx="2590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26C85-E602-4510-8D6F-BDDBA0749E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Problem definition and motivation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Past related work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Proposed approach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Data and experiments</a:t>
            </a:r>
            <a:endParaRPr lang="en-US" altLang="en-US" dirty="0">
              <a:solidFill>
                <a:srgbClr val="A6A6A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/>
              <a:t>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Problem definition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2514600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Goal: The </a:t>
            </a:r>
            <a:r>
              <a:rPr lang="en-US" sz="2400" dirty="0" err="1"/>
              <a:t>VizWiz</a:t>
            </a:r>
            <a:r>
              <a:rPr lang="en-US" sz="2400" dirty="0"/>
              <a:t> Visual Question Answering (VQA) aims to develop AI models that can answer questions about images captured by visually impaired individuals using smartphones.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Motivation: Mimic human cognition in understanding visual information, with applications in aiding the visually impaired, improving image retrieval systems, and enhancing human-computer interactions.</a:t>
            </a:r>
          </a:p>
        </p:txBody>
      </p:sp>
      <p:pic>
        <p:nvPicPr>
          <p:cNvPr id="7" name="Picture 6" descr="A collage of images of food&#10;&#10;Description automatically generated">
            <a:extLst>
              <a:ext uri="{FF2B5EF4-FFF2-40B4-BE49-F238E27FC236}">
                <a16:creationId xmlns:a16="http://schemas.microsoft.com/office/drawing/2014/main" id="{E9E5F3D8-A43B-2E35-761F-20C3EBA8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68762"/>
            <a:ext cx="5486400" cy="2514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A5E0AF3-3D43-4E55-B5A9-1381C9963C77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6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+ BERT: used to process images and questions in the </a:t>
            </a:r>
            <a:r>
              <a:rPr lang="en-US" dirty="0" err="1"/>
              <a:t>VizWiz</a:t>
            </a:r>
            <a:r>
              <a:rPr lang="en-US" dirty="0"/>
              <a:t> dataset, allowing the model to understand both visual and textual inputs for tasks like Visual Question Answering.</a:t>
            </a:r>
          </a:p>
          <a:p>
            <a:r>
              <a:rPr lang="en-US" dirty="0"/>
              <a:t>CNN-LSTM: extract visual features from images and process textual inputs (questions) to predict answers in VQA tasks for the </a:t>
            </a:r>
            <a:r>
              <a:rPr lang="en-US" dirty="0" err="1"/>
              <a:t>VizWiz</a:t>
            </a:r>
            <a:r>
              <a:rPr lang="en-US" dirty="0"/>
              <a:t> Challenge.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dirty="0" err="1"/>
              <a:t>ResNet+Attention</a:t>
            </a:r>
            <a:r>
              <a:rPr lang="en-US" dirty="0"/>
              <a:t>: used to extract visual features from images and attend to specific regions while processing questions, improving performance in VQA tasks.</a:t>
            </a:r>
          </a:p>
          <a:p>
            <a:r>
              <a:rPr lang="en-US" dirty="0"/>
              <a:t>CLIP + FNN: CLIP embeddings can be used in conjunction with a </a:t>
            </a:r>
            <a:r>
              <a:rPr lang="en-US" dirty="0" err="1"/>
              <a:t>FeedForward</a:t>
            </a:r>
            <a:r>
              <a:rPr lang="en-US" dirty="0"/>
              <a:t> Network to process images and questions, enabling the model to perform VQA.</a:t>
            </a:r>
          </a:p>
          <a:p>
            <a:r>
              <a:rPr lang="en-US" dirty="0"/>
              <a:t>CLIP+FNN is known to have the best performance and our baseline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2350"/>
          </a:xfrm>
        </p:spPr>
        <p:txBody>
          <a:bodyPr/>
          <a:lstStyle/>
          <a:p>
            <a:r>
              <a:rPr lang="en-US" sz="2400" dirty="0"/>
              <a:t>Objective: Solve the </a:t>
            </a:r>
            <a:r>
              <a:rPr lang="en-US" sz="2400" dirty="0" err="1"/>
              <a:t>VizWiz</a:t>
            </a:r>
            <a:r>
              <a:rPr lang="en-US" sz="2400" dirty="0"/>
              <a:t> Visual Question Answering (VQA) task using </a:t>
            </a:r>
            <a:r>
              <a:rPr lang="en-US" sz="2400" dirty="0" err="1"/>
              <a:t>BEiT</a:t>
            </a:r>
            <a:r>
              <a:rPr lang="en-US" sz="2400" dirty="0"/>
              <a:t> (BERT for Image Understanding with Transformer).</a:t>
            </a:r>
          </a:p>
          <a:p>
            <a:r>
              <a:rPr lang="en-US" sz="2400" dirty="0"/>
              <a:t>Model Description: </a:t>
            </a:r>
            <a:r>
              <a:rPr lang="en-US" sz="2400" dirty="0" err="1"/>
              <a:t>BEiT</a:t>
            </a:r>
            <a:r>
              <a:rPr lang="en-US" sz="2400" dirty="0"/>
              <a:t> jointly handles image and text input, eliminating the need for separate text and image encoders as in </a:t>
            </a:r>
            <a:r>
              <a:rPr lang="en-US" sz="2400" dirty="0" err="1"/>
              <a:t>ViT</a:t>
            </a:r>
            <a:r>
              <a:rPr lang="en-US" sz="2400" dirty="0"/>
              <a:t> (Vision Transformer).</a:t>
            </a:r>
          </a:p>
          <a:p>
            <a:r>
              <a:rPr lang="en-US" sz="2400" dirty="0"/>
              <a:t>Implementation Steps:</a:t>
            </a:r>
          </a:p>
          <a:p>
            <a:pPr lvl="1"/>
            <a:r>
              <a:rPr lang="en-US" sz="2000" dirty="0"/>
              <a:t>  1. Fine-tune </a:t>
            </a:r>
            <a:r>
              <a:rPr lang="en-US" sz="2000" dirty="0" err="1"/>
              <a:t>BEiT</a:t>
            </a:r>
            <a:r>
              <a:rPr lang="en-US" sz="2000" dirty="0"/>
              <a:t> on the </a:t>
            </a:r>
            <a:r>
              <a:rPr lang="en-US" sz="2000" dirty="0" err="1"/>
              <a:t>VizWiz</a:t>
            </a:r>
            <a:r>
              <a:rPr lang="en-US" sz="2000" dirty="0"/>
              <a:t> dataset.</a:t>
            </a:r>
          </a:p>
          <a:p>
            <a:pPr lvl="1"/>
            <a:r>
              <a:rPr lang="en-US" sz="2000" dirty="0"/>
              <a:t>  2. Perform hyperparameter tuning to improve model accuracy.</a:t>
            </a:r>
          </a:p>
          <a:p>
            <a:r>
              <a:rPr lang="en-US" sz="2400" dirty="0"/>
              <a:t>Expected Outcome: A VQA model based on </a:t>
            </a:r>
            <a:r>
              <a:rPr lang="en-US" sz="2400" dirty="0" err="1"/>
              <a:t>BEiT</a:t>
            </a:r>
            <a:r>
              <a:rPr lang="en-US" sz="2400" dirty="0"/>
              <a:t> that achieves improved accuracy on the </a:t>
            </a:r>
            <a:r>
              <a:rPr lang="en-US" sz="2400" dirty="0" err="1"/>
              <a:t>VizWiz</a:t>
            </a:r>
            <a:r>
              <a:rPr lang="en-US" sz="2400" dirty="0"/>
              <a:t> dataset than the baseline CLIP + FNN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0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AA6CF-04F1-5C67-5925-2E5E79D77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317750"/>
            <a:ext cx="5867400" cy="222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FE25E5-D74A-7897-CF1C-5D8CE63C6FD6}"/>
              </a:ext>
            </a:extLst>
          </p:cNvPr>
          <p:cNvSpPr/>
          <p:nvPr/>
        </p:nvSpPr>
        <p:spPr>
          <a:xfrm>
            <a:off x="1704109" y="56388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C2D0A-D574-19AE-9FD9-AFC8EBD23D8D}"/>
              </a:ext>
            </a:extLst>
          </p:cNvPr>
          <p:cNvSpPr/>
          <p:nvPr/>
        </p:nvSpPr>
        <p:spPr>
          <a:xfrm>
            <a:off x="6057900" y="5562022"/>
            <a:ext cx="12573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203550-EEE2-519C-8F3F-A658101E5BEC}"/>
              </a:ext>
            </a:extLst>
          </p:cNvPr>
          <p:cNvSpPr/>
          <p:nvPr/>
        </p:nvSpPr>
        <p:spPr>
          <a:xfrm>
            <a:off x="1600200" y="2047875"/>
            <a:ext cx="5715000" cy="336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A07D0-8C71-B184-99E3-0EE08722ED1F}"/>
              </a:ext>
            </a:extLst>
          </p:cNvPr>
          <p:cNvCxnSpPr>
            <a:stCxn id="8" idx="0"/>
          </p:cNvCxnSpPr>
          <p:nvPr/>
        </p:nvCxnSpPr>
        <p:spPr>
          <a:xfrm flipV="1">
            <a:off x="4457700" y="1600200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C8164F-D6FB-39CC-2235-AD1CBA6E79CE}"/>
              </a:ext>
            </a:extLst>
          </p:cNvPr>
          <p:cNvSpPr txBox="1"/>
          <p:nvPr/>
        </p:nvSpPr>
        <p:spPr>
          <a:xfrm>
            <a:off x="4038600" y="121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2F94DA-16CB-2187-B524-D2C57DA7D492}"/>
              </a:ext>
            </a:extLst>
          </p:cNvPr>
          <p:cNvSpPr/>
          <p:nvPr/>
        </p:nvSpPr>
        <p:spPr>
          <a:xfrm>
            <a:off x="1600200" y="5156777"/>
            <a:ext cx="1198418" cy="2286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Patch embedding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49BF9-86F1-F5D5-BD5B-100921AADB8E}"/>
              </a:ext>
            </a:extLst>
          </p:cNvPr>
          <p:cNvSpPr/>
          <p:nvPr/>
        </p:nvSpPr>
        <p:spPr>
          <a:xfrm>
            <a:off x="6087341" y="5156777"/>
            <a:ext cx="1198418" cy="2286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word embedding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3F8337-FCCB-D2F9-C670-D7BED1E16F9C}"/>
              </a:ext>
            </a:extLst>
          </p:cNvPr>
          <p:cNvCxnSpPr>
            <a:stCxn id="6" idx="0"/>
            <a:endCxn id="15" idx="2"/>
          </p:cNvCxnSpPr>
          <p:nvPr/>
        </p:nvCxnSpPr>
        <p:spPr>
          <a:xfrm flipV="1">
            <a:off x="2199409" y="5385377"/>
            <a:ext cx="0" cy="253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75948D-41C7-CB6A-DEC0-D14366F38EF5}"/>
              </a:ext>
            </a:extLst>
          </p:cNvPr>
          <p:cNvCxnSpPr>
            <a:stCxn id="7" idx="0"/>
            <a:endCxn id="16" idx="2"/>
          </p:cNvCxnSpPr>
          <p:nvPr/>
        </p:nvCxnSpPr>
        <p:spPr>
          <a:xfrm flipV="1">
            <a:off x="6686550" y="5385377"/>
            <a:ext cx="0" cy="176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A427A3-2052-616D-0AC8-A894BDF23EA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99409" y="5019674"/>
            <a:ext cx="0" cy="137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C09EA3-F50C-07DF-CDC9-6C5B16B5E38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686550" y="5019674"/>
            <a:ext cx="0" cy="137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9E23980-E78C-68F7-5589-B3B51488D8B6}"/>
              </a:ext>
            </a:extLst>
          </p:cNvPr>
          <p:cNvSpPr/>
          <p:nvPr/>
        </p:nvSpPr>
        <p:spPr>
          <a:xfrm>
            <a:off x="1627909" y="4800600"/>
            <a:ext cx="5687291" cy="205653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Positional Encoding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921ADB-5DF1-0083-56C8-936683CF0E0F}"/>
              </a:ext>
            </a:extLst>
          </p:cNvPr>
          <p:cNvCxnSpPr/>
          <p:nvPr/>
        </p:nvCxnSpPr>
        <p:spPr>
          <a:xfrm flipV="1">
            <a:off x="2199409" y="4540250"/>
            <a:ext cx="0" cy="260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84904-C392-5DF6-FA61-F373B0D6ED52}"/>
              </a:ext>
            </a:extLst>
          </p:cNvPr>
          <p:cNvCxnSpPr/>
          <p:nvPr/>
        </p:nvCxnSpPr>
        <p:spPr>
          <a:xfrm flipV="1">
            <a:off x="6686550" y="4540250"/>
            <a:ext cx="0" cy="260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4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sz="2000" dirty="0"/>
              <a:t>Dataset : </a:t>
            </a:r>
            <a:r>
              <a:rPr lang="en-US" sz="2000" dirty="0" err="1"/>
              <a:t>VizWiz</a:t>
            </a:r>
            <a:r>
              <a:rPr lang="en-US" sz="2000" dirty="0"/>
              <a:t> Dataset </a:t>
            </a:r>
          </a:p>
          <a:p>
            <a:pPr lvl="1"/>
            <a:r>
              <a:rPr lang="en-US" sz="2000" dirty="0"/>
              <a:t>Train Split: 20523 image and questions, 205230 answers</a:t>
            </a:r>
          </a:p>
          <a:p>
            <a:pPr lvl="1"/>
            <a:r>
              <a:rPr lang="en-US" sz="2000" dirty="0"/>
              <a:t>Valid Split: 4319 image and questions, 43190 answers</a:t>
            </a:r>
          </a:p>
          <a:p>
            <a:pPr lvl="1"/>
            <a:r>
              <a:rPr lang="en-US" sz="2000" dirty="0"/>
              <a:t>Test split: 8000 images</a:t>
            </a:r>
          </a:p>
          <a:p>
            <a:r>
              <a:rPr lang="en-US" sz="2000" dirty="0"/>
              <a:t>Evaluation Metric: The model's performance is measured based on its accuracy on the test dataset.</a:t>
            </a:r>
          </a:p>
          <a:p>
            <a:r>
              <a:rPr lang="en-US" sz="2000" dirty="0"/>
              <a:t>Exploratory Data Analysis (EDA): Basic EDA is conducted to analyze the distribution of question patterns (represented as a word cloud) and answers (including categories like yes/no, number, unanswerable, and others).</a:t>
            </a:r>
          </a:p>
          <a:p>
            <a:r>
              <a:rPr lang="en-US" sz="2000" dirty="0"/>
              <a:t>Baseline Model: A baseline model consisting of CLIP (Contrastive Language-Image Pre-training) and FNN (Feedforward Neural Network) is trained and evaluated, achieving an accuracy of 54%.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02F8-4169-995A-E12A-9ADB9952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2391-6791-9CFA-E6D6-389EF5DA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Literature Review and Feasibility Study: Complete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Data Acquisition and Preprocessing: Complete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Prepare baseline model: Complete </a:t>
            </a:r>
            <a:endParaRPr lang="en-US" sz="24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Model Development (3 days): Develop the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Helvetica" pitchFamily="2" charset="0"/>
              </a:rPr>
              <a:t>BEiT</a:t>
            </a:r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 model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Initial Testing and Refinement (2 days): Test the model on a validation set and refine based on performance metrics.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Final Evaluation and Documentation (3 days): Perform extensive testing, document the project, and prepare the final report.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787B7-6FED-B55A-44C9-B8A2518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12727</TotalTime>
  <Words>540</Words>
  <Application>Microsoft Macintosh PowerPoint</Application>
  <PresentationFormat>On-screen Show (4:3)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CSE 4/55 Introduction to Pattern Recognition</vt:lpstr>
      <vt:lpstr>Agenda</vt:lpstr>
      <vt:lpstr>Problem definition and motivation</vt:lpstr>
      <vt:lpstr>Past related work</vt:lpstr>
      <vt:lpstr>Past related work</vt:lpstr>
      <vt:lpstr>Proposed approach</vt:lpstr>
      <vt:lpstr>Proposed approach</vt:lpstr>
      <vt:lpstr>Data and experiments</vt:lpstr>
      <vt:lpstr>Milestones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473/573  Computer Vision and Image Processing (CVIP)</dc:title>
  <dc:creator>inwogu</dc:creator>
  <cp:lastModifiedBy>Rajib Lochan Das</cp:lastModifiedBy>
  <cp:revision>573</cp:revision>
  <dcterms:created xsi:type="dcterms:W3CDTF">2006-08-16T00:00:00Z</dcterms:created>
  <dcterms:modified xsi:type="dcterms:W3CDTF">2024-05-10T23:44:42Z</dcterms:modified>
</cp:coreProperties>
</file>