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9" r:id="rId4"/>
    <p:sldId id="274" r:id="rId5"/>
    <p:sldId id="258" r:id="rId6"/>
    <p:sldId id="276" r:id="rId7"/>
    <p:sldId id="261" r:id="rId8"/>
    <p:sldId id="281" r:id="rId9"/>
    <p:sldId id="262" r:id="rId10"/>
    <p:sldId id="263" r:id="rId11"/>
    <p:sldId id="264" r:id="rId12"/>
    <p:sldId id="265" r:id="rId13"/>
    <p:sldId id="278" r:id="rId14"/>
    <p:sldId id="277" r:id="rId15"/>
    <p:sldId id="270" r:id="rId16"/>
    <p:sldId id="280" r:id="rId17"/>
    <p:sldId id="275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8B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809" autoAdjust="0"/>
    <p:restoredTop sz="94660"/>
  </p:normalViewPr>
  <p:slideViewPr>
    <p:cSldViewPr>
      <p:cViewPr>
        <p:scale>
          <a:sx n="80" d="100"/>
          <a:sy n="80" d="100"/>
        </p:scale>
        <p:origin x="-1278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27-Nov-18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27-Nov-18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27-Nov-18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27-Nov-18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27-Nov-18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27-Nov-18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27-Nov-18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27-Nov-18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27-Nov-18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27-Nov-18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27-Nov-18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27-Nov-18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Diabetic Retinopathy Prediction</a:t>
            </a:r>
            <a:br>
              <a:rPr lang="en-US" dirty="0"/>
            </a:br>
            <a:r>
              <a:rPr lang="en-US" dirty="0"/>
              <a:t>using Convolutional Neural Networks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10200" y="5562600"/>
            <a:ext cx="3429000" cy="1066800"/>
          </a:xfrm>
        </p:spPr>
        <p:txBody>
          <a:bodyPr>
            <a:normAutofit fontScale="92500"/>
          </a:bodyPr>
          <a:lstStyle/>
          <a:p>
            <a:r>
              <a:rPr lang="en-US" sz="1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Rajib Das Bhagat (CS17M034)</a:t>
            </a:r>
          </a:p>
          <a:p>
            <a:r>
              <a:rPr lang="en-US" sz="1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Guide:  Prof.  Balaraman</a:t>
            </a:r>
            <a:r>
              <a:rPr lang="en-US" sz="1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Ravindran</a:t>
            </a:r>
          </a:p>
          <a:p>
            <a:r>
              <a:rPr lang="en-US" sz="1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IIT Madras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2154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Autofit/>
          </a:bodyPr>
          <a:lstStyle/>
          <a:p>
            <a:pPr algn="l"/>
            <a:r>
              <a:rPr lang="en-US" sz="2900" dirty="0" smtClean="0"/>
              <a:t>Pre-processing:</a:t>
            </a:r>
            <a:endParaRPr lang="en-US" sz="29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9873" y="457200"/>
            <a:ext cx="2743200" cy="27432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447309" y="3228105"/>
            <a:ext cx="3588328" cy="5403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Fig. 4:  Example of noisy image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3498268"/>
            <a:ext cx="2743200" cy="26670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101436" y="6165268"/>
            <a:ext cx="3588328" cy="5403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Fig. </a:t>
            </a:r>
            <a:r>
              <a:rPr lang="en-US" dirty="0">
                <a:solidFill>
                  <a:schemeClr val="tx1"/>
                </a:solidFill>
              </a:rPr>
              <a:t>5</a:t>
            </a:r>
            <a:r>
              <a:rPr lang="en-US" dirty="0" smtClean="0">
                <a:solidFill>
                  <a:schemeClr val="tx1"/>
                </a:solidFill>
              </a:rPr>
              <a:t>:  Preprocessed image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775364" y="4790369"/>
            <a:ext cx="483523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u="sng" dirty="0" smtClean="0"/>
              <a:t>Remedy</a:t>
            </a:r>
            <a:endParaRPr lang="en-US" sz="2000" u="sng" dirty="0"/>
          </a:p>
          <a:p>
            <a:pPr algn="ctr"/>
            <a:r>
              <a:rPr lang="en-US" sz="2000" dirty="0"/>
              <a:t>Cropping</a:t>
            </a:r>
          </a:p>
          <a:p>
            <a:pPr algn="ctr"/>
            <a:r>
              <a:rPr lang="en-US" sz="2000" dirty="0"/>
              <a:t>Resizing 512 x 512</a:t>
            </a:r>
          </a:p>
          <a:p>
            <a:pPr algn="ctr"/>
            <a:r>
              <a:rPr lang="en-US" sz="2000" dirty="0"/>
              <a:t>Normalization (</a:t>
            </a:r>
            <a:r>
              <a:rPr lang="en-US" sz="2000" dirty="0" err="1"/>
              <a:t>GaussianBlur</a:t>
            </a:r>
            <a:r>
              <a:rPr lang="en-US" sz="2000" dirty="0"/>
              <a:t>)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533400" y="990600"/>
            <a:ext cx="4838700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2000" u="sng" dirty="0" smtClean="0"/>
              <a:t>Noise</a:t>
            </a:r>
            <a:endParaRPr lang="en-US" sz="2000" u="sng" dirty="0"/>
          </a:p>
          <a:p>
            <a:pPr marL="0" indent="0" algn="ctr">
              <a:buNone/>
            </a:pPr>
            <a:r>
              <a:rPr lang="en-US" sz="2000" dirty="0"/>
              <a:t>Corrupted image</a:t>
            </a:r>
          </a:p>
          <a:p>
            <a:pPr marL="0" indent="0" algn="ctr">
              <a:buNone/>
            </a:pPr>
            <a:r>
              <a:rPr lang="en-US" sz="2000" dirty="0" smtClean="0"/>
              <a:t>Blurred image</a:t>
            </a:r>
            <a:endParaRPr lang="en-US" sz="2000" dirty="0"/>
          </a:p>
          <a:p>
            <a:pPr marL="0" indent="0" algn="ctr">
              <a:buNone/>
            </a:pPr>
            <a:r>
              <a:rPr lang="en-US" sz="2000" dirty="0"/>
              <a:t>Poorly focused</a:t>
            </a:r>
          </a:p>
          <a:p>
            <a:pPr marL="0" indent="0" algn="ctr">
              <a:buNone/>
            </a:pPr>
            <a:r>
              <a:rPr lang="en-US" sz="2000" dirty="0"/>
              <a:t>Lighting variation</a:t>
            </a:r>
          </a:p>
        </p:txBody>
      </p:sp>
    </p:spTree>
    <p:extLst>
      <p:ext uri="{BB962C8B-B14F-4D97-AF65-F5344CB8AC3E}">
        <p14:creationId xmlns:p14="http://schemas.microsoft.com/office/powerpoint/2010/main" val="4057598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dirty="0" smtClean="0"/>
              <a:t>Augmentation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>
            <a:normAutofit/>
          </a:bodyPr>
          <a:lstStyle/>
          <a:p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endParaRPr lang="en-US" sz="2400" dirty="0" smtClean="0"/>
          </a:p>
          <a:p>
            <a:r>
              <a:rPr lang="en-US" sz="2400" dirty="0" smtClean="0"/>
              <a:t>Done when batches are formed.</a:t>
            </a:r>
          </a:p>
          <a:p>
            <a:r>
              <a:rPr lang="en-US" sz="2400" dirty="0"/>
              <a:t>R</a:t>
            </a:r>
            <a:r>
              <a:rPr lang="en-US" sz="2400" dirty="0" smtClean="0"/>
              <a:t>andomly rescaled </a:t>
            </a:r>
            <a:r>
              <a:rPr lang="en-US" sz="2400" dirty="0"/>
              <a:t>by </a:t>
            </a:r>
            <a:r>
              <a:rPr lang="en-US" sz="2400" i="1" dirty="0"/>
              <a:t>±</a:t>
            </a:r>
            <a:r>
              <a:rPr lang="en-US" sz="2400" dirty="0" smtClean="0"/>
              <a:t>10%.</a:t>
            </a:r>
            <a:endParaRPr lang="en-US" sz="2400" dirty="0"/>
          </a:p>
          <a:p>
            <a:r>
              <a:rPr lang="en-US" sz="2400" dirty="0"/>
              <a:t>R</a:t>
            </a:r>
            <a:r>
              <a:rPr lang="en-US" sz="2400" dirty="0" smtClean="0"/>
              <a:t>andomly </a:t>
            </a:r>
            <a:r>
              <a:rPr lang="en-US" sz="2400" dirty="0"/>
              <a:t>rotated </a:t>
            </a:r>
            <a:r>
              <a:rPr lang="en-US" sz="2400" dirty="0" smtClean="0"/>
              <a:t> 0-90 degree.</a:t>
            </a:r>
          </a:p>
          <a:p>
            <a:r>
              <a:rPr lang="en-US" sz="2400" dirty="0" smtClean="0"/>
              <a:t>Random horizontal and vertical flip.</a:t>
            </a:r>
          </a:p>
          <a:p>
            <a:r>
              <a:rPr lang="en-US" sz="2400" dirty="0"/>
              <a:t>Performed on </a:t>
            </a:r>
            <a:r>
              <a:rPr lang="en-US" sz="2400" dirty="0" smtClean="0"/>
              <a:t>training </a:t>
            </a:r>
            <a:r>
              <a:rPr lang="en-US" sz="2400" dirty="0"/>
              <a:t>data </a:t>
            </a:r>
            <a:r>
              <a:rPr lang="en-US" sz="2400" dirty="0" smtClean="0"/>
              <a:t>only (except rescaling).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> </a:t>
            </a:r>
            <a:r>
              <a:rPr lang="en-US" sz="2400" dirty="0"/>
              <a:t/>
            </a:r>
            <a:br>
              <a:rPr lang="en-US" sz="2400" dirty="0"/>
            </a:b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88630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08384"/>
            <a:ext cx="8229600" cy="487362"/>
          </a:xfrm>
        </p:spPr>
        <p:txBody>
          <a:bodyPr>
            <a:normAutofit fontScale="90000"/>
          </a:bodyPr>
          <a:lstStyle/>
          <a:p>
            <a:pPr algn="l"/>
            <a:r>
              <a:rPr lang="en-US" sz="3200" dirty="0" smtClean="0"/>
              <a:t>Experiment 1:</a:t>
            </a:r>
            <a:endParaRPr lang="en-US" sz="32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" y="574964"/>
            <a:ext cx="4560924" cy="3420693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574964"/>
            <a:ext cx="4618181" cy="3463636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1912080"/>
              </p:ext>
            </p:extLst>
          </p:nvPr>
        </p:nvGraphicFramePr>
        <p:xfrm>
          <a:off x="2133600" y="4162718"/>
          <a:ext cx="464820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447800"/>
                <a:gridCol w="914400"/>
                <a:gridCol w="1066800"/>
              </a:tblGrid>
              <a:tr h="316741">
                <a:tc>
                  <a:txBody>
                    <a:bodyPr/>
                    <a:lstStyle/>
                    <a:p>
                      <a:pPr algn="ctr"/>
                      <a:r>
                        <a:rPr lang="en-US" u="sng" dirty="0" err="1" smtClean="0"/>
                        <a:t>batch_size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sng" dirty="0" err="1" smtClean="0"/>
                        <a:t>learning_rate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sng" dirty="0" smtClean="0"/>
                        <a:t>epochs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sng" dirty="0" smtClean="0"/>
                        <a:t>drop-out</a:t>
                      </a:r>
                      <a:endParaRPr lang="en-US" u="sng" dirty="0"/>
                    </a:p>
                  </a:txBody>
                  <a:tcPr/>
                </a:tc>
              </a:tr>
              <a:tr h="3211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569" y="4904398"/>
            <a:ext cx="2697111" cy="1260986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381000" y="6015326"/>
            <a:ext cx="2362200" cy="4873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 smtClean="0">
                <a:latin typeface="+mn-lt"/>
              </a:rPr>
              <a:t>Fig 8: Confusion Matrix</a:t>
            </a:r>
            <a:endParaRPr lang="en-US" sz="2400" dirty="0">
              <a:latin typeface="+mn-lt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5955945"/>
              </p:ext>
            </p:extLst>
          </p:nvPr>
        </p:nvGraphicFramePr>
        <p:xfrm>
          <a:off x="3810000" y="5105399"/>
          <a:ext cx="4114800" cy="1119852"/>
        </p:xfrm>
        <a:graphic>
          <a:graphicData uri="http://schemas.openxmlformats.org/drawingml/2006/table">
            <a:tbl>
              <a:tblPr/>
              <a:tblGrid>
                <a:gridCol w="968776"/>
                <a:gridCol w="818965"/>
                <a:gridCol w="789003"/>
                <a:gridCol w="789003"/>
                <a:gridCol w="749053"/>
              </a:tblGrid>
              <a:tr h="305891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rgbClr val="000000"/>
                          </a:solidFill>
                          <a:effectLst/>
                          <a:latin typeface="NimbusRomNo9L-Regu"/>
                        </a:rPr>
                        <a:t>Precision 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NimbusRomNo9L-Regu"/>
                        </a:rPr>
                        <a:t>Recall 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NimbusRomNo9L-Regu"/>
                        </a:rPr>
                        <a:t>F1-score 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rgbClr val="000000"/>
                          </a:solidFill>
                          <a:effectLst/>
                          <a:latin typeface="NimbusRomNo9L-Regu"/>
                        </a:rPr>
                        <a:t>Support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1364"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NimbusRomNo9L-Regu"/>
                        </a:rPr>
                        <a:t>0(abnormal) 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NimbusRomNo9L-Regu"/>
                        </a:rPr>
                        <a:t>0.74 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NimbusRomNo9L-Regu"/>
                        </a:rPr>
                        <a:t>0.87 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NimbusRomNo9L-Regu"/>
                        </a:rPr>
                        <a:t>0.80 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NimbusRomNo9L-Regu"/>
                        </a:rPr>
                        <a:t>400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1364"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rgbClr val="000000"/>
                          </a:solidFill>
                          <a:effectLst/>
                          <a:latin typeface="NimbusRomNo9L-Regu"/>
                        </a:rPr>
                        <a:t>1(normal) 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NimbusRomNo9L-Regu"/>
                        </a:rPr>
                        <a:t>0.84 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NimbusRomNo9L-Regu"/>
                        </a:rPr>
                        <a:t>0.69 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rgbClr val="000000"/>
                          </a:solidFill>
                          <a:effectLst/>
                          <a:latin typeface="NimbusRomNo9L-Regu"/>
                        </a:rPr>
                        <a:t>0.76 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NimbusRomNo9L-Regu"/>
                        </a:rPr>
                        <a:t>400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1364"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rgbClr val="000000"/>
                          </a:solidFill>
                          <a:effectLst/>
                          <a:latin typeface="NimbusRomNo9L-Regu"/>
                        </a:rPr>
                        <a:t>Total/</a:t>
                      </a:r>
                      <a:r>
                        <a:rPr lang="en-US" sz="900" b="0" i="0" dirty="0" err="1">
                          <a:solidFill>
                            <a:srgbClr val="000000"/>
                          </a:solidFill>
                          <a:effectLst/>
                          <a:latin typeface="NimbusRomNo9L-Regu"/>
                        </a:rPr>
                        <a:t>Avg</a:t>
                      </a:r>
                      <a:r>
                        <a:rPr lang="en-US" sz="900" b="0" i="0" dirty="0">
                          <a:solidFill>
                            <a:srgbClr val="000000"/>
                          </a:solidFill>
                          <a:effectLst/>
                          <a:latin typeface="NimbusRomNo9L-Regu"/>
                        </a:rPr>
                        <a:t> 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NimbusRomNo9L-Regu"/>
                        </a:rPr>
                        <a:t>0.79 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NimbusRomNo9L-Regu"/>
                        </a:rPr>
                        <a:t>0.78 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NimbusRomNo9L-Regu"/>
                        </a:rPr>
                        <a:t>0.78 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rgbClr val="000000"/>
                          </a:solidFill>
                          <a:effectLst/>
                          <a:latin typeface="NimbusRomNo9L-Regu"/>
                        </a:rPr>
                        <a:t>800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2609850" y="33369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3962400" y="6184145"/>
            <a:ext cx="3657599" cy="4873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 smtClean="0">
                <a:latin typeface="+mn-lt"/>
              </a:rPr>
              <a:t>Table 6: Classification Report</a:t>
            </a:r>
            <a:endParaRPr lang="en-US" sz="1600" dirty="0">
              <a:latin typeface="+mn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185091" y="3810000"/>
            <a:ext cx="21677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Fig 6: Accuracy graph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562600" y="3810000"/>
            <a:ext cx="17284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Fig 7: Loss graph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305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08384"/>
            <a:ext cx="8229600" cy="487362"/>
          </a:xfrm>
        </p:spPr>
        <p:txBody>
          <a:bodyPr>
            <a:normAutofit fontScale="90000"/>
          </a:bodyPr>
          <a:lstStyle/>
          <a:p>
            <a:pPr algn="l"/>
            <a:r>
              <a:rPr lang="en-US" sz="3200" dirty="0" smtClean="0"/>
              <a:t>Experiment 2:</a:t>
            </a:r>
            <a:endParaRPr lang="en-US" sz="32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" y="574964"/>
            <a:ext cx="4560924" cy="3420693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574964"/>
            <a:ext cx="4618181" cy="3463635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5578348"/>
              </p:ext>
            </p:extLst>
          </p:nvPr>
        </p:nvGraphicFramePr>
        <p:xfrm>
          <a:off x="2133600" y="4162718"/>
          <a:ext cx="464820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447800"/>
                <a:gridCol w="914400"/>
                <a:gridCol w="1066800"/>
              </a:tblGrid>
              <a:tr h="316741">
                <a:tc>
                  <a:txBody>
                    <a:bodyPr/>
                    <a:lstStyle/>
                    <a:p>
                      <a:pPr algn="ctr"/>
                      <a:r>
                        <a:rPr lang="en-US" u="sng" dirty="0" err="1" smtClean="0"/>
                        <a:t>batch_size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sng" dirty="0" err="1" smtClean="0"/>
                        <a:t>learning_rate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sng" dirty="0" smtClean="0"/>
                        <a:t>epochs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sng" dirty="0" smtClean="0"/>
                        <a:t>drop-out</a:t>
                      </a:r>
                      <a:endParaRPr lang="en-US" u="sng" dirty="0"/>
                    </a:p>
                  </a:txBody>
                  <a:tcPr/>
                </a:tc>
              </a:tr>
              <a:tr h="3211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0.00001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456" y="4904398"/>
            <a:ext cx="2407337" cy="1260986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381000" y="6015326"/>
            <a:ext cx="2362200" cy="4873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 smtClean="0">
                <a:latin typeface="+mn-lt"/>
              </a:rPr>
              <a:t>Fig 11: Confusion Matrix</a:t>
            </a:r>
            <a:endParaRPr lang="en-US" sz="2400" dirty="0">
              <a:latin typeface="+mn-lt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372079"/>
              </p:ext>
            </p:extLst>
          </p:nvPr>
        </p:nvGraphicFramePr>
        <p:xfrm>
          <a:off x="3810000" y="5105399"/>
          <a:ext cx="4114800" cy="1119852"/>
        </p:xfrm>
        <a:graphic>
          <a:graphicData uri="http://schemas.openxmlformats.org/drawingml/2006/table">
            <a:tbl>
              <a:tblPr/>
              <a:tblGrid>
                <a:gridCol w="968776"/>
                <a:gridCol w="818965"/>
                <a:gridCol w="789003"/>
                <a:gridCol w="789003"/>
                <a:gridCol w="749053"/>
              </a:tblGrid>
              <a:tr h="305891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rgbClr val="000000"/>
                          </a:solidFill>
                          <a:effectLst/>
                          <a:latin typeface="NimbusRomNo9L-Regu"/>
                        </a:rPr>
                        <a:t>Precision 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NimbusRomNo9L-Regu"/>
                        </a:rPr>
                        <a:t>Recall 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NimbusRomNo9L-Regu"/>
                        </a:rPr>
                        <a:t>F1-score 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rgbClr val="000000"/>
                          </a:solidFill>
                          <a:effectLst/>
                          <a:latin typeface="NimbusRomNo9L-Regu"/>
                        </a:rPr>
                        <a:t>Support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1364"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rgbClr val="000000"/>
                          </a:solidFill>
                          <a:effectLst/>
                          <a:latin typeface="NimbusRomNo9L-Regu"/>
                        </a:rPr>
                        <a:t>0(abnormal) 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NimbusRomNo9L-Regu"/>
                        </a:rPr>
                        <a:t>0.77 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NimbusRomNo9L-Regu"/>
                        </a:rPr>
                        <a:t>0.76 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NimbusRomNo9L-Regu"/>
                        </a:rPr>
                        <a:t>0.76 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NimbusRomNo9L-Regu"/>
                        </a:rPr>
                        <a:t>400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1364"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NimbusRomNo9L-Regu"/>
                        </a:rPr>
                        <a:t>1(normal) 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NimbusRomNo9L-Regu"/>
                        </a:rPr>
                        <a:t>0.76 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NimbusRomNo9L-Regu"/>
                        </a:rPr>
                        <a:t>0.77 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NimbusRomNo9L-Regu"/>
                        </a:rPr>
                        <a:t>0.77 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NimbusRomNo9L-Regu"/>
                        </a:rPr>
                        <a:t>400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1364"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NimbusRomNo9L-Regu"/>
                        </a:rPr>
                        <a:t>Total/Avg 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NimbusRomNo9L-Regu"/>
                        </a:rPr>
                        <a:t>0.76 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NimbusRomNo9L-Regu"/>
                        </a:rPr>
                        <a:t>0.76 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NimbusRomNo9L-Regu"/>
                        </a:rPr>
                        <a:t>0.76 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rgbClr val="000000"/>
                          </a:solidFill>
                          <a:effectLst/>
                          <a:latin typeface="NimbusRomNo9L-Regu"/>
                        </a:rPr>
                        <a:t>800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2609850" y="33369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3962400" y="6184145"/>
            <a:ext cx="3657599" cy="4873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 smtClean="0">
                <a:latin typeface="+mn-lt"/>
              </a:rPr>
              <a:t>Table 7: Classification Report</a:t>
            </a:r>
            <a:endParaRPr lang="en-US" sz="1600" dirty="0">
              <a:latin typeface="+mn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185091" y="3810000"/>
            <a:ext cx="21677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Fig 9: Accuracy graph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562600" y="3810000"/>
            <a:ext cx="18454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Fig 10: Loss graph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277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08384"/>
            <a:ext cx="8229600" cy="487362"/>
          </a:xfrm>
        </p:spPr>
        <p:txBody>
          <a:bodyPr>
            <a:normAutofit fontScale="90000"/>
          </a:bodyPr>
          <a:lstStyle/>
          <a:p>
            <a:pPr algn="l"/>
            <a:r>
              <a:rPr lang="en-US" sz="3200" dirty="0" smtClean="0"/>
              <a:t>Experiment 3:</a:t>
            </a:r>
            <a:endParaRPr lang="en-US" sz="32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" y="574964"/>
            <a:ext cx="4560924" cy="3420693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574964"/>
            <a:ext cx="4618181" cy="3463635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0510658"/>
              </p:ext>
            </p:extLst>
          </p:nvPr>
        </p:nvGraphicFramePr>
        <p:xfrm>
          <a:off x="2133600" y="4162718"/>
          <a:ext cx="464820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447800"/>
                <a:gridCol w="914400"/>
                <a:gridCol w="1066800"/>
              </a:tblGrid>
              <a:tr h="316741">
                <a:tc>
                  <a:txBody>
                    <a:bodyPr/>
                    <a:lstStyle/>
                    <a:p>
                      <a:pPr algn="ctr"/>
                      <a:r>
                        <a:rPr lang="en-US" u="sng" dirty="0" err="1" smtClean="0"/>
                        <a:t>batch_size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sng" dirty="0" err="1" smtClean="0"/>
                        <a:t>learning_rate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sng" dirty="0" smtClean="0"/>
                        <a:t>epochs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sng" dirty="0" smtClean="0"/>
                        <a:t>drop-out</a:t>
                      </a:r>
                      <a:endParaRPr lang="en-US" u="sng" dirty="0"/>
                    </a:p>
                  </a:txBody>
                  <a:tcPr/>
                </a:tc>
              </a:tr>
              <a:tr h="3211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0.00001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577" y="4904398"/>
            <a:ext cx="2349095" cy="1260986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381000" y="6015326"/>
            <a:ext cx="2362200" cy="4873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 smtClean="0">
                <a:latin typeface="+mn-lt"/>
              </a:rPr>
              <a:t>Fig </a:t>
            </a:r>
            <a:r>
              <a:rPr lang="en-US" sz="2400" dirty="0" smtClean="0">
                <a:latin typeface="+mn-lt"/>
              </a:rPr>
              <a:t>14: </a:t>
            </a:r>
            <a:r>
              <a:rPr lang="en-US" sz="2400" dirty="0" smtClean="0">
                <a:latin typeface="+mn-lt"/>
              </a:rPr>
              <a:t>Confusion Matrix</a:t>
            </a:r>
            <a:endParaRPr lang="en-US" sz="2400" dirty="0">
              <a:latin typeface="+mn-lt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7043042"/>
              </p:ext>
            </p:extLst>
          </p:nvPr>
        </p:nvGraphicFramePr>
        <p:xfrm>
          <a:off x="3810000" y="5105399"/>
          <a:ext cx="4114800" cy="1119852"/>
        </p:xfrm>
        <a:graphic>
          <a:graphicData uri="http://schemas.openxmlformats.org/drawingml/2006/table">
            <a:tbl>
              <a:tblPr/>
              <a:tblGrid>
                <a:gridCol w="968776"/>
                <a:gridCol w="818965"/>
                <a:gridCol w="789003"/>
                <a:gridCol w="789003"/>
                <a:gridCol w="749053"/>
              </a:tblGrid>
              <a:tr h="305891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rgbClr val="000000"/>
                          </a:solidFill>
                          <a:effectLst/>
                          <a:latin typeface="NimbusRomNo9L-Regu"/>
                        </a:rPr>
                        <a:t>Precision 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NimbusRomNo9L-Regu"/>
                        </a:rPr>
                        <a:t>Recall 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NimbusRomNo9L-Regu"/>
                        </a:rPr>
                        <a:t>F1-score 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rgbClr val="000000"/>
                          </a:solidFill>
                          <a:effectLst/>
                          <a:latin typeface="NimbusRomNo9L-Regu"/>
                        </a:rPr>
                        <a:t>Support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1364"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rgbClr val="000000"/>
                          </a:solidFill>
                          <a:effectLst/>
                          <a:latin typeface="NimbusRomNo9L-Regu"/>
                        </a:rPr>
                        <a:t>0(abnormal) 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NimbusRomNo9L-Regu"/>
                        </a:rPr>
                        <a:t>0.85 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NimbusRomNo9L-Regu"/>
                        </a:rPr>
                        <a:t>0.76 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NimbusRomNo9L-Regu"/>
                        </a:rPr>
                        <a:t>0.80 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NimbusRomNo9L-Regu"/>
                        </a:rPr>
                        <a:t>400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1364"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NimbusRomNo9L-Regu"/>
                        </a:rPr>
                        <a:t>1(normal) 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NimbusRomNo9L-Regu"/>
                        </a:rPr>
                        <a:t>0.78 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NimbusRomNo9L-Regu"/>
                        </a:rPr>
                        <a:t>0.86 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NimbusRomNo9L-Regu"/>
                        </a:rPr>
                        <a:t>0.82 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NimbusRomNo9L-Regu"/>
                        </a:rPr>
                        <a:t>400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1364"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NimbusRomNo9L-Regu"/>
                        </a:rPr>
                        <a:t>Total/Avg 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NimbusRomNo9L-Regu"/>
                        </a:rPr>
                        <a:t>0.82 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NimbusRomNo9L-Regu"/>
                        </a:rPr>
                        <a:t>0.81 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NimbusRomNo9L-Regu"/>
                        </a:rPr>
                        <a:t>0.81 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rgbClr val="000000"/>
                          </a:solidFill>
                          <a:effectLst/>
                          <a:latin typeface="NimbusRomNo9L-Regu"/>
                        </a:rPr>
                        <a:t>800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2609850" y="33369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3962400" y="6184145"/>
            <a:ext cx="3657599" cy="4873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 smtClean="0">
                <a:latin typeface="+mn-lt"/>
              </a:rPr>
              <a:t>Table </a:t>
            </a:r>
            <a:r>
              <a:rPr lang="en-US" sz="1600" dirty="0" smtClean="0">
                <a:latin typeface="+mn-lt"/>
              </a:rPr>
              <a:t>8: </a:t>
            </a:r>
            <a:r>
              <a:rPr lang="en-US" sz="1600" dirty="0" smtClean="0">
                <a:latin typeface="+mn-lt"/>
              </a:rPr>
              <a:t>Classification Report</a:t>
            </a:r>
            <a:endParaRPr lang="en-US" sz="1600" dirty="0">
              <a:latin typeface="+mn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185091" y="3810000"/>
            <a:ext cx="22847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Fig </a:t>
            </a:r>
            <a:r>
              <a:rPr lang="en-US" dirty="0" smtClean="0"/>
              <a:t>12: </a:t>
            </a:r>
            <a:r>
              <a:rPr lang="en-US" dirty="0" smtClean="0"/>
              <a:t>Accuracy graph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562600" y="3810000"/>
            <a:ext cx="18454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Fig </a:t>
            </a:r>
            <a:r>
              <a:rPr lang="en-US" dirty="0" smtClean="0"/>
              <a:t>13: </a:t>
            </a:r>
            <a:r>
              <a:rPr lang="en-US" dirty="0" smtClean="0"/>
              <a:t>Loss graph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0281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487362"/>
          </a:xfrm>
        </p:spPr>
        <p:txBody>
          <a:bodyPr>
            <a:normAutofit fontScale="90000"/>
          </a:bodyPr>
          <a:lstStyle/>
          <a:p>
            <a:pPr algn="l"/>
            <a:r>
              <a:rPr lang="en-US" sz="3200" dirty="0" smtClean="0"/>
              <a:t>Future Work: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8229600" cy="4038600"/>
          </a:xfrm>
        </p:spPr>
        <p:txBody>
          <a:bodyPr>
            <a:normAutofit/>
          </a:bodyPr>
          <a:lstStyle/>
          <a:p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add more </a:t>
            </a:r>
            <a:r>
              <a:rPr lang="en-US" sz="2400" dirty="0"/>
              <a:t>training </a:t>
            </a:r>
            <a:r>
              <a:rPr lang="en-US" sz="2400" dirty="0" smtClean="0"/>
              <a:t>images</a:t>
            </a:r>
            <a:endParaRPr lang="en-US" sz="2400" dirty="0"/>
          </a:p>
          <a:p>
            <a:r>
              <a:rPr lang="en-US" sz="2400" dirty="0"/>
              <a:t>u</a:t>
            </a:r>
            <a:r>
              <a:rPr lang="en-US" sz="2400" dirty="0" smtClean="0"/>
              <a:t>se </a:t>
            </a:r>
            <a:r>
              <a:rPr lang="en-US" sz="2400" dirty="0" err="1" smtClean="0"/>
              <a:t>adversarialization</a:t>
            </a:r>
            <a:r>
              <a:rPr lang="en-US" sz="2400" dirty="0" smtClean="0"/>
              <a:t> process</a:t>
            </a:r>
          </a:p>
          <a:p>
            <a:r>
              <a:rPr lang="en-US" sz="2400" dirty="0" smtClean="0"/>
              <a:t>more </a:t>
            </a:r>
            <a:r>
              <a:rPr lang="en-US" sz="2400" dirty="0"/>
              <a:t>complex architecture such as </a:t>
            </a:r>
            <a:r>
              <a:rPr lang="en-US" sz="2400" dirty="0" smtClean="0"/>
              <a:t>Inception, </a:t>
            </a:r>
            <a:r>
              <a:rPr lang="en-US" sz="2400" dirty="0" err="1"/>
              <a:t>VGGNet</a:t>
            </a:r>
            <a:r>
              <a:rPr lang="en-US" sz="2400" dirty="0"/>
              <a:t>, </a:t>
            </a:r>
            <a:r>
              <a:rPr lang="en-US" sz="2400" dirty="0" err="1"/>
              <a:t>ResNet</a:t>
            </a:r>
            <a:r>
              <a:rPr lang="en-US" sz="2400" dirty="0"/>
              <a:t>, </a:t>
            </a:r>
            <a:r>
              <a:rPr lang="en-US" sz="2400" dirty="0" smtClean="0"/>
              <a:t>and </a:t>
            </a:r>
            <a:r>
              <a:rPr lang="en-US" sz="2400" dirty="0"/>
              <a:t>other </a:t>
            </a:r>
            <a:r>
              <a:rPr lang="en-US" sz="2400" dirty="0" smtClean="0"/>
              <a:t>architectures </a:t>
            </a:r>
          </a:p>
          <a:p>
            <a:r>
              <a:rPr lang="en-US" sz="2400" dirty="0" smtClean="0"/>
              <a:t>five-class </a:t>
            </a:r>
            <a:r>
              <a:rPr lang="en-US" sz="2400" dirty="0"/>
              <a:t>classification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/>
            </a:r>
            <a:br>
              <a:rPr lang="en-US" sz="2400" dirty="0"/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84471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382000" cy="411162"/>
          </a:xfrm>
        </p:spPr>
        <p:txBody>
          <a:bodyPr>
            <a:normAutofit fontScale="90000"/>
          </a:bodyPr>
          <a:lstStyle/>
          <a:p>
            <a:pPr algn="l"/>
            <a:r>
              <a:rPr lang="en-US" sz="2900" dirty="0" smtClean="0"/>
              <a:t>References:</a:t>
            </a:r>
            <a:endParaRPr lang="en-US" sz="29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685800"/>
            <a:ext cx="8686800" cy="5867400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sz="7600" dirty="0"/>
              <a:t>[1] G. G. Gardner, D. Keating, T. H. Williamson, A. T. Elliott.. Automatic detection of diabetic retinopathy using an artificial neural </a:t>
            </a:r>
            <a:r>
              <a:rPr lang="en-US" sz="7600" dirty="0" smtClean="0"/>
              <a:t>network: a </a:t>
            </a:r>
            <a:r>
              <a:rPr lang="en-US" sz="7600" dirty="0"/>
              <a:t>screening tool. </a:t>
            </a:r>
            <a:r>
              <a:rPr lang="en-US" sz="7600" i="1" dirty="0"/>
              <a:t>British </a:t>
            </a:r>
            <a:r>
              <a:rPr lang="en-US" sz="7600" i="1" dirty="0" err="1" smtClean="0"/>
              <a:t>Journel</a:t>
            </a:r>
            <a:r>
              <a:rPr lang="en-US" sz="7600" i="1" dirty="0" smtClean="0"/>
              <a:t> Ophthalmology </a:t>
            </a:r>
            <a:r>
              <a:rPr lang="en-US" sz="7600" dirty="0"/>
              <a:t>1996;</a:t>
            </a:r>
            <a:r>
              <a:rPr lang="en-US" sz="7600" b="1" dirty="0"/>
              <a:t>80</a:t>
            </a:r>
            <a:r>
              <a:rPr lang="en-US" sz="7600" dirty="0"/>
              <a:t>(11):940-944.</a:t>
            </a:r>
            <a:br>
              <a:rPr lang="en-US" sz="7600" dirty="0"/>
            </a:br>
            <a:r>
              <a:rPr lang="en-US" sz="7600" dirty="0" smtClean="0"/>
              <a:t>[</a:t>
            </a:r>
            <a:r>
              <a:rPr lang="en-US" sz="7600" dirty="0"/>
              <a:t>2] </a:t>
            </a:r>
            <a:r>
              <a:rPr lang="en-US" sz="7600" dirty="0" err="1"/>
              <a:t>Markku</a:t>
            </a:r>
            <a:r>
              <a:rPr lang="en-US" sz="7600" dirty="0"/>
              <a:t> </a:t>
            </a:r>
            <a:r>
              <a:rPr lang="en-US" sz="7600" dirty="0" err="1"/>
              <a:t>Kuivalainen</a:t>
            </a:r>
            <a:r>
              <a:rPr lang="en-US" sz="7600" dirty="0"/>
              <a:t>. Retinal Image Analysis Using Machine Vision. </a:t>
            </a:r>
            <a:r>
              <a:rPr lang="en-US" sz="7600" i="1" dirty="0"/>
              <a:t>Thesis report Lappeenranta </a:t>
            </a:r>
            <a:r>
              <a:rPr lang="en-US" sz="7600" i="1" dirty="0" err="1"/>
              <a:t>Univ</a:t>
            </a:r>
            <a:r>
              <a:rPr lang="en-US" sz="7600" i="1" dirty="0"/>
              <a:t> of Tech, </a:t>
            </a:r>
            <a:r>
              <a:rPr lang="en-US" sz="7600" i="1" dirty="0" err="1"/>
              <a:t>Dept</a:t>
            </a:r>
            <a:r>
              <a:rPr lang="en-US" sz="7600" i="1" dirty="0"/>
              <a:t> of IT </a:t>
            </a:r>
            <a:r>
              <a:rPr lang="en-US" sz="7600" dirty="0"/>
              <a:t>2005.</a:t>
            </a:r>
            <a:br>
              <a:rPr lang="en-US" sz="7600" dirty="0"/>
            </a:br>
            <a:r>
              <a:rPr lang="en-US" sz="7600" dirty="0" smtClean="0"/>
              <a:t>[</a:t>
            </a:r>
            <a:r>
              <a:rPr lang="en-US" sz="7600" dirty="0"/>
              <a:t>3] </a:t>
            </a:r>
            <a:r>
              <a:rPr lang="en-US" sz="7600" dirty="0" err="1"/>
              <a:t>Nayak</a:t>
            </a:r>
            <a:r>
              <a:rPr lang="en-US" sz="7600" dirty="0"/>
              <a:t> J, </a:t>
            </a:r>
            <a:r>
              <a:rPr lang="en-US" sz="7600" dirty="0" err="1"/>
              <a:t>Bhat</a:t>
            </a:r>
            <a:r>
              <a:rPr lang="en-US" sz="7600" dirty="0"/>
              <a:t> PS, </a:t>
            </a:r>
            <a:r>
              <a:rPr lang="en-US" sz="7600" dirty="0" err="1"/>
              <a:t>Acharya</a:t>
            </a:r>
            <a:r>
              <a:rPr lang="en-US" sz="7600" dirty="0"/>
              <a:t> R, Lim CM, </a:t>
            </a:r>
            <a:r>
              <a:rPr lang="en-US" sz="7600" dirty="0" err="1"/>
              <a:t>Kagathi</a:t>
            </a:r>
            <a:r>
              <a:rPr lang="en-US" sz="7600" dirty="0"/>
              <a:t> M.. Automated identification of diabetic retinopathy stages using digital fundus </a:t>
            </a:r>
            <a:r>
              <a:rPr lang="en-US" sz="7600" dirty="0" smtClean="0"/>
              <a:t>images. </a:t>
            </a:r>
            <a:r>
              <a:rPr lang="en-US" sz="7600" i="1" dirty="0" smtClean="0"/>
              <a:t>J </a:t>
            </a:r>
            <a:r>
              <a:rPr lang="en-US" sz="7600" i="1" dirty="0"/>
              <a:t>Med Sys </a:t>
            </a:r>
            <a:r>
              <a:rPr lang="en-US" sz="7600" dirty="0"/>
              <a:t>2008;</a:t>
            </a:r>
            <a:r>
              <a:rPr lang="en-US" sz="7600" b="1" dirty="0"/>
              <a:t>32</a:t>
            </a:r>
            <a:r>
              <a:rPr lang="en-US" sz="7600" dirty="0"/>
              <a:t>(2):107-115.</a:t>
            </a:r>
            <a:br>
              <a:rPr lang="en-US" sz="7600" dirty="0"/>
            </a:br>
            <a:r>
              <a:rPr lang="en-US" sz="7600" dirty="0" smtClean="0"/>
              <a:t>[</a:t>
            </a:r>
            <a:r>
              <a:rPr lang="en-US" sz="7600" dirty="0"/>
              <a:t>4] </a:t>
            </a:r>
            <a:r>
              <a:rPr lang="en-US" sz="7600" dirty="0" err="1"/>
              <a:t>Acharya</a:t>
            </a:r>
            <a:r>
              <a:rPr lang="en-US" sz="7600" dirty="0"/>
              <a:t> UR, Chua CK, Ng EY, Yu W, </a:t>
            </a:r>
            <a:r>
              <a:rPr lang="en-US" sz="7600" dirty="0" err="1"/>
              <a:t>Chee</a:t>
            </a:r>
            <a:r>
              <a:rPr lang="en-US" sz="7600" dirty="0"/>
              <a:t> </a:t>
            </a:r>
            <a:r>
              <a:rPr lang="en-US" sz="7600" dirty="0" err="1"/>
              <a:t>C..Application</a:t>
            </a:r>
            <a:r>
              <a:rPr lang="en-US" sz="7600" dirty="0"/>
              <a:t> of higher order spectra for the identification of diabetes retinopathy </a:t>
            </a:r>
            <a:r>
              <a:rPr lang="en-US" sz="7600" dirty="0" smtClean="0"/>
              <a:t>stages. </a:t>
            </a:r>
            <a:r>
              <a:rPr lang="en-US" sz="7600" i="1" dirty="0" smtClean="0"/>
              <a:t>J </a:t>
            </a:r>
            <a:r>
              <a:rPr lang="en-US" sz="7600" i="1" dirty="0"/>
              <a:t>Med Sys </a:t>
            </a:r>
            <a:r>
              <a:rPr lang="en-US" sz="7600" dirty="0"/>
              <a:t>2008;</a:t>
            </a:r>
            <a:r>
              <a:rPr lang="en-US" sz="7600" b="1" dirty="0"/>
              <a:t>32</a:t>
            </a:r>
            <a:r>
              <a:rPr lang="en-US" sz="7600" dirty="0"/>
              <a:t>(6):481-488.</a:t>
            </a:r>
            <a:br>
              <a:rPr lang="en-US" sz="7600" dirty="0"/>
            </a:br>
            <a:r>
              <a:rPr lang="en-US" sz="7600" dirty="0"/>
              <a:t>[5] </a:t>
            </a:r>
            <a:r>
              <a:rPr lang="en-US" sz="7600" dirty="0" err="1"/>
              <a:t>Acharya</a:t>
            </a:r>
            <a:r>
              <a:rPr lang="en-US" sz="7600" dirty="0"/>
              <a:t> UR, Lim CM, Ng EY, </a:t>
            </a:r>
            <a:r>
              <a:rPr lang="en-US" sz="7600" dirty="0" err="1"/>
              <a:t>Chee</a:t>
            </a:r>
            <a:r>
              <a:rPr lang="en-US" sz="7600" dirty="0"/>
              <a:t> C, Tamura T.. Computer-based detection of diabetes retinopathy stages using digital fundus </a:t>
            </a:r>
            <a:r>
              <a:rPr lang="en-US" sz="7600" dirty="0" smtClean="0"/>
              <a:t>images. </a:t>
            </a:r>
            <a:r>
              <a:rPr lang="en-US" sz="7600" i="1" dirty="0" smtClean="0"/>
              <a:t>P </a:t>
            </a:r>
            <a:r>
              <a:rPr lang="en-US" sz="7600" i="1" dirty="0"/>
              <a:t>I </a:t>
            </a:r>
            <a:r>
              <a:rPr lang="en-US" sz="7600" i="1" dirty="0" err="1"/>
              <a:t>Mech</a:t>
            </a:r>
            <a:r>
              <a:rPr lang="en-US" sz="7600" i="1" dirty="0"/>
              <a:t> </a:t>
            </a:r>
            <a:r>
              <a:rPr lang="en-US" sz="7600" i="1" dirty="0" err="1"/>
              <a:t>Eng</a:t>
            </a:r>
            <a:r>
              <a:rPr lang="en-US" sz="7600" i="1" dirty="0"/>
              <a:t> H </a:t>
            </a:r>
            <a:r>
              <a:rPr lang="en-US" sz="7600" dirty="0"/>
              <a:t>2009</a:t>
            </a:r>
            <a:r>
              <a:rPr lang="en-US" sz="7600" dirty="0" smtClean="0"/>
              <a:t>; </a:t>
            </a:r>
            <a:r>
              <a:rPr lang="en-US" sz="7600" b="1" dirty="0" smtClean="0"/>
              <a:t>223</a:t>
            </a:r>
            <a:r>
              <a:rPr lang="en-US" sz="7600" dirty="0" smtClean="0"/>
              <a:t>(5): 545-553</a:t>
            </a:r>
            <a:r>
              <a:rPr lang="en-US" sz="7600" dirty="0"/>
              <a:t>.</a:t>
            </a:r>
            <a:br>
              <a:rPr lang="en-US" sz="7600" dirty="0"/>
            </a:br>
            <a:r>
              <a:rPr lang="en-US" sz="7600" dirty="0"/>
              <a:t>[6] </a:t>
            </a:r>
            <a:r>
              <a:rPr lang="en-US" sz="7600" dirty="0" err="1"/>
              <a:t>P.Adarsh</a:t>
            </a:r>
            <a:r>
              <a:rPr lang="en-US" sz="7600" dirty="0"/>
              <a:t>, </a:t>
            </a:r>
            <a:r>
              <a:rPr lang="en-US" sz="7600" dirty="0" err="1"/>
              <a:t>D.Jeyakumari</a:t>
            </a:r>
            <a:r>
              <a:rPr lang="en-US" sz="7600" dirty="0"/>
              <a:t>.. Multiclass SVM-based automated diagnosis of diabetic retinopathy. In: </a:t>
            </a:r>
            <a:r>
              <a:rPr lang="en-US" sz="7600" i="1" dirty="0"/>
              <a:t>Communications and Signal </a:t>
            </a:r>
            <a:r>
              <a:rPr lang="en-US" sz="7600" i="1" dirty="0" smtClean="0"/>
              <a:t>Processing (ICCSP</a:t>
            </a:r>
            <a:r>
              <a:rPr lang="en-US" sz="7600" i="1" dirty="0"/>
              <a:t>),</a:t>
            </a:r>
            <a:r>
              <a:rPr lang="en-US" sz="7600" dirty="0"/>
              <a:t>2013 </a:t>
            </a:r>
            <a:r>
              <a:rPr lang="en-US" sz="7600" i="1" dirty="0"/>
              <a:t>International Conference on. </a:t>
            </a:r>
            <a:r>
              <a:rPr lang="en-US" sz="7600" dirty="0"/>
              <a:t>IEEE; 2013,p. 206-210.</a:t>
            </a:r>
            <a:br>
              <a:rPr lang="en-US" sz="7600" dirty="0"/>
            </a:br>
            <a:r>
              <a:rPr lang="en-US" sz="7600" dirty="0"/>
              <a:t>[7] Ben Graham. </a:t>
            </a:r>
            <a:r>
              <a:rPr lang="en-US" sz="7600" dirty="0" err="1"/>
              <a:t>Kaggle</a:t>
            </a:r>
            <a:r>
              <a:rPr lang="en-US" sz="7600" dirty="0"/>
              <a:t> Diabetic Retinopathy Detection competition report. 2015.</a:t>
            </a:r>
            <a:br>
              <a:rPr lang="en-US" sz="7600" dirty="0"/>
            </a:br>
            <a:r>
              <a:rPr lang="en-US" sz="7600" dirty="0"/>
              <a:t>[8] Harry Pratt, </a:t>
            </a:r>
            <a:r>
              <a:rPr lang="en-US" sz="7600" dirty="0" err="1"/>
              <a:t>Frans</a:t>
            </a:r>
            <a:r>
              <a:rPr lang="en-US" sz="7600" dirty="0"/>
              <a:t> </a:t>
            </a:r>
            <a:r>
              <a:rPr lang="en-US" sz="7600" dirty="0" err="1"/>
              <a:t>Coenen</a:t>
            </a:r>
            <a:r>
              <a:rPr lang="en-US" sz="7600" dirty="0"/>
              <a:t>, Deborah M Broadbent, Simon P Harding, </a:t>
            </a:r>
            <a:r>
              <a:rPr lang="en-US" sz="7600" dirty="0" err="1"/>
              <a:t>Yalin</a:t>
            </a:r>
            <a:r>
              <a:rPr lang="en-US" sz="7600" dirty="0"/>
              <a:t> </a:t>
            </a:r>
            <a:r>
              <a:rPr lang="en-US" sz="7600" dirty="0" err="1"/>
              <a:t>Zheng</a:t>
            </a:r>
            <a:r>
              <a:rPr lang="en-US" sz="7600" dirty="0"/>
              <a:t>.. Convolutional Neural Network for </a:t>
            </a:r>
            <a:r>
              <a:rPr lang="en-US" sz="7600" dirty="0" smtClean="0"/>
              <a:t>Diabetic Retinopathy</a:t>
            </a:r>
            <a:r>
              <a:rPr lang="en-US" sz="7600" dirty="0"/>
              <a:t>. </a:t>
            </a:r>
            <a:r>
              <a:rPr lang="en-US" sz="7600" i="1" dirty="0" err="1"/>
              <a:t>Procedia</a:t>
            </a:r>
            <a:r>
              <a:rPr lang="en-US" sz="7600" i="1" dirty="0"/>
              <a:t> Computer Science </a:t>
            </a:r>
            <a:r>
              <a:rPr lang="en-US" sz="7600" dirty="0"/>
              <a:t>90 2016:200-205.</a:t>
            </a:r>
            <a:br>
              <a:rPr lang="en-US" sz="7600" dirty="0"/>
            </a:br>
            <a:r>
              <a:rPr lang="en-US" sz="7600" dirty="0"/>
              <a:t>[9] Linda Roach. Artificial Intelligence, The Next Step in Diagnostics. In: </a:t>
            </a:r>
            <a:r>
              <a:rPr lang="en-US" sz="7600" i="1" dirty="0" err="1"/>
              <a:t>EyeNet</a:t>
            </a:r>
            <a:r>
              <a:rPr lang="en-US" sz="7600" i="1" dirty="0"/>
              <a:t> </a:t>
            </a:r>
            <a:r>
              <a:rPr lang="en-US" sz="7600" dirty="0"/>
              <a:t>November 2017.</a:t>
            </a:r>
            <a:br>
              <a:rPr lang="en-US" sz="7600" dirty="0"/>
            </a:br>
            <a:r>
              <a:rPr lang="en-US" sz="7600" dirty="0"/>
              <a:t>[10] </a:t>
            </a:r>
            <a:r>
              <a:rPr lang="en-US" sz="7600" dirty="0" err="1"/>
              <a:t>Pascanu</a:t>
            </a:r>
            <a:r>
              <a:rPr lang="en-US" sz="7600" dirty="0"/>
              <a:t>, </a:t>
            </a:r>
            <a:r>
              <a:rPr lang="en-US" sz="7600" dirty="0" err="1"/>
              <a:t>Razvan</a:t>
            </a:r>
            <a:r>
              <a:rPr lang="en-US" sz="7600" dirty="0"/>
              <a:t> et al. Understanding the exploding gradient problem. In: </a:t>
            </a:r>
            <a:r>
              <a:rPr lang="en-US" sz="7600" i="1" dirty="0" err="1"/>
              <a:t>CoRR</a:t>
            </a:r>
            <a:r>
              <a:rPr lang="en-US" sz="7600" i="1" dirty="0"/>
              <a:t> </a:t>
            </a:r>
            <a:r>
              <a:rPr lang="en-US" sz="7600" dirty="0"/>
              <a:t>2012.</a:t>
            </a:r>
            <a:br>
              <a:rPr lang="en-US" sz="7600" dirty="0"/>
            </a:br>
            <a:r>
              <a:rPr lang="en-US" sz="7600" dirty="0"/>
              <a:t>[11] Wikipedia. https://en.wikipedia.org/wiki/Diabetic retinopathy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20426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0"/>
            <a:ext cx="8229600" cy="1143000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581400"/>
            <a:ext cx="8229600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" u="sng" dirty="0" smtClean="0"/>
              <a:t>Special </a:t>
            </a:r>
            <a:r>
              <a:rPr lang="en-US" sz="2000" u="sng" dirty="0"/>
              <a:t>thanks </a:t>
            </a:r>
            <a:r>
              <a:rPr lang="en-US" sz="2000" u="sng" dirty="0" smtClean="0"/>
              <a:t> </a:t>
            </a:r>
          </a:p>
          <a:p>
            <a:pPr marL="0" indent="0" algn="ctr">
              <a:buNone/>
            </a:pPr>
            <a:r>
              <a:rPr lang="en-US" sz="2000" dirty="0" err="1" smtClean="0"/>
              <a:t>Karthik</a:t>
            </a:r>
            <a:r>
              <a:rPr lang="en-US" sz="2000" dirty="0" smtClean="0"/>
              <a:t> </a:t>
            </a:r>
            <a:r>
              <a:rPr lang="en-US" sz="2000" dirty="0" err="1" smtClean="0"/>
              <a:t>Thiagarajan</a:t>
            </a:r>
            <a:r>
              <a:rPr lang="en-US" sz="2000" dirty="0" smtClean="0"/>
              <a:t> </a:t>
            </a:r>
            <a:r>
              <a:rPr lang="en-US" sz="2000" dirty="0"/>
              <a:t>[</a:t>
            </a:r>
            <a:r>
              <a:rPr lang="en-US" sz="2000" dirty="0" err="1" smtClean="0"/>
              <a:t>Ms</a:t>
            </a:r>
            <a:r>
              <a:rPr lang="en-US" sz="2000" dirty="0" smtClean="0"/>
              <a:t> Scholar]</a:t>
            </a:r>
          </a:p>
          <a:p>
            <a:pPr marL="0" indent="0" algn="ctr">
              <a:buNone/>
            </a:pPr>
            <a:r>
              <a:rPr lang="en-US" sz="2000" dirty="0" err="1" smtClean="0"/>
              <a:t>Saurabh</a:t>
            </a:r>
            <a:r>
              <a:rPr lang="en-US" sz="2000" dirty="0" smtClean="0"/>
              <a:t> </a:t>
            </a:r>
            <a:r>
              <a:rPr lang="en-US" sz="2000" dirty="0"/>
              <a:t>Desai </a:t>
            </a:r>
            <a:r>
              <a:rPr lang="en-US" sz="2000" dirty="0" smtClean="0"/>
              <a:t>[Project Associate, RBCDSAI </a:t>
            </a:r>
            <a:r>
              <a:rPr lang="en-US" sz="2000" dirty="0"/>
              <a:t>LAB]</a:t>
            </a:r>
          </a:p>
        </p:txBody>
      </p:sp>
    </p:spTree>
    <p:extLst>
      <p:ext uri="{BB962C8B-B14F-4D97-AF65-F5344CB8AC3E}">
        <p14:creationId xmlns:p14="http://schemas.microsoft.com/office/powerpoint/2010/main" val="1038999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pPr algn="l"/>
            <a:r>
              <a:rPr lang="en-US" sz="3200" dirty="0" smtClean="0"/>
              <a:t>What is DR?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762000"/>
            <a:ext cx="8229600" cy="4525963"/>
          </a:xfrm>
        </p:spPr>
        <p:txBody>
          <a:bodyPr/>
          <a:lstStyle/>
          <a:p>
            <a:r>
              <a:rPr lang="en-US" sz="2400" dirty="0"/>
              <a:t>Diabetic Retinopathy can be termed as any damage caused to the retina of an </a:t>
            </a:r>
            <a:r>
              <a:rPr lang="en-US" sz="2400" dirty="0" smtClean="0"/>
              <a:t>eye</a:t>
            </a:r>
            <a:r>
              <a:rPr lang="en-US" sz="2400" dirty="0"/>
              <a:t> </a:t>
            </a:r>
            <a:r>
              <a:rPr lang="en-US" sz="2400" dirty="0" smtClean="0"/>
              <a:t>due to abnormal </a:t>
            </a:r>
            <a:r>
              <a:rPr lang="en-US" sz="2400" dirty="0"/>
              <a:t>blood flow.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50" y="2005012"/>
            <a:ext cx="8572500" cy="325278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295400" y="5257800"/>
            <a:ext cx="23622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Fig. 1: Normal Eye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638800" y="5257800"/>
            <a:ext cx="23622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Fig</a:t>
            </a:r>
            <a:r>
              <a:rPr lang="en-US" dirty="0">
                <a:solidFill>
                  <a:schemeClr val="tx1"/>
                </a:solidFill>
              </a:rPr>
              <a:t>.</a:t>
            </a:r>
            <a:r>
              <a:rPr lang="en-US" dirty="0" smtClean="0">
                <a:solidFill>
                  <a:schemeClr val="tx1"/>
                </a:solidFill>
              </a:rPr>
              <a:t> 2: Abnormal Eye 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9628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563562"/>
          </a:xfrm>
        </p:spPr>
        <p:txBody>
          <a:bodyPr>
            <a:normAutofit fontScale="90000"/>
          </a:bodyPr>
          <a:lstStyle/>
          <a:p>
            <a:pPr algn="l"/>
            <a:r>
              <a:rPr lang="en-US" sz="3200" dirty="0" smtClean="0">
                <a:solidFill>
                  <a:srgbClr val="000000"/>
                </a:solidFill>
                <a:latin typeface="NimbusRomNo9L-Regu"/>
              </a:rPr>
              <a:t/>
            </a:r>
            <a:br>
              <a:rPr lang="en-US" sz="3200" dirty="0" smtClean="0">
                <a:solidFill>
                  <a:srgbClr val="000000"/>
                </a:solidFill>
                <a:latin typeface="NimbusRomNo9L-Regu"/>
              </a:rPr>
            </a:br>
            <a:r>
              <a:rPr lang="en-US" sz="2800" dirty="0"/>
              <a:t/>
            </a:r>
            <a:br>
              <a:rPr lang="en-US" sz="2800" dirty="0"/>
            </a:b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685800"/>
            <a:ext cx="8229600" cy="6019800"/>
          </a:xfrm>
        </p:spPr>
        <p:txBody>
          <a:bodyPr/>
          <a:lstStyle/>
          <a:p>
            <a:pPr marL="0" indent="0">
              <a:buNone/>
            </a:pPr>
            <a:endParaRPr lang="en-US" sz="2400" dirty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990600"/>
            <a:ext cx="3276600" cy="24384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3602182"/>
            <a:ext cx="3276600" cy="24384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990600"/>
            <a:ext cx="3276600" cy="24384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3602182"/>
            <a:ext cx="3276600" cy="243840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908463" y="5978238"/>
            <a:ext cx="19812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  <a:r>
              <a:rPr lang="en-US" dirty="0" smtClean="0">
                <a:solidFill>
                  <a:schemeClr val="tx1"/>
                </a:solidFill>
              </a:rPr>
              <a:t>. Severe DR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548745" y="5971310"/>
            <a:ext cx="19812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a. Proliferative DR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486400" y="3387438"/>
            <a:ext cx="19812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  <a:r>
              <a:rPr lang="en-US" dirty="0" smtClean="0">
                <a:solidFill>
                  <a:schemeClr val="tx1"/>
                </a:solidFill>
              </a:rPr>
              <a:t>. Moderate DR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936172" y="3397828"/>
            <a:ext cx="19812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a. Mild DR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774372" y="6199910"/>
            <a:ext cx="3588328" cy="5403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Fig. </a:t>
            </a:r>
            <a:r>
              <a:rPr lang="en-US" dirty="0" smtClean="0">
                <a:solidFill>
                  <a:schemeClr val="tx1"/>
                </a:solidFill>
              </a:rPr>
              <a:t>1: </a:t>
            </a:r>
            <a:r>
              <a:rPr lang="en-US" dirty="0" smtClean="0">
                <a:solidFill>
                  <a:schemeClr val="tx1"/>
                </a:solidFill>
              </a:rPr>
              <a:t>DR abnormalities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(related abnormalities are circled)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2982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563562"/>
          </a:xfrm>
        </p:spPr>
        <p:txBody>
          <a:bodyPr>
            <a:normAutofit fontScale="90000"/>
          </a:bodyPr>
          <a:lstStyle/>
          <a:p>
            <a:pPr algn="l"/>
            <a:r>
              <a:rPr lang="en-US" sz="3200" dirty="0" smtClean="0"/>
              <a:t>Literature Survey: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8229600" cy="4876800"/>
          </a:xfrm>
        </p:spPr>
        <p:txBody>
          <a:bodyPr/>
          <a:lstStyle/>
          <a:p>
            <a:endParaRPr lang="en-US" sz="2400" dirty="0"/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6440496"/>
              </p:ext>
            </p:extLst>
          </p:nvPr>
        </p:nvGraphicFramePr>
        <p:xfrm>
          <a:off x="152400" y="616290"/>
          <a:ext cx="8839200" cy="60893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1"/>
                <a:gridCol w="4038599"/>
                <a:gridCol w="609600"/>
                <a:gridCol w="1295400"/>
                <a:gridCol w="1371600"/>
                <a:gridCol w="990600"/>
              </a:tblGrid>
              <a:tr h="724830">
                <a:tc>
                  <a:txBody>
                    <a:bodyPr/>
                    <a:lstStyle/>
                    <a:p>
                      <a:pPr algn="ctr"/>
                      <a:r>
                        <a:rPr lang="en-US" sz="1400" u="sng" dirty="0" smtClean="0"/>
                        <a:t>No.</a:t>
                      </a:r>
                      <a:endParaRPr lang="en-US" sz="1400" u="sn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u="sng" dirty="0" smtClean="0"/>
                        <a:t>Published Paper </a:t>
                      </a:r>
                      <a:endParaRPr lang="en-US" sz="1400" u="sn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u="sng" dirty="0" smtClean="0"/>
                        <a:t>Year</a:t>
                      </a:r>
                      <a:endParaRPr lang="en-US" sz="1400" u="sn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u="sng" dirty="0" smtClean="0"/>
                        <a:t>Classification Type</a:t>
                      </a:r>
                      <a:endParaRPr lang="en-US" sz="1400" u="sn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u="sng" dirty="0" smtClean="0"/>
                        <a:t>Techniques Used</a:t>
                      </a:r>
                      <a:endParaRPr lang="en-US" sz="1400" u="sn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u="sng" dirty="0" smtClean="0"/>
                        <a:t>Accuracy</a:t>
                      </a:r>
                      <a:endParaRPr lang="en-US" sz="1400" u="sng" dirty="0"/>
                    </a:p>
                  </a:txBody>
                  <a:tcPr anchor="ctr"/>
                </a:tc>
              </a:tr>
              <a:tr h="112678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Automatic detection of diabetic retinopathy using an artificial neural network: A screening Tool. </a:t>
                      </a:r>
                    </a:p>
                    <a:p>
                      <a:pPr algn="ctr"/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[Authors: </a:t>
                      </a:r>
                      <a:r>
                        <a:rPr lang="en-US" sz="14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 G Gardner, D Keating, T H Williamson,</a:t>
                      </a:r>
                    </a:p>
                    <a:p>
                      <a:pPr algn="ctr"/>
                      <a:r>
                        <a:rPr lang="de-DE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 T Elliott]</a:t>
                      </a:r>
                    </a:p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1996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Binary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Neural Network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88.4%</a:t>
                      </a:r>
                      <a:endParaRPr lang="en-US" sz="1400" dirty="0"/>
                    </a:p>
                  </a:txBody>
                  <a:tcPr anchor="ctr"/>
                </a:tc>
              </a:tr>
              <a:tr h="112678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Automated identification of diabetic retinopathy stages using digital fundus images.</a:t>
                      </a:r>
                    </a:p>
                    <a:p>
                      <a:pPr algn="ctr"/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[Authors: </a:t>
                      </a:r>
                      <a:r>
                        <a:rPr lang="en-US" sz="1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Nayak</a:t>
                      </a:r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J, </a:t>
                      </a:r>
                      <a:r>
                        <a:rPr lang="en-US" sz="1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Bhat</a:t>
                      </a:r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PS, </a:t>
                      </a:r>
                      <a:r>
                        <a:rPr lang="en-US" sz="1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Acharya</a:t>
                      </a:r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R, Lim CM, </a:t>
                      </a:r>
                      <a:r>
                        <a:rPr lang="en-US" sz="1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Kagathi</a:t>
                      </a:r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M]</a:t>
                      </a:r>
                    </a:p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2008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Three-class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Neural Network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93.0%</a:t>
                      </a:r>
                      <a:endParaRPr lang="en-US" sz="1400" dirty="0"/>
                    </a:p>
                  </a:txBody>
                  <a:tcPr anchor="ctr"/>
                </a:tc>
              </a:tr>
              <a:tr h="91921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Application of higher order spectra for the identification of diabetes retinopathy stages.</a:t>
                      </a:r>
                    </a:p>
                    <a:p>
                      <a:pPr algn="ctr"/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[Authors: </a:t>
                      </a:r>
                      <a:r>
                        <a:rPr lang="en-US" sz="1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Acharya</a:t>
                      </a:r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UR, Chua CK, Ng EY, Yu W, </a:t>
                      </a:r>
                      <a:r>
                        <a:rPr lang="en-US" sz="1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Chee</a:t>
                      </a:r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C]</a:t>
                      </a:r>
                    </a:p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2008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Five-class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SVM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82.0%</a:t>
                      </a:r>
                      <a:endParaRPr lang="en-US" sz="1400" dirty="0"/>
                    </a:p>
                  </a:txBody>
                  <a:tcPr anchor="ctr"/>
                </a:tc>
              </a:tr>
              <a:tr h="112678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Computer-based detection of diabetes retinopathy stages using digital fundus images.</a:t>
                      </a:r>
                    </a:p>
                    <a:p>
                      <a:pPr algn="ctr"/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[Authors: </a:t>
                      </a:r>
                      <a:r>
                        <a:rPr lang="en-US" sz="1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Acharya</a:t>
                      </a:r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UR, Lim CM, Ng EY, </a:t>
                      </a:r>
                      <a:r>
                        <a:rPr lang="en-US" sz="1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Chee</a:t>
                      </a:r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C, Tamura T]</a:t>
                      </a:r>
                    </a:p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2009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Five-class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SVM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85.9%</a:t>
                      </a:r>
                      <a:endParaRPr lang="en-US" sz="1400" dirty="0"/>
                    </a:p>
                  </a:txBody>
                  <a:tcPr anchor="ctr"/>
                </a:tc>
              </a:tr>
              <a:tr h="79916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Multiclass SVM-based automated diagnosis of diabetic retinopathy. </a:t>
                      </a:r>
                    </a:p>
                    <a:p>
                      <a:pPr algn="ctr"/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[Authors: P. </a:t>
                      </a:r>
                      <a:r>
                        <a:rPr lang="en-US" sz="1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Adarsh</a:t>
                      </a:r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D. </a:t>
                      </a:r>
                      <a:r>
                        <a:rPr lang="en-US" sz="1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Jeyakumari</a:t>
                      </a:r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</a:p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2013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Five-class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SVM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96.0%</a:t>
                      </a:r>
                      <a:endParaRPr lang="en-US" sz="14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3048000" y="239486"/>
            <a:ext cx="30480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Table 1: Literature Survey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7056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563562"/>
          </a:xfrm>
        </p:spPr>
        <p:txBody>
          <a:bodyPr>
            <a:normAutofit fontScale="90000"/>
          </a:bodyPr>
          <a:lstStyle/>
          <a:p>
            <a:pPr algn="l"/>
            <a:r>
              <a:rPr lang="en-US" sz="3200" dirty="0" smtClean="0"/>
              <a:t>Problem Statement: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209800"/>
            <a:ext cx="8229600" cy="3078163"/>
          </a:xfrm>
        </p:spPr>
        <p:txBody>
          <a:bodyPr/>
          <a:lstStyle/>
          <a:p>
            <a:pPr marL="0" indent="0">
              <a:buNone/>
            </a:pPr>
            <a:r>
              <a:rPr lang="en-US" sz="2400" i="1" dirty="0" smtClean="0"/>
              <a:t>“The </a:t>
            </a:r>
            <a:r>
              <a:rPr lang="en-US" sz="2400" i="1" dirty="0"/>
              <a:t>aim of this study is to explore how we can automate </a:t>
            </a:r>
            <a:r>
              <a:rPr lang="en-US" sz="2400" i="1" dirty="0" smtClean="0"/>
              <a:t>the process </a:t>
            </a:r>
            <a:r>
              <a:rPr lang="en-US" sz="2400" i="1" dirty="0"/>
              <a:t>of correctly classifying and </a:t>
            </a:r>
            <a:r>
              <a:rPr lang="en-US" sz="2400" i="1" dirty="0" smtClean="0"/>
              <a:t>predicting an eye image as abnormal or normal”.</a:t>
            </a:r>
            <a:endParaRPr lang="en-US" sz="2400" i="1" dirty="0"/>
          </a:p>
          <a:p>
            <a:pPr marL="0" indent="0">
              <a:buNone/>
            </a:pP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266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29600" cy="563562"/>
          </a:xfrm>
        </p:spPr>
        <p:txBody>
          <a:bodyPr>
            <a:normAutofit fontScale="90000"/>
          </a:bodyPr>
          <a:lstStyle/>
          <a:p>
            <a:pPr algn="l"/>
            <a:r>
              <a:rPr lang="en-US" sz="3200" dirty="0" smtClean="0"/>
              <a:t>Methodology:</a:t>
            </a:r>
            <a:endParaRPr lang="en-US" sz="320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04800" y="1101691"/>
            <a:ext cx="8229600" cy="3916363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/>
              <a:t> </a:t>
            </a:r>
            <a:r>
              <a:rPr lang="en-US" sz="2400" dirty="0" smtClean="0"/>
              <a:t>Steps  for building CNN</a:t>
            </a: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590800" y="1905000"/>
            <a:ext cx="3429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Convolution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590800" y="2869373"/>
            <a:ext cx="3429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Pooling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590800" y="3833746"/>
            <a:ext cx="3429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Flattening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590800" y="4800600"/>
            <a:ext cx="3429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Full connection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Down Arrow 18"/>
          <p:cNvSpPr/>
          <p:nvPr/>
        </p:nvSpPr>
        <p:spPr>
          <a:xfrm>
            <a:off x="4203370" y="2286000"/>
            <a:ext cx="140030" cy="583373"/>
          </a:xfrm>
          <a:prstGeom prst="downArrow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Down Arrow 19"/>
          <p:cNvSpPr/>
          <p:nvPr/>
        </p:nvSpPr>
        <p:spPr>
          <a:xfrm>
            <a:off x="4203370" y="3250373"/>
            <a:ext cx="140030" cy="583373"/>
          </a:xfrm>
          <a:prstGeom prst="downArrow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Down Arrow 20"/>
          <p:cNvSpPr/>
          <p:nvPr/>
        </p:nvSpPr>
        <p:spPr>
          <a:xfrm>
            <a:off x="4203370" y="4217227"/>
            <a:ext cx="140030" cy="583373"/>
          </a:xfrm>
          <a:prstGeom prst="downArrow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774372" y="6199910"/>
            <a:ext cx="3588328" cy="5403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Fig</a:t>
            </a:r>
            <a:r>
              <a:rPr lang="en-US" smtClean="0">
                <a:solidFill>
                  <a:schemeClr val="tx1"/>
                </a:solidFill>
              </a:rPr>
              <a:t>. </a:t>
            </a:r>
            <a:r>
              <a:rPr lang="en-US" dirty="0" smtClean="0">
                <a:solidFill>
                  <a:schemeClr val="tx1"/>
                </a:solidFill>
              </a:rPr>
              <a:t>1: DR abnormalities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(related abnormalities are circled)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7439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609600"/>
            <a:ext cx="3733800" cy="5943600"/>
          </a:xfrm>
        </p:spPr>
        <p:txBody>
          <a:bodyPr/>
          <a:lstStyle/>
          <a:p>
            <a:pPr marL="0" indent="0">
              <a:buNone/>
            </a:pPr>
            <a:endParaRPr lang="en-US" sz="2400" dirty="0"/>
          </a:p>
          <a:p>
            <a:endParaRPr lang="en-US" sz="14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16280" y="6319652"/>
            <a:ext cx="29718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Fig. </a:t>
            </a:r>
            <a:r>
              <a:rPr lang="en-US" dirty="0" smtClean="0">
                <a:solidFill>
                  <a:schemeClr val="tx1"/>
                </a:solidFill>
              </a:rPr>
              <a:t>4: </a:t>
            </a:r>
            <a:r>
              <a:rPr lang="en-US" dirty="0" smtClean="0">
                <a:solidFill>
                  <a:schemeClr val="tx1"/>
                </a:solidFill>
              </a:rPr>
              <a:t>Network Architecture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592" y="228600"/>
            <a:ext cx="2419208" cy="6172200"/>
          </a:xfrm>
          <a:prstGeom prst="rect">
            <a:avLst/>
          </a:prstGeom>
        </p:spPr>
      </p:pic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3076575" y="23082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2096212"/>
              </p:ext>
            </p:extLst>
          </p:nvPr>
        </p:nvGraphicFramePr>
        <p:xfrm>
          <a:off x="4800600" y="693420"/>
          <a:ext cx="3857625" cy="509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1647825"/>
                <a:gridCol w="1447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No.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Attributes Used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Values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training_batch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32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test_batch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32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learning_rate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0.0001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epochs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drop_out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0.5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class_mode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category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input_size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512 x 512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kernel_size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 x 3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pool_size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 x 3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strides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 x 2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padding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same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color_mode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Grayscale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4572000" y="152400"/>
            <a:ext cx="43434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Table 2: Hyper-parameters &amp; other settings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6822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413" y="152400"/>
            <a:ext cx="8610600" cy="670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/>
        </p:nvSpPr>
        <p:spPr>
          <a:xfrm>
            <a:off x="2743200" y="37605"/>
            <a:ext cx="3237016" cy="1187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Table 3: CNN architecture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29383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382000" cy="639762"/>
          </a:xfrm>
        </p:spPr>
        <p:txBody>
          <a:bodyPr>
            <a:noAutofit/>
          </a:bodyPr>
          <a:lstStyle/>
          <a:p>
            <a:pPr algn="l"/>
            <a:r>
              <a:rPr lang="en-US" sz="2900" dirty="0" smtClean="0"/>
              <a:t>Dataset</a:t>
            </a:r>
            <a:r>
              <a:rPr lang="en-US" sz="3200" dirty="0" smtClean="0"/>
              <a:t>: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685800"/>
            <a:ext cx="8686800" cy="5287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Source: 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https://kaggle.com/c/diabetic retinopathy detection/data </a:t>
            </a:r>
            <a:b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7969253"/>
              </p:ext>
            </p:extLst>
          </p:nvPr>
        </p:nvGraphicFramePr>
        <p:xfrm>
          <a:off x="216230" y="2171696"/>
          <a:ext cx="3657600" cy="4000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/>
                <a:gridCol w="1752600"/>
                <a:gridCol w="1219200"/>
              </a:tblGrid>
              <a:tr h="571500"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solidFill>
                            <a:schemeClr val="bg1"/>
                          </a:solidFill>
                        </a:rPr>
                        <a:t>Cat.</a:t>
                      </a:r>
                      <a:endParaRPr lang="en-US" baseline="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DR TYPE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COUNT</a:t>
                      </a:r>
                      <a:endParaRPr lang="en-US" dirty="0"/>
                    </a:p>
                  </a:txBody>
                  <a:tcPr anchor="ctr"/>
                </a:tc>
              </a:tr>
              <a:tr h="5715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Normal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25810</a:t>
                      </a:r>
                      <a:endParaRPr lang="en-US" dirty="0"/>
                    </a:p>
                  </a:txBody>
                  <a:tcPr anchor="ctr"/>
                </a:tc>
              </a:tr>
              <a:tr h="5715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Mild DR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2443</a:t>
                      </a:r>
                      <a:endParaRPr lang="en-US" dirty="0"/>
                    </a:p>
                  </a:txBody>
                  <a:tcPr anchor="ctr"/>
                </a:tc>
              </a:tr>
              <a:tr h="5715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Moderate DR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5292</a:t>
                      </a:r>
                      <a:endParaRPr lang="en-US" dirty="0"/>
                    </a:p>
                  </a:txBody>
                  <a:tcPr anchor="ctr"/>
                </a:tc>
              </a:tr>
              <a:tr h="5715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Severe DR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873</a:t>
                      </a:r>
                      <a:endParaRPr lang="en-US" dirty="0"/>
                    </a:p>
                  </a:txBody>
                  <a:tcPr anchor="ctr"/>
                </a:tc>
              </a:tr>
              <a:tr h="5715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Proliferative DR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708</a:t>
                      </a:r>
                      <a:endParaRPr lang="en-US" dirty="0"/>
                    </a:p>
                  </a:txBody>
                  <a:tcPr anchor="ctr"/>
                </a:tc>
              </a:tr>
              <a:tr h="5715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Total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35126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2848142"/>
              </p:ext>
            </p:extLst>
          </p:nvPr>
        </p:nvGraphicFramePr>
        <p:xfrm>
          <a:off x="5334000" y="2126668"/>
          <a:ext cx="3657600" cy="40732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/>
                <a:gridCol w="1752600"/>
                <a:gridCol w="1219200"/>
              </a:tblGrid>
              <a:tr h="581891"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solidFill>
                            <a:schemeClr val="bg1"/>
                          </a:solidFill>
                        </a:rPr>
                        <a:t>Cat.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DR TYPE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COUNT</a:t>
                      </a:r>
                      <a:endParaRPr lang="en-US" dirty="0"/>
                    </a:p>
                  </a:txBody>
                  <a:tcPr anchor="ctr"/>
                </a:tc>
              </a:tr>
              <a:tr h="58189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Normal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39533</a:t>
                      </a:r>
                      <a:endParaRPr lang="en-US" dirty="0"/>
                    </a:p>
                  </a:txBody>
                  <a:tcPr anchor="ctr"/>
                </a:tc>
              </a:tr>
              <a:tr h="58189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Mild DR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3762</a:t>
                      </a:r>
                      <a:endParaRPr lang="en-US" dirty="0"/>
                    </a:p>
                  </a:txBody>
                  <a:tcPr anchor="ctr"/>
                </a:tc>
              </a:tr>
              <a:tr h="58189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Moderate DR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7861</a:t>
                      </a:r>
                      <a:endParaRPr lang="en-US" dirty="0"/>
                    </a:p>
                  </a:txBody>
                  <a:tcPr anchor="ctr"/>
                </a:tc>
              </a:tr>
              <a:tr h="58189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Severe DR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1214</a:t>
                      </a:r>
                      <a:endParaRPr lang="en-US" dirty="0"/>
                    </a:p>
                  </a:txBody>
                  <a:tcPr anchor="ctr"/>
                </a:tc>
              </a:tr>
              <a:tr h="58189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Proliferative DR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1206</a:t>
                      </a:r>
                      <a:endParaRPr lang="en-US" dirty="0"/>
                    </a:p>
                  </a:txBody>
                  <a:tcPr anchor="ctr"/>
                </a:tc>
              </a:tr>
              <a:tr h="581891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Total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53576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762000" y="1752600"/>
            <a:ext cx="2514600" cy="311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Table 4: Training dataset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791200" y="1752600"/>
            <a:ext cx="2590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Table 5: Testing dataset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962400" y="4876800"/>
            <a:ext cx="1295400" cy="12953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Abnormal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4000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Train:3600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Test:400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962400" y="2819400"/>
            <a:ext cx="1295400" cy="12953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</a:t>
            </a:r>
            <a:r>
              <a:rPr lang="en-US" dirty="0" smtClean="0">
                <a:solidFill>
                  <a:schemeClr val="tx1"/>
                </a:solidFill>
              </a:rPr>
              <a:t>ormal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4000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Train:3600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Test:400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7707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1761</TotalTime>
  <Words>750</Words>
  <Application>Microsoft Office PowerPoint</Application>
  <PresentationFormat>On-screen Show (4:3)</PresentationFormat>
  <Paragraphs>300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Diabetic Retinopathy Prediction using Convolutional Neural Networks </vt:lpstr>
      <vt:lpstr>What is DR?</vt:lpstr>
      <vt:lpstr>  </vt:lpstr>
      <vt:lpstr>Literature Survey:</vt:lpstr>
      <vt:lpstr>Problem Statement:</vt:lpstr>
      <vt:lpstr>Methodology:</vt:lpstr>
      <vt:lpstr>PowerPoint Presentation</vt:lpstr>
      <vt:lpstr>PowerPoint Presentation</vt:lpstr>
      <vt:lpstr>Dataset:</vt:lpstr>
      <vt:lpstr>Pre-processing:</vt:lpstr>
      <vt:lpstr>Augmentation:</vt:lpstr>
      <vt:lpstr>Experiment 1:</vt:lpstr>
      <vt:lpstr>Experiment 2:</vt:lpstr>
      <vt:lpstr>Experiment 3:</vt:lpstr>
      <vt:lpstr>Future Work:</vt:lpstr>
      <vt:lpstr>References: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Diabetic Retinopathy Prediction using Convolutional Neural Networks</dc:title>
  <dc:creator>code</dc:creator>
  <cp:lastModifiedBy>code</cp:lastModifiedBy>
  <cp:revision>171</cp:revision>
  <dcterms:created xsi:type="dcterms:W3CDTF">2006-08-16T00:00:00Z</dcterms:created>
  <dcterms:modified xsi:type="dcterms:W3CDTF">2018-11-27T17:41:48Z</dcterms:modified>
</cp:coreProperties>
</file>