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1" r:id="rId1"/>
  </p:sldMasterIdLst>
  <p:sldIdLst>
    <p:sldId id="256" r:id="rId2"/>
    <p:sldId id="266" r:id="rId3"/>
    <p:sldId id="269" r:id="rId4"/>
    <p:sldId id="270" r:id="rId5"/>
    <p:sldId id="271" r:id="rId6"/>
    <p:sldId id="273" r:id="rId7"/>
    <p:sldId id="274" r:id="rId8"/>
    <p:sldId id="275" r:id="rId9"/>
    <p:sldId id="276" r:id="rId10"/>
    <p:sldId id="277" r:id="rId11"/>
    <p:sldId id="265" r:id="rId12"/>
    <p:sldId id="267"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A3E8E-5BB4-4F28-972F-707AB038951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252E288-158C-4D0B-8124-C9DF0B06F429}">
      <dgm:prSet/>
      <dgm:spPr/>
      <dgm:t>
        <a:bodyPr/>
        <a:lstStyle/>
        <a:p>
          <a:r>
            <a:rPr lang="en-US" b="1"/>
            <a:t>A branch of law that deals with the legal rights and obligations of workers and employers in</a:t>
          </a:r>
          <a:endParaRPr lang="en-US"/>
        </a:p>
      </dgm:t>
    </dgm:pt>
    <dgm:pt modelId="{C44D9D97-EC7A-475B-8E43-7C8715AF5F9B}" type="parTrans" cxnId="{E8A7B34F-BA5D-4A6B-87E5-2FD6ED7E0219}">
      <dgm:prSet/>
      <dgm:spPr/>
      <dgm:t>
        <a:bodyPr/>
        <a:lstStyle/>
        <a:p>
          <a:endParaRPr lang="en-US"/>
        </a:p>
      </dgm:t>
    </dgm:pt>
    <dgm:pt modelId="{5BDB7338-07CB-499D-AA18-80056BE983BF}" type="sibTrans" cxnId="{E8A7B34F-BA5D-4A6B-87E5-2FD6ED7E0219}">
      <dgm:prSet/>
      <dgm:spPr/>
      <dgm:t>
        <a:bodyPr/>
        <a:lstStyle/>
        <a:p>
          <a:endParaRPr lang="en-US"/>
        </a:p>
      </dgm:t>
    </dgm:pt>
    <dgm:pt modelId="{D1F38381-2A1F-44E5-940E-4DA64FF82DD7}">
      <dgm:prSet/>
      <dgm:spPr/>
      <dgm:t>
        <a:bodyPr/>
        <a:lstStyle/>
        <a:p>
          <a:r>
            <a:rPr lang="en-US" b="1"/>
            <a:t>the workplace.</a:t>
          </a:r>
          <a:endParaRPr lang="en-US"/>
        </a:p>
      </dgm:t>
    </dgm:pt>
    <dgm:pt modelId="{1440C66E-82CB-4682-BB62-1E55254534B6}" type="parTrans" cxnId="{BDC94F51-A97F-4288-BD8C-2A0F726E31D4}">
      <dgm:prSet/>
      <dgm:spPr/>
      <dgm:t>
        <a:bodyPr/>
        <a:lstStyle/>
        <a:p>
          <a:endParaRPr lang="en-US"/>
        </a:p>
      </dgm:t>
    </dgm:pt>
    <dgm:pt modelId="{469F124E-53E4-4B8B-B20A-3184D8815786}" type="sibTrans" cxnId="{BDC94F51-A97F-4288-BD8C-2A0F726E31D4}">
      <dgm:prSet/>
      <dgm:spPr/>
      <dgm:t>
        <a:bodyPr/>
        <a:lstStyle/>
        <a:p>
          <a:endParaRPr lang="en-US"/>
        </a:p>
      </dgm:t>
    </dgm:pt>
    <dgm:pt modelId="{3E769A51-6657-4E66-B8CD-1A777E625516}">
      <dgm:prSet/>
      <dgm:spPr/>
      <dgm:t>
        <a:bodyPr/>
        <a:lstStyle/>
        <a:p>
          <a:r>
            <a:rPr lang="en-US" b="1"/>
            <a:t>Legal framework governing employment relationships between workers and employers.</a:t>
          </a:r>
          <a:endParaRPr lang="en-US"/>
        </a:p>
      </dgm:t>
    </dgm:pt>
    <dgm:pt modelId="{19063153-1257-4D1C-98AC-A85AE062DEBE}" type="parTrans" cxnId="{D0135BC4-3D76-456E-AD65-E711A32142B8}">
      <dgm:prSet/>
      <dgm:spPr/>
      <dgm:t>
        <a:bodyPr/>
        <a:lstStyle/>
        <a:p>
          <a:endParaRPr lang="en-US"/>
        </a:p>
      </dgm:t>
    </dgm:pt>
    <dgm:pt modelId="{639CE99D-82D4-43EB-A2F6-8042ECCE95A2}" type="sibTrans" cxnId="{D0135BC4-3D76-456E-AD65-E711A32142B8}">
      <dgm:prSet/>
      <dgm:spPr/>
      <dgm:t>
        <a:bodyPr/>
        <a:lstStyle/>
        <a:p>
          <a:endParaRPr lang="en-US"/>
        </a:p>
      </dgm:t>
    </dgm:pt>
    <dgm:pt modelId="{384D89B1-EC96-4A41-8FC3-DEB6FF326784}">
      <dgm:prSet/>
      <dgm:spPr/>
      <dgm:t>
        <a:bodyPr/>
        <a:lstStyle/>
        <a:p>
          <a:r>
            <a:rPr lang="en-US" b="1"/>
            <a:t>Labour law aims to-</a:t>
          </a:r>
          <a:endParaRPr lang="en-US"/>
        </a:p>
      </dgm:t>
    </dgm:pt>
    <dgm:pt modelId="{E21F6F27-9E7B-49B7-BB7A-32F96BF4003E}" type="parTrans" cxnId="{B9B3A40A-9A62-4008-95DB-1E439BA204FD}">
      <dgm:prSet/>
      <dgm:spPr/>
      <dgm:t>
        <a:bodyPr/>
        <a:lstStyle/>
        <a:p>
          <a:endParaRPr lang="en-US"/>
        </a:p>
      </dgm:t>
    </dgm:pt>
    <dgm:pt modelId="{DCA0AED8-B26F-41E4-8AAB-13AF0F1A1016}" type="sibTrans" cxnId="{B9B3A40A-9A62-4008-95DB-1E439BA204FD}">
      <dgm:prSet/>
      <dgm:spPr/>
      <dgm:t>
        <a:bodyPr/>
        <a:lstStyle/>
        <a:p>
          <a:endParaRPr lang="en-US"/>
        </a:p>
      </dgm:t>
    </dgm:pt>
    <dgm:pt modelId="{CF1F8978-FAD1-48FE-8FDD-7A22D78302A9}">
      <dgm:prSet/>
      <dgm:spPr/>
      <dgm:t>
        <a:bodyPr/>
        <a:lstStyle/>
        <a:p>
          <a:r>
            <a:rPr lang="en-US"/>
            <a:t>Promote fair treatment and dignity at work.</a:t>
          </a:r>
        </a:p>
      </dgm:t>
    </dgm:pt>
    <dgm:pt modelId="{908DC615-B3FA-4F48-8E58-2E9B35777E44}" type="parTrans" cxnId="{3E505543-39E9-457C-8A50-9F6E9EB6743A}">
      <dgm:prSet/>
      <dgm:spPr/>
      <dgm:t>
        <a:bodyPr/>
        <a:lstStyle/>
        <a:p>
          <a:endParaRPr lang="en-US"/>
        </a:p>
      </dgm:t>
    </dgm:pt>
    <dgm:pt modelId="{9CC7AAC1-00E8-4FDC-B1CD-CBC4E87C30F0}" type="sibTrans" cxnId="{3E505543-39E9-457C-8A50-9F6E9EB6743A}">
      <dgm:prSet/>
      <dgm:spPr/>
      <dgm:t>
        <a:bodyPr/>
        <a:lstStyle/>
        <a:p>
          <a:endParaRPr lang="en-US"/>
        </a:p>
      </dgm:t>
    </dgm:pt>
    <dgm:pt modelId="{37CEC9A8-451B-48F6-A765-9F7897EFC8D6}">
      <dgm:prSet/>
      <dgm:spPr/>
      <dgm:t>
        <a:bodyPr/>
        <a:lstStyle/>
        <a:p>
          <a:r>
            <a:rPr lang="en-US"/>
            <a:t>Ensure basic standards of living and safety.</a:t>
          </a:r>
        </a:p>
      </dgm:t>
    </dgm:pt>
    <dgm:pt modelId="{4AC28AF7-56B7-4664-97AD-3E55C449ADFA}" type="parTrans" cxnId="{E15A78E0-3229-45E1-A96D-4720040D2305}">
      <dgm:prSet/>
      <dgm:spPr/>
      <dgm:t>
        <a:bodyPr/>
        <a:lstStyle/>
        <a:p>
          <a:endParaRPr lang="en-US"/>
        </a:p>
      </dgm:t>
    </dgm:pt>
    <dgm:pt modelId="{3403FC78-F124-4782-AF8D-AA3625DE2AB9}" type="sibTrans" cxnId="{E15A78E0-3229-45E1-A96D-4720040D2305}">
      <dgm:prSet/>
      <dgm:spPr/>
      <dgm:t>
        <a:bodyPr/>
        <a:lstStyle/>
        <a:p>
          <a:endParaRPr lang="en-US"/>
        </a:p>
      </dgm:t>
    </dgm:pt>
    <dgm:pt modelId="{274F69DB-6933-411C-99B5-CB13CAA28472}">
      <dgm:prSet/>
      <dgm:spPr/>
      <dgm:t>
        <a:bodyPr/>
        <a:lstStyle/>
        <a:p>
          <a:r>
            <a:rPr lang="en-US"/>
            <a:t>Provide mechanisms for resolving disputes.</a:t>
          </a:r>
        </a:p>
      </dgm:t>
    </dgm:pt>
    <dgm:pt modelId="{38259640-BA95-4F72-9AD6-3886006589EC}" type="parTrans" cxnId="{9A7508A9-1771-4056-9FBF-1AEF9191F76E}">
      <dgm:prSet/>
      <dgm:spPr/>
      <dgm:t>
        <a:bodyPr/>
        <a:lstStyle/>
        <a:p>
          <a:endParaRPr lang="en-US"/>
        </a:p>
      </dgm:t>
    </dgm:pt>
    <dgm:pt modelId="{60684DBA-C969-4243-968F-72E18CEA6243}" type="sibTrans" cxnId="{9A7508A9-1771-4056-9FBF-1AEF9191F76E}">
      <dgm:prSet/>
      <dgm:spPr/>
      <dgm:t>
        <a:bodyPr/>
        <a:lstStyle/>
        <a:p>
          <a:endParaRPr lang="en-US"/>
        </a:p>
      </dgm:t>
    </dgm:pt>
    <dgm:pt modelId="{56720BD4-E362-49E4-A6BA-BC8FBA86C2D7}">
      <dgm:prSet/>
      <dgm:spPr/>
      <dgm:t>
        <a:bodyPr/>
        <a:lstStyle/>
        <a:p>
          <a:r>
            <a:rPr lang="en-US"/>
            <a:t>Adapt to changing work practices and economic conditions.</a:t>
          </a:r>
        </a:p>
      </dgm:t>
    </dgm:pt>
    <dgm:pt modelId="{B6D295B8-101B-4AA1-A290-CAA563B85999}" type="parTrans" cxnId="{FB1EE72B-6F8C-4BEE-BE85-5FD4C42F63C4}">
      <dgm:prSet/>
      <dgm:spPr/>
      <dgm:t>
        <a:bodyPr/>
        <a:lstStyle/>
        <a:p>
          <a:endParaRPr lang="en-US"/>
        </a:p>
      </dgm:t>
    </dgm:pt>
    <dgm:pt modelId="{20504BE3-1A6E-4DA4-B3E2-D9C00FCB5CE6}" type="sibTrans" cxnId="{FB1EE72B-6F8C-4BEE-BE85-5FD4C42F63C4}">
      <dgm:prSet/>
      <dgm:spPr/>
      <dgm:t>
        <a:bodyPr/>
        <a:lstStyle/>
        <a:p>
          <a:endParaRPr lang="en-US"/>
        </a:p>
      </dgm:t>
    </dgm:pt>
    <dgm:pt modelId="{A8040716-10A0-4E9D-87CD-B699AFBC31B0}">
      <dgm:prSet/>
      <dgm:spPr/>
      <dgm:t>
        <a:bodyPr/>
        <a:lstStyle/>
        <a:p>
          <a:r>
            <a:rPr lang="en-US"/>
            <a:t>Balance worker rights with employer needs.</a:t>
          </a:r>
        </a:p>
      </dgm:t>
    </dgm:pt>
    <dgm:pt modelId="{018F1C64-086B-46C5-AEBC-0EBECCC9F940}" type="parTrans" cxnId="{CA56F3AB-83C1-4437-8F6E-6CEA424768E6}">
      <dgm:prSet/>
      <dgm:spPr/>
      <dgm:t>
        <a:bodyPr/>
        <a:lstStyle/>
        <a:p>
          <a:endParaRPr lang="en-US"/>
        </a:p>
      </dgm:t>
    </dgm:pt>
    <dgm:pt modelId="{4C93503A-DBF8-4030-BABB-B4CA51E10F91}" type="sibTrans" cxnId="{CA56F3AB-83C1-4437-8F6E-6CEA424768E6}">
      <dgm:prSet/>
      <dgm:spPr/>
      <dgm:t>
        <a:bodyPr/>
        <a:lstStyle/>
        <a:p>
          <a:endParaRPr lang="en-US"/>
        </a:p>
      </dgm:t>
    </dgm:pt>
    <dgm:pt modelId="{CDFCD50E-C9A6-4037-B08E-0AFEDEEA5702}" type="pres">
      <dgm:prSet presAssocID="{722A3E8E-5BB4-4F28-972F-707AB0389516}" presName="linear" presStyleCnt="0">
        <dgm:presLayoutVars>
          <dgm:animLvl val="lvl"/>
          <dgm:resizeHandles val="exact"/>
        </dgm:presLayoutVars>
      </dgm:prSet>
      <dgm:spPr/>
    </dgm:pt>
    <dgm:pt modelId="{5F42703A-30A1-49C4-9539-E9800CE3F886}" type="pres">
      <dgm:prSet presAssocID="{8252E288-158C-4D0B-8124-C9DF0B06F429}" presName="parentText" presStyleLbl="node1" presStyleIdx="0" presStyleCnt="4">
        <dgm:presLayoutVars>
          <dgm:chMax val="0"/>
          <dgm:bulletEnabled val="1"/>
        </dgm:presLayoutVars>
      </dgm:prSet>
      <dgm:spPr/>
    </dgm:pt>
    <dgm:pt modelId="{16D0EAC8-E432-42CC-887C-EB2CC7EA8EF7}" type="pres">
      <dgm:prSet presAssocID="{5BDB7338-07CB-499D-AA18-80056BE983BF}" presName="spacer" presStyleCnt="0"/>
      <dgm:spPr/>
    </dgm:pt>
    <dgm:pt modelId="{705A15E4-2C6B-40AC-8400-954A4C0C91EF}" type="pres">
      <dgm:prSet presAssocID="{D1F38381-2A1F-44E5-940E-4DA64FF82DD7}" presName="parentText" presStyleLbl="node1" presStyleIdx="1" presStyleCnt="4">
        <dgm:presLayoutVars>
          <dgm:chMax val="0"/>
          <dgm:bulletEnabled val="1"/>
        </dgm:presLayoutVars>
      </dgm:prSet>
      <dgm:spPr/>
    </dgm:pt>
    <dgm:pt modelId="{0077251A-1D5F-4853-8186-37410079F965}" type="pres">
      <dgm:prSet presAssocID="{469F124E-53E4-4B8B-B20A-3184D8815786}" presName="spacer" presStyleCnt="0"/>
      <dgm:spPr/>
    </dgm:pt>
    <dgm:pt modelId="{7F8817FE-5350-4959-96C0-610D347278FC}" type="pres">
      <dgm:prSet presAssocID="{3E769A51-6657-4E66-B8CD-1A777E625516}" presName="parentText" presStyleLbl="node1" presStyleIdx="2" presStyleCnt="4">
        <dgm:presLayoutVars>
          <dgm:chMax val="0"/>
          <dgm:bulletEnabled val="1"/>
        </dgm:presLayoutVars>
      </dgm:prSet>
      <dgm:spPr/>
    </dgm:pt>
    <dgm:pt modelId="{D3DB6B5E-CA53-42DB-877A-E806454D861D}" type="pres">
      <dgm:prSet presAssocID="{639CE99D-82D4-43EB-A2F6-8042ECCE95A2}" presName="spacer" presStyleCnt="0"/>
      <dgm:spPr/>
    </dgm:pt>
    <dgm:pt modelId="{A64DE06C-D400-4B4B-8C6F-40A3FD267F99}" type="pres">
      <dgm:prSet presAssocID="{384D89B1-EC96-4A41-8FC3-DEB6FF326784}" presName="parentText" presStyleLbl="node1" presStyleIdx="3" presStyleCnt="4">
        <dgm:presLayoutVars>
          <dgm:chMax val="0"/>
          <dgm:bulletEnabled val="1"/>
        </dgm:presLayoutVars>
      </dgm:prSet>
      <dgm:spPr/>
    </dgm:pt>
    <dgm:pt modelId="{3DF83E99-DA5A-4DCA-AEDB-32DF2A881A1A}" type="pres">
      <dgm:prSet presAssocID="{384D89B1-EC96-4A41-8FC3-DEB6FF326784}" presName="childText" presStyleLbl="revTx" presStyleIdx="0" presStyleCnt="1">
        <dgm:presLayoutVars>
          <dgm:bulletEnabled val="1"/>
        </dgm:presLayoutVars>
      </dgm:prSet>
      <dgm:spPr/>
    </dgm:pt>
  </dgm:ptLst>
  <dgm:cxnLst>
    <dgm:cxn modelId="{A3165208-38EA-4F85-9D4A-B201BB5C398B}" type="presOf" srcId="{CF1F8978-FAD1-48FE-8FDD-7A22D78302A9}" destId="{3DF83E99-DA5A-4DCA-AEDB-32DF2A881A1A}" srcOrd="0" destOrd="0" presId="urn:microsoft.com/office/officeart/2005/8/layout/vList2"/>
    <dgm:cxn modelId="{B9B3A40A-9A62-4008-95DB-1E439BA204FD}" srcId="{722A3E8E-5BB4-4F28-972F-707AB0389516}" destId="{384D89B1-EC96-4A41-8FC3-DEB6FF326784}" srcOrd="3" destOrd="0" parTransId="{E21F6F27-9E7B-49B7-BB7A-32F96BF4003E}" sibTransId="{DCA0AED8-B26F-41E4-8AAB-13AF0F1A1016}"/>
    <dgm:cxn modelId="{0C41E40A-DB91-4633-A88D-FCFF03D5E2DB}" type="presOf" srcId="{8252E288-158C-4D0B-8124-C9DF0B06F429}" destId="{5F42703A-30A1-49C4-9539-E9800CE3F886}" srcOrd="0" destOrd="0" presId="urn:microsoft.com/office/officeart/2005/8/layout/vList2"/>
    <dgm:cxn modelId="{7B689A2B-927F-4634-98A0-767C5F054EE4}" type="presOf" srcId="{384D89B1-EC96-4A41-8FC3-DEB6FF326784}" destId="{A64DE06C-D400-4B4B-8C6F-40A3FD267F99}" srcOrd="0" destOrd="0" presId="urn:microsoft.com/office/officeart/2005/8/layout/vList2"/>
    <dgm:cxn modelId="{FB1EE72B-6F8C-4BEE-BE85-5FD4C42F63C4}" srcId="{384D89B1-EC96-4A41-8FC3-DEB6FF326784}" destId="{56720BD4-E362-49E4-A6BA-BC8FBA86C2D7}" srcOrd="3" destOrd="0" parTransId="{B6D295B8-101B-4AA1-A290-CAA563B85999}" sibTransId="{20504BE3-1A6E-4DA4-B3E2-D9C00FCB5CE6}"/>
    <dgm:cxn modelId="{01A0F92E-A8E6-41AA-AE5C-E6B5A7920090}" type="presOf" srcId="{A8040716-10A0-4E9D-87CD-B699AFBC31B0}" destId="{3DF83E99-DA5A-4DCA-AEDB-32DF2A881A1A}" srcOrd="0" destOrd="4" presId="urn:microsoft.com/office/officeart/2005/8/layout/vList2"/>
    <dgm:cxn modelId="{75C3DB61-5D2E-4145-AC2B-6F5D17CB26D4}" type="presOf" srcId="{D1F38381-2A1F-44E5-940E-4DA64FF82DD7}" destId="{705A15E4-2C6B-40AC-8400-954A4C0C91EF}" srcOrd="0" destOrd="0" presId="urn:microsoft.com/office/officeart/2005/8/layout/vList2"/>
    <dgm:cxn modelId="{3E505543-39E9-457C-8A50-9F6E9EB6743A}" srcId="{384D89B1-EC96-4A41-8FC3-DEB6FF326784}" destId="{CF1F8978-FAD1-48FE-8FDD-7A22D78302A9}" srcOrd="0" destOrd="0" parTransId="{908DC615-B3FA-4F48-8E58-2E9B35777E44}" sibTransId="{9CC7AAC1-00E8-4FDC-B1CD-CBC4E87C30F0}"/>
    <dgm:cxn modelId="{E8A7B34F-BA5D-4A6B-87E5-2FD6ED7E0219}" srcId="{722A3E8E-5BB4-4F28-972F-707AB0389516}" destId="{8252E288-158C-4D0B-8124-C9DF0B06F429}" srcOrd="0" destOrd="0" parTransId="{C44D9D97-EC7A-475B-8E43-7C8715AF5F9B}" sibTransId="{5BDB7338-07CB-499D-AA18-80056BE983BF}"/>
    <dgm:cxn modelId="{BDC94F51-A97F-4288-BD8C-2A0F726E31D4}" srcId="{722A3E8E-5BB4-4F28-972F-707AB0389516}" destId="{D1F38381-2A1F-44E5-940E-4DA64FF82DD7}" srcOrd="1" destOrd="0" parTransId="{1440C66E-82CB-4682-BB62-1E55254534B6}" sibTransId="{469F124E-53E4-4B8B-B20A-3184D8815786}"/>
    <dgm:cxn modelId="{DE6FA255-33F8-46C4-8143-1F6AC0566A42}" type="presOf" srcId="{3E769A51-6657-4E66-B8CD-1A777E625516}" destId="{7F8817FE-5350-4959-96C0-610D347278FC}" srcOrd="0" destOrd="0" presId="urn:microsoft.com/office/officeart/2005/8/layout/vList2"/>
    <dgm:cxn modelId="{0F3C6E5A-D6E8-40C0-98EB-9B3A77C89F4D}" type="presOf" srcId="{56720BD4-E362-49E4-A6BA-BC8FBA86C2D7}" destId="{3DF83E99-DA5A-4DCA-AEDB-32DF2A881A1A}" srcOrd="0" destOrd="3" presId="urn:microsoft.com/office/officeart/2005/8/layout/vList2"/>
    <dgm:cxn modelId="{9A7508A9-1771-4056-9FBF-1AEF9191F76E}" srcId="{384D89B1-EC96-4A41-8FC3-DEB6FF326784}" destId="{274F69DB-6933-411C-99B5-CB13CAA28472}" srcOrd="2" destOrd="0" parTransId="{38259640-BA95-4F72-9AD6-3886006589EC}" sibTransId="{60684DBA-C969-4243-968F-72E18CEA6243}"/>
    <dgm:cxn modelId="{CA56F3AB-83C1-4437-8F6E-6CEA424768E6}" srcId="{384D89B1-EC96-4A41-8FC3-DEB6FF326784}" destId="{A8040716-10A0-4E9D-87CD-B699AFBC31B0}" srcOrd="4" destOrd="0" parTransId="{018F1C64-086B-46C5-AEBC-0EBECCC9F940}" sibTransId="{4C93503A-DBF8-4030-BABB-B4CA51E10F91}"/>
    <dgm:cxn modelId="{08DFA3BB-EEC6-45C0-B91C-C832B18E1293}" type="presOf" srcId="{37CEC9A8-451B-48F6-A765-9F7897EFC8D6}" destId="{3DF83E99-DA5A-4DCA-AEDB-32DF2A881A1A}" srcOrd="0" destOrd="1" presId="urn:microsoft.com/office/officeart/2005/8/layout/vList2"/>
    <dgm:cxn modelId="{37D8DEC1-707E-4FE8-BDC1-F529E8130D11}" type="presOf" srcId="{722A3E8E-5BB4-4F28-972F-707AB0389516}" destId="{CDFCD50E-C9A6-4037-B08E-0AFEDEEA5702}" srcOrd="0" destOrd="0" presId="urn:microsoft.com/office/officeart/2005/8/layout/vList2"/>
    <dgm:cxn modelId="{D0135BC4-3D76-456E-AD65-E711A32142B8}" srcId="{722A3E8E-5BB4-4F28-972F-707AB0389516}" destId="{3E769A51-6657-4E66-B8CD-1A777E625516}" srcOrd="2" destOrd="0" parTransId="{19063153-1257-4D1C-98AC-A85AE062DEBE}" sibTransId="{639CE99D-82D4-43EB-A2F6-8042ECCE95A2}"/>
    <dgm:cxn modelId="{E15A78E0-3229-45E1-A96D-4720040D2305}" srcId="{384D89B1-EC96-4A41-8FC3-DEB6FF326784}" destId="{37CEC9A8-451B-48F6-A765-9F7897EFC8D6}" srcOrd="1" destOrd="0" parTransId="{4AC28AF7-56B7-4664-97AD-3E55C449ADFA}" sibTransId="{3403FC78-F124-4782-AF8D-AA3625DE2AB9}"/>
    <dgm:cxn modelId="{902839E9-EE33-4FB6-9DAB-C14A14E450F7}" type="presOf" srcId="{274F69DB-6933-411C-99B5-CB13CAA28472}" destId="{3DF83E99-DA5A-4DCA-AEDB-32DF2A881A1A}" srcOrd="0" destOrd="2" presId="urn:microsoft.com/office/officeart/2005/8/layout/vList2"/>
    <dgm:cxn modelId="{E3BC23F4-9DEA-4809-B94C-A386EA2C5AA7}" type="presParOf" srcId="{CDFCD50E-C9A6-4037-B08E-0AFEDEEA5702}" destId="{5F42703A-30A1-49C4-9539-E9800CE3F886}" srcOrd="0" destOrd="0" presId="urn:microsoft.com/office/officeart/2005/8/layout/vList2"/>
    <dgm:cxn modelId="{85124EC1-B9A1-4569-A1A3-DA4E968B0A07}" type="presParOf" srcId="{CDFCD50E-C9A6-4037-B08E-0AFEDEEA5702}" destId="{16D0EAC8-E432-42CC-887C-EB2CC7EA8EF7}" srcOrd="1" destOrd="0" presId="urn:microsoft.com/office/officeart/2005/8/layout/vList2"/>
    <dgm:cxn modelId="{1B2D2CF9-32EB-4865-B228-05A059AC213E}" type="presParOf" srcId="{CDFCD50E-C9A6-4037-B08E-0AFEDEEA5702}" destId="{705A15E4-2C6B-40AC-8400-954A4C0C91EF}" srcOrd="2" destOrd="0" presId="urn:microsoft.com/office/officeart/2005/8/layout/vList2"/>
    <dgm:cxn modelId="{E4ACDD66-DD30-4623-98DA-BA407B1C336C}" type="presParOf" srcId="{CDFCD50E-C9A6-4037-B08E-0AFEDEEA5702}" destId="{0077251A-1D5F-4853-8186-37410079F965}" srcOrd="3" destOrd="0" presId="urn:microsoft.com/office/officeart/2005/8/layout/vList2"/>
    <dgm:cxn modelId="{2D2950D0-E604-496F-A3A8-3EE47E41E9FB}" type="presParOf" srcId="{CDFCD50E-C9A6-4037-B08E-0AFEDEEA5702}" destId="{7F8817FE-5350-4959-96C0-610D347278FC}" srcOrd="4" destOrd="0" presId="urn:microsoft.com/office/officeart/2005/8/layout/vList2"/>
    <dgm:cxn modelId="{0EF959B1-E5F6-4FD0-910C-D7B869089DA7}" type="presParOf" srcId="{CDFCD50E-C9A6-4037-B08E-0AFEDEEA5702}" destId="{D3DB6B5E-CA53-42DB-877A-E806454D861D}" srcOrd="5" destOrd="0" presId="urn:microsoft.com/office/officeart/2005/8/layout/vList2"/>
    <dgm:cxn modelId="{88F380A9-7D43-4210-A60A-E0649F3222FB}" type="presParOf" srcId="{CDFCD50E-C9A6-4037-B08E-0AFEDEEA5702}" destId="{A64DE06C-D400-4B4B-8C6F-40A3FD267F99}" srcOrd="6" destOrd="0" presId="urn:microsoft.com/office/officeart/2005/8/layout/vList2"/>
    <dgm:cxn modelId="{099B7232-1B84-4773-9DEA-B33FF07FE074}" type="presParOf" srcId="{CDFCD50E-C9A6-4037-B08E-0AFEDEEA5702}" destId="{3DF83E99-DA5A-4DCA-AEDB-32DF2A881A1A}"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2703A-30A1-49C4-9539-E9800CE3F886}">
      <dsp:nvSpPr>
        <dsp:cNvPr id="0" name=""/>
        <dsp:cNvSpPr/>
      </dsp:nvSpPr>
      <dsp:spPr>
        <a:xfrm>
          <a:off x="0" y="456607"/>
          <a:ext cx="12035790"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A branch of law that deals with the legal rights and obligations of workers and employers in</a:t>
          </a:r>
          <a:endParaRPr lang="en-US" sz="2100" kern="1200"/>
        </a:p>
      </dsp:txBody>
      <dsp:txXfrm>
        <a:off x="23988" y="480595"/>
        <a:ext cx="11987814" cy="443423"/>
      </dsp:txXfrm>
    </dsp:sp>
    <dsp:sp modelId="{705A15E4-2C6B-40AC-8400-954A4C0C91EF}">
      <dsp:nvSpPr>
        <dsp:cNvPr id="0" name=""/>
        <dsp:cNvSpPr/>
      </dsp:nvSpPr>
      <dsp:spPr>
        <a:xfrm>
          <a:off x="0" y="1008487"/>
          <a:ext cx="12035790"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the workplace.</a:t>
          </a:r>
          <a:endParaRPr lang="en-US" sz="2100" kern="1200"/>
        </a:p>
      </dsp:txBody>
      <dsp:txXfrm>
        <a:off x="23988" y="1032475"/>
        <a:ext cx="11987814" cy="443423"/>
      </dsp:txXfrm>
    </dsp:sp>
    <dsp:sp modelId="{7F8817FE-5350-4959-96C0-610D347278FC}">
      <dsp:nvSpPr>
        <dsp:cNvPr id="0" name=""/>
        <dsp:cNvSpPr/>
      </dsp:nvSpPr>
      <dsp:spPr>
        <a:xfrm>
          <a:off x="0" y="1560367"/>
          <a:ext cx="12035790"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Legal framework governing employment relationships between workers and employers.</a:t>
          </a:r>
          <a:endParaRPr lang="en-US" sz="2100" kern="1200"/>
        </a:p>
      </dsp:txBody>
      <dsp:txXfrm>
        <a:off x="23988" y="1584355"/>
        <a:ext cx="11987814" cy="443423"/>
      </dsp:txXfrm>
    </dsp:sp>
    <dsp:sp modelId="{A64DE06C-D400-4B4B-8C6F-40A3FD267F99}">
      <dsp:nvSpPr>
        <dsp:cNvPr id="0" name=""/>
        <dsp:cNvSpPr/>
      </dsp:nvSpPr>
      <dsp:spPr>
        <a:xfrm>
          <a:off x="0" y="2112247"/>
          <a:ext cx="12035790" cy="4913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Labour law aims to-</a:t>
          </a:r>
          <a:endParaRPr lang="en-US" sz="2100" kern="1200"/>
        </a:p>
      </dsp:txBody>
      <dsp:txXfrm>
        <a:off x="23988" y="2136235"/>
        <a:ext cx="11987814" cy="443423"/>
      </dsp:txXfrm>
    </dsp:sp>
    <dsp:sp modelId="{3DF83E99-DA5A-4DCA-AEDB-32DF2A881A1A}">
      <dsp:nvSpPr>
        <dsp:cNvPr id="0" name=""/>
        <dsp:cNvSpPr/>
      </dsp:nvSpPr>
      <dsp:spPr>
        <a:xfrm>
          <a:off x="0" y="2603647"/>
          <a:ext cx="12035790"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213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Promote fair treatment and dignity at work.</a:t>
          </a:r>
        </a:p>
        <a:p>
          <a:pPr marL="171450" lvl="1" indent="-171450" algn="l" defTabSz="711200">
            <a:lnSpc>
              <a:spcPct val="90000"/>
            </a:lnSpc>
            <a:spcBef>
              <a:spcPct val="0"/>
            </a:spcBef>
            <a:spcAft>
              <a:spcPct val="20000"/>
            </a:spcAft>
            <a:buChar char="•"/>
          </a:pPr>
          <a:r>
            <a:rPr lang="en-US" sz="1600" kern="1200"/>
            <a:t>Ensure basic standards of living and safety.</a:t>
          </a:r>
        </a:p>
        <a:p>
          <a:pPr marL="171450" lvl="1" indent="-171450" algn="l" defTabSz="711200">
            <a:lnSpc>
              <a:spcPct val="90000"/>
            </a:lnSpc>
            <a:spcBef>
              <a:spcPct val="0"/>
            </a:spcBef>
            <a:spcAft>
              <a:spcPct val="20000"/>
            </a:spcAft>
            <a:buChar char="•"/>
          </a:pPr>
          <a:r>
            <a:rPr lang="en-US" sz="1600" kern="1200"/>
            <a:t>Provide mechanisms for resolving disputes.</a:t>
          </a:r>
        </a:p>
        <a:p>
          <a:pPr marL="171450" lvl="1" indent="-171450" algn="l" defTabSz="711200">
            <a:lnSpc>
              <a:spcPct val="90000"/>
            </a:lnSpc>
            <a:spcBef>
              <a:spcPct val="0"/>
            </a:spcBef>
            <a:spcAft>
              <a:spcPct val="20000"/>
            </a:spcAft>
            <a:buChar char="•"/>
          </a:pPr>
          <a:r>
            <a:rPr lang="en-US" sz="1600" kern="1200"/>
            <a:t>Adapt to changing work practices and economic conditions.</a:t>
          </a:r>
        </a:p>
        <a:p>
          <a:pPr marL="171450" lvl="1" indent="-171450" algn="l" defTabSz="711200">
            <a:lnSpc>
              <a:spcPct val="90000"/>
            </a:lnSpc>
            <a:spcBef>
              <a:spcPct val="0"/>
            </a:spcBef>
            <a:spcAft>
              <a:spcPct val="20000"/>
            </a:spcAft>
            <a:buChar char="•"/>
          </a:pPr>
          <a:r>
            <a:rPr lang="en-US" sz="1600" kern="1200"/>
            <a:t>Balance worker rights with employer needs.</a:t>
          </a:r>
        </a:p>
      </dsp:txBody>
      <dsp:txXfrm>
        <a:off x="0" y="2603647"/>
        <a:ext cx="12035790" cy="1304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060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6F15528-21DE-4FAA-801E-634DDDAF4B2B}"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47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6F15528-21DE-4FAA-801E-634DDDAF4B2B}"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733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6F15528-21DE-4FAA-801E-634DDDAF4B2B}" type="slidenum">
              <a:rPr lang="en-SG" smtClean="0"/>
              <a:t>‹#›</a:t>
            </a:fld>
            <a:endParaRPr lang="en-S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36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6F15528-21DE-4FAA-801E-634DDDAF4B2B}"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4002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6F15528-21DE-4FAA-801E-634DDDAF4B2B}"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709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6F15528-21DE-4FAA-801E-634DDDAF4B2B}"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080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6F15528-21DE-4FAA-801E-634DDDAF4B2B}"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937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6F15528-21DE-4FAA-801E-634DDDAF4B2B}" type="slidenum">
              <a:rPr lang="en-SG" smtClean="0"/>
              <a:t>‹#›</a:t>
            </a:fld>
            <a:endParaRPr lang="en-SG"/>
          </a:p>
        </p:txBody>
      </p:sp>
    </p:spTree>
    <p:extLst>
      <p:ext uri="{BB962C8B-B14F-4D97-AF65-F5344CB8AC3E}">
        <p14:creationId xmlns:p14="http://schemas.microsoft.com/office/powerpoint/2010/main" val="294072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6F15528-21DE-4FAA-801E-634DDDAF4B2B}"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78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1/21/2025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B6F15528-21DE-4FAA-801E-634DDDAF4B2B}"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782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1/21/2025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03994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431673"/>
            <a:ext cx="4629785" cy="635000"/>
          </a:xfrm>
          <a:prstGeom prst="rect">
            <a:avLst/>
          </a:prstGeom>
        </p:spPr>
        <p:txBody>
          <a:bodyPr vert="horz" wrap="square" lIns="0" tIns="12065" rIns="0" bIns="0" rtlCol="0">
            <a:spAutoFit/>
          </a:bodyPr>
          <a:lstStyle/>
          <a:p>
            <a:pPr marL="12700">
              <a:lnSpc>
                <a:spcPct val="100000"/>
              </a:lnSpc>
              <a:spcBef>
                <a:spcPts val="95"/>
              </a:spcBef>
            </a:pPr>
            <a:r>
              <a:rPr b="0" spc="-35" dirty="0">
                <a:latin typeface="Calibri Light"/>
                <a:cs typeface="Calibri Light"/>
              </a:rPr>
              <a:t>Concept</a:t>
            </a:r>
            <a:r>
              <a:rPr b="0" spc="-100" dirty="0">
                <a:latin typeface="Calibri Light"/>
                <a:cs typeface="Calibri Light"/>
              </a:rPr>
              <a:t> </a:t>
            </a:r>
            <a:r>
              <a:rPr b="0" spc="-15" dirty="0">
                <a:latin typeface="Calibri Light"/>
                <a:cs typeface="Calibri Light"/>
              </a:rPr>
              <a:t>of</a:t>
            </a:r>
            <a:r>
              <a:rPr b="0" spc="-60" dirty="0">
                <a:latin typeface="Calibri Light"/>
                <a:cs typeface="Calibri Light"/>
              </a:rPr>
              <a:t> </a:t>
            </a:r>
            <a:r>
              <a:rPr b="0" spc="-25" dirty="0">
                <a:latin typeface="Calibri Light"/>
                <a:cs typeface="Calibri Light"/>
              </a:rPr>
              <a:t>Labour</a:t>
            </a:r>
            <a:r>
              <a:rPr b="0" spc="-105" dirty="0">
                <a:latin typeface="Calibri Light"/>
                <a:cs typeface="Calibri Light"/>
              </a:rPr>
              <a:t> </a:t>
            </a:r>
            <a:r>
              <a:rPr b="0" spc="-30" dirty="0">
                <a:latin typeface="Calibri Light"/>
                <a:cs typeface="Calibri Light"/>
              </a:rPr>
              <a:t>Law</a:t>
            </a:r>
          </a:p>
        </p:txBody>
      </p:sp>
      <p:sp>
        <p:nvSpPr>
          <p:cNvPr id="3" name="object 3"/>
          <p:cNvSpPr/>
          <p:nvPr/>
        </p:nvSpPr>
        <p:spPr>
          <a:xfrm>
            <a:off x="0" y="1597151"/>
            <a:ext cx="12192000" cy="5260975"/>
          </a:xfrm>
          <a:custGeom>
            <a:avLst/>
            <a:gdLst/>
            <a:ahLst/>
            <a:cxnLst/>
            <a:rect l="l" t="t" r="r" b="b"/>
            <a:pathLst>
              <a:path w="12192000" h="5260975">
                <a:moveTo>
                  <a:pt x="12192000" y="0"/>
                </a:moveTo>
                <a:lnTo>
                  <a:pt x="0" y="0"/>
                </a:lnTo>
                <a:lnTo>
                  <a:pt x="0" y="5260848"/>
                </a:lnTo>
                <a:lnTo>
                  <a:pt x="12192000" y="5260848"/>
                </a:lnTo>
                <a:lnTo>
                  <a:pt x="12192000" y="0"/>
                </a:lnTo>
                <a:close/>
              </a:path>
            </a:pathLst>
          </a:custGeom>
          <a:solidFill>
            <a:srgbClr val="B4C6E7"/>
          </a:solidFill>
        </p:spPr>
        <p:txBody>
          <a:bodyPr wrap="square" lIns="0" tIns="0" rIns="0" bIns="0" rtlCol="0"/>
          <a:lstStyle/>
          <a:p>
            <a:endParaRPr/>
          </a:p>
        </p:txBody>
      </p:sp>
      <p:graphicFrame>
        <p:nvGraphicFramePr>
          <p:cNvPr id="7" name="object 4">
            <a:extLst>
              <a:ext uri="{FF2B5EF4-FFF2-40B4-BE49-F238E27FC236}">
                <a16:creationId xmlns:a16="http://schemas.microsoft.com/office/drawing/2014/main" id="{6E1A3A19-25CC-A24F-CD59-7D5460F0C414}"/>
              </a:ext>
            </a:extLst>
          </p:cNvPr>
          <p:cNvGraphicFramePr/>
          <p:nvPr/>
        </p:nvGraphicFramePr>
        <p:xfrm>
          <a:off x="78739" y="2013915"/>
          <a:ext cx="12035790" cy="4364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7351-C067-C7A7-B385-D031D639173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F64EC5D-6B54-0AE8-FB6D-01B7CDFE61FE}"/>
              </a:ext>
            </a:extLst>
          </p:cNvPr>
          <p:cNvSpPr>
            <a:spLocks noGrp="1"/>
          </p:cNvSpPr>
          <p:nvPr>
            <p:ph idx="1"/>
          </p:nvPr>
        </p:nvSpPr>
        <p:spPr/>
        <p:txBody>
          <a:bodyPr/>
          <a:lstStyle/>
          <a:p>
            <a:pPr marL="12700" marR="0" lvl="0" indent="0" algn="l" defTabSz="457200" rtl="0" eaLnBrk="1" fontAlgn="auto" latinLnBrk="0" hangingPunct="1">
              <a:lnSpc>
                <a:spcPts val="2245"/>
              </a:lnSpc>
              <a:spcBef>
                <a:spcPts val="1325"/>
              </a:spcBef>
              <a:spcAft>
                <a:spcPts val="0"/>
              </a:spcAft>
              <a:buClrTx/>
              <a:buSzTx/>
              <a:buFontTx/>
              <a:buNone/>
              <a:tabLst/>
              <a:defRPr/>
            </a:pPr>
            <a:r>
              <a:rPr kumimoji="0" lang="en-US" sz="1700" b="1" i="0" u="none" strike="noStrike" kern="1200" cap="none" spc="-5" normalizeH="0" baseline="0" noProof="0" dirty="0">
                <a:ln>
                  <a:noFill/>
                </a:ln>
                <a:solidFill>
                  <a:prstClr val="black"/>
                </a:solidFill>
                <a:effectLst/>
                <a:uLnTx/>
                <a:uFillTx/>
                <a:latin typeface="Times New Roman"/>
                <a:ea typeface="+mn-ea"/>
                <a:cs typeface="Times New Roman"/>
              </a:rPr>
              <a:t>Significance:</a:t>
            </a:r>
            <a:r>
              <a:rPr kumimoji="0" lang="en-US" sz="1700" b="1" i="0" u="none" strike="noStrike" kern="1200" cap="none" spc="35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It</a:t>
            </a:r>
            <a:r>
              <a:rPr kumimoji="0" lang="en-US" sz="17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empowers</a:t>
            </a:r>
            <a:r>
              <a:rPr kumimoji="0" lang="en-US" sz="17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workers</a:t>
            </a:r>
            <a:r>
              <a:rPr kumimoji="0" lang="en-US" sz="17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lang="en-US" sz="17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have</a:t>
            </a:r>
            <a:r>
              <a:rPr kumimoji="0" lang="en-US" sz="17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lang="en-US" sz="1700" b="0" i="0" u="none" strike="noStrike" kern="1200" cap="none" spc="3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collective</a:t>
            </a:r>
            <a:r>
              <a:rPr kumimoji="0" lang="en-US" sz="17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voice</a:t>
            </a:r>
            <a:r>
              <a:rPr kumimoji="0" lang="en-US" sz="17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in</a:t>
            </a:r>
            <a:r>
              <a:rPr kumimoji="0" lang="en-US" sz="1700" b="0" i="0" u="none" strike="noStrike" kern="1200" cap="none" spc="3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determining</a:t>
            </a:r>
            <a:r>
              <a:rPr kumimoji="0" lang="en-US" sz="1700" b="0" i="0" u="none" strike="noStrike" kern="1200" cap="none" spc="36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their</a:t>
            </a:r>
            <a:r>
              <a:rPr kumimoji="0" lang="en-US" sz="17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working</a:t>
            </a:r>
            <a:r>
              <a:rPr kumimoji="0" lang="en-US" sz="17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conditions,</a:t>
            </a:r>
            <a:endParaRPr kumimoji="0" lang="en-US" sz="17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5715" lvl="0" indent="0" algn="l" defTabSz="457200" rtl="0" eaLnBrk="1" fontAlgn="auto" latinLnBrk="0" hangingPunct="1">
              <a:lnSpc>
                <a:spcPct val="70000"/>
              </a:lnSpc>
              <a:spcBef>
                <a:spcPts val="395"/>
              </a:spcBef>
              <a:spcAft>
                <a:spcPts val="0"/>
              </a:spcAft>
              <a:buClrTx/>
              <a:buSzTx/>
              <a:buFontTx/>
              <a:buNone/>
              <a:tabLst/>
              <a:defRPr/>
            </a:pP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wages,</a:t>
            </a:r>
            <a:r>
              <a:rPr kumimoji="0" lang="en-US" sz="17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benefits,</a:t>
            </a:r>
            <a:r>
              <a:rPr kumimoji="0" lang="en-US" sz="17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17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other</a:t>
            </a:r>
            <a:r>
              <a:rPr kumimoji="0" lang="en-US" sz="17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aspects</a:t>
            </a:r>
            <a:r>
              <a:rPr kumimoji="0" lang="en-US" sz="17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lang="en-US" sz="17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employment.</a:t>
            </a:r>
            <a:r>
              <a:rPr kumimoji="0" lang="en-US" sz="17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It</a:t>
            </a:r>
            <a:r>
              <a:rPr kumimoji="0" lang="en-US" sz="17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fosters</a:t>
            </a:r>
            <a:r>
              <a:rPr kumimoji="0" lang="en-US" sz="17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lang="en-US" sz="17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balanced</a:t>
            </a:r>
            <a:r>
              <a:rPr kumimoji="0" lang="en-US" sz="17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power</a:t>
            </a:r>
            <a:r>
              <a:rPr kumimoji="0" lang="en-US" sz="17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dynamic</a:t>
            </a:r>
            <a:r>
              <a:rPr kumimoji="0" lang="en-US" sz="17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between</a:t>
            </a:r>
            <a:r>
              <a:rPr kumimoji="0" lang="en-US" sz="17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employers </a:t>
            </a:r>
            <a:r>
              <a:rPr kumimoji="0" lang="en-US" sz="1700" b="0" i="0" u="none" strike="noStrike" kern="1200" cap="none" spc="-5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17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employees.</a:t>
            </a:r>
            <a:endParaRPr kumimoji="0" lang="en-US" sz="17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0" lvl="0" indent="0" algn="l" defTabSz="457200" rtl="0" eaLnBrk="1" fontAlgn="auto" latinLnBrk="0" hangingPunct="1">
              <a:lnSpc>
                <a:spcPts val="2245"/>
              </a:lnSpc>
              <a:spcBef>
                <a:spcPts val="1335"/>
              </a:spcBef>
              <a:spcAft>
                <a:spcPts val="0"/>
              </a:spcAft>
              <a:buClrTx/>
              <a:buSzTx/>
              <a:buFontTx/>
              <a:buNone/>
              <a:tabLst/>
              <a:defRPr/>
            </a:pPr>
            <a:r>
              <a:rPr kumimoji="0" lang="en-US" sz="1700" b="1" i="0" u="none" strike="noStrike" kern="1200" cap="none" spc="-5" normalizeH="0" baseline="0" noProof="0" dirty="0">
                <a:ln>
                  <a:noFill/>
                </a:ln>
                <a:solidFill>
                  <a:prstClr val="black"/>
                </a:solidFill>
                <a:effectLst/>
                <a:uLnTx/>
                <a:uFillTx/>
                <a:latin typeface="Times New Roman"/>
                <a:ea typeface="+mn-ea"/>
                <a:cs typeface="Times New Roman"/>
              </a:rPr>
              <a:t>Challenges:</a:t>
            </a:r>
            <a:r>
              <a:rPr kumimoji="0" lang="en-US" sz="1700" b="1"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Power</a:t>
            </a:r>
            <a:r>
              <a:rPr kumimoji="0" lang="en-US" sz="17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imbalances</a:t>
            </a:r>
            <a:r>
              <a:rPr kumimoji="0" lang="en-US" sz="17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between</a:t>
            </a:r>
            <a:r>
              <a:rPr kumimoji="0" lang="en-US" sz="17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strong</a:t>
            </a:r>
            <a:r>
              <a:rPr kumimoji="0" lang="en-US" sz="17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employer</a:t>
            </a:r>
            <a:r>
              <a:rPr kumimoji="0" lang="en-US" sz="17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associations</a:t>
            </a:r>
            <a:r>
              <a:rPr kumimoji="0" lang="en-US" sz="17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17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weak</a:t>
            </a:r>
            <a:r>
              <a:rPr kumimoji="0" lang="en-US" sz="17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unions</a:t>
            </a:r>
            <a:r>
              <a:rPr kumimoji="0" lang="en-US" sz="17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10" normalizeH="0" baseline="0" noProof="0" dirty="0">
                <a:ln>
                  <a:noFill/>
                </a:ln>
                <a:solidFill>
                  <a:prstClr val="black"/>
                </a:solidFill>
                <a:effectLst/>
                <a:uLnTx/>
                <a:uFillTx/>
                <a:latin typeface="Times New Roman"/>
                <a:ea typeface="+mn-ea"/>
                <a:cs typeface="Times New Roman"/>
              </a:rPr>
              <a:t>can</a:t>
            </a:r>
            <a:r>
              <a:rPr kumimoji="0" lang="en-US" sz="17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create</a:t>
            </a:r>
            <a:r>
              <a:rPr kumimoji="0" lang="en-US" sz="17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0" normalizeH="0" baseline="0" noProof="0" dirty="0">
                <a:ln>
                  <a:noFill/>
                </a:ln>
                <a:solidFill>
                  <a:prstClr val="black"/>
                </a:solidFill>
                <a:effectLst/>
                <a:uLnTx/>
                <a:uFillTx/>
                <a:latin typeface="Times New Roman"/>
                <a:ea typeface="+mn-ea"/>
                <a:cs typeface="Times New Roman"/>
              </a:rPr>
              <a:t>unfair</a:t>
            </a:r>
          </a:p>
          <a:p>
            <a:pPr marL="12700" marR="0" lvl="0" indent="0" algn="l" defTabSz="457200" rtl="0" eaLnBrk="1" fontAlgn="auto" latinLnBrk="0" hangingPunct="1">
              <a:lnSpc>
                <a:spcPts val="2245"/>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Times New Roman"/>
                <a:ea typeface="+mn-ea"/>
                <a:cs typeface="Times New Roman"/>
              </a:rPr>
              <a:t>negotiations.</a:t>
            </a:r>
            <a:r>
              <a:rPr kumimoji="0" lang="en-US" sz="17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Lack</a:t>
            </a:r>
            <a:r>
              <a:rPr kumimoji="0" lang="en-US" sz="17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of</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good</a:t>
            </a:r>
            <a:r>
              <a:rPr kumimoji="0" lang="en-US" sz="17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faith</a:t>
            </a:r>
            <a:r>
              <a:rPr kumimoji="0" lang="en-US" sz="17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bargaining</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from</a:t>
            </a:r>
            <a:r>
              <a:rPr kumimoji="0" lang="en-US" sz="17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either</a:t>
            </a:r>
            <a:r>
              <a:rPr kumimoji="0" lang="en-US" sz="17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side</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can</a:t>
            </a:r>
            <a:r>
              <a:rPr kumimoji="0" lang="en-US" sz="17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0" normalizeH="0" baseline="0" noProof="0" dirty="0">
                <a:ln>
                  <a:noFill/>
                </a:ln>
                <a:solidFill>
                  <a:prstClr val="black"/>
                </a:solidFill>
                <a:effectLst/>
                <a:uLnTx/>
                <a:uFillTx/>
                <a:latin typeface="Times New Roman"/>
                <a:ea typeface="+mn-ea"/>
                <a:cs typeface="Times New Roman"/>
              </a:rPr>
              <a:t>hinder</a:t>
            </a:r>
            <a:r>
              <a:rPr kumimoji="0" lang="en-US" sz="17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effective agreements.</a:t>
            </a:r>
            <a:endParaRPr kumimoji="0" lang="en-US" sz="17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5080" lvl="0" indent="0" algn="l" defTabSz="457200" rtl="0" eaLnBrk="1" fontAlgn="auto" latinLnBrk="0" hangingPunct="1">
              <a:lnSpc>
                <a:spcPct val="70000"/>
              </a:lnSpc>
              <a:spcBef>
                <a:spcPts val="2125"/>
              </a:spcBef>
              <a:spcAft>
                <a:spcPts val="0"/>
              </a:spcAft>
              <a:buClrTx/>
              <a:buSzTx/>
              <a:buFontTx/>
              <a:buNone/>
              <a:tabLst/>
              <a:defRPr/>
            </a:pPr>
            <a:r>
              <a:rPr kumimoji="0" lang="en-US" sz="1700" b="1" i="0" u="none" strike="noStrike" kern="1200" cap="none" spc="-5" normalizeH="0" baseline="0" noProof="0" dirty="0">
                <a:ln>
                  <a:noFill/>
                </a:ln>
                <a:solidFill>
                  <a:prstClr val="black"/>
                </a:solidFill>
                <a:effectLst/>
                <a:uLnTx/>
                <a:uFillTx/>
                <a:latin typeface="Times New Roman"/>
                <a:ea typeface="+mn-ea"/>
                <a:cs typeface="Times New Roman"/>
              </a:rPr>
              <a:t>Legal</a:t>
            </a:r>
            <a:r>
              <a:rPr kumimoji="0" lang="en-US" sz="1700" b="1"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1700" b="1" i="0" u="none" strike="noStrike" kern="1200" cap="none" spc="-5" normalizeH="0" baseline="0" noProof="0" dirty="0">
                <a:ln>
                  <a:noFill/>
                </a:ln>
                <a:solidFill>
                  <a:prstClr val="black"/>
                </a:solidFill>
                <a:effectLst/>
                <a:uLnTx/>
                <a:uFillTx/>
                <a:latin typeface="Times New Roman"/>
                <a:ea typeface="+mn-ea"/>
                <a:cs typeface="Times New Roman"/>
              </a:rPr>
              <a:t>Framework:</a:t>
            </a:r>
            <a:r>
              <a:rPr kumimoji="0" lang="en-US" sz="1700" b="1"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Most</a:t>
            </a:r>
            <a:r>
              <a:rPr kumimoji="0" lang="en-US" sz="17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labor</a:t>
            </a:r>
            <a:r>
              <a:rPr kumimoji="0" lang="en-US" sz="17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laws</a:t>
            </a:r>
            <a:r>
              <a:rPr kumimoji="0" lang="en-US" sz="17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include</a:t>
            </a:r>
            <a:r>
              <a:rPr kumimoji="0" lang="en-US" sz="17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provisions</a:t>
            </a:r>
            <a:r>
              <a:rPr kumimoji="0" lang="en-US" sz="17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that</a:t>
            </a:r>
            <a:r>
              <a:rPr kumimoji="0" lang="en-US" sz="17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facilitate</a:t>
            </a:r>
            <a:r>
              <a:rPr kumimoji="0" lang="en-US" sz="17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17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regulate</a:t>
            </a:r>
            <a:r>
              <a:rPr kumimoji="0" lang="en-US" sz="17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collective</a:t>
            </a:r>
            <a:r>
              <a:rPr kumimoji="0" lang="en-US" sz="17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bargaining, </a:t>
            </a:r>
            <a:r>
              <a:rPr kumimoji="0" lang="en-US" sz="1700" b="0" i="0" u="none" strike="noStrike" kern="1200" cap="none" spc="-53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ensuring</a:t>
            </a:r>
            <a:r>
              <a:rPr kumimoji="0" lang="en-US" sz="17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fair</a:t>
            </a:r>
            <a:r>
              <a:rPr kumimoji="0" lang="en-US" sz="17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17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0" normalizeH="0" baseline="0" noProof="0" dirty="0">
                <a:ln>
                  <a:noFill/>
                </a:ln>
                <a:solidFill>
                  <a:prstClr val="black"/>
                </a:solidFill>
                <a:effectLst/>
                <a:uLnTx/>
                <a:uFillTx/>
                <a:latin typeface="Times New Roman"/>
                <a:ea typeface="+mn-ea"/>
                <a:cs typeface="Times New Roman"/>
              </a:rPr>
              <a:t>good-faith</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 negotiations</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between</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lang="en-US" sz="1700" b="0" i="0" u="none" strike="noStrike" kern="1200" cap="none" spc="-5" normalizeH="0" baseline="0" noProof="0" dirty="0">
                <a:ln>
                  <a:noFill/>
                </a:ln>
                <a:solidFill>
                  <a:prstClr val="black"/>
                </a:solidFill>
                <a:effectLst/>
                <a:uLnTx/>
                <a:uFillTx/>
                <a:latin typeface="Times New Roman"/>
                <a:ea typeface="+mn-ea"/>
                <a:cs typeface="Times New Roman"/>
              </a:rPr>
              <a:t>parties.</a:t>
            </a:r>
            <a:endParaRPr kumimoji="0" lang="en-US" sz="1700" b="0" i="0" u="none" strike="noStrike" kern="1200" cap="none" spc="0" normalizeH="0" baseline="0" noProof="0" dirty="0">
              <a:ln>
                <a:noFill/>
              </a:ln>
              <a:solidFill>
                <a:prstClr val="black"/>
              </a:solidFill>
              <a:effectLst/>
              <a:uLnTx/>
              <a:uFillTx/>
              <a:latin typeface="Times New Roman"/>
              <a:ea typeface="+mn-ea"/>
              <a:cs typeface="Times New Roman"/>
            </a:endParaRPr>
          </a:p>
          <a:p>
            <a:endParaRPr lang="en-SG" dirty="0"/>
          </a:p>
        </p:txBody>
      </p:sp>
    </p:spTree>
    <p:extLst>
      <p:ext uri="{BB962C8B-B14F-4D97-AF65-F5344CB8AC3E}">
        <p14:creationId xmlns:p14="http://schemas.microsoft.com/office/powerpoint/2010/main" val="160694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D0E5-44F8-FF75-9C14-99785BBE99CA}"/>
              </a:ext>
            </a:extLst>
          </p:cNvPr>
          <p:cNvSpPr>
            <a:spLocks noGrp="1"/>
          </p:cNvSpPr>
          <p:nvPr>
            <p:ph type="title"/>
          </p:nvPr>
        </p:nvSpPr>
        <p:spPr/>
        <p:txBody>
          <a:bodyPr/>
          <a:lstStyle/>
          <a:p>
            <a:r>
              <a:rPr lang="en-SG" dirty="0"/>
              <a:t>Definition of Worker </a:t>
            </a:r>
          </a:p>
        </p:txBody>
      </p:sp>
      <p:sp>
        <p:nvSpPr>
          <p:cNvPr id="3" name="Text Placeholder 2">
            <a:extLst>
              <a:ext uri="{FF2B5EF4-FFF2-40B4-BE49-F238E27FC236}">
                <a16:creationId xmlns:a16="http://schemas.microsoft.com/office/drawing/2014/main" id="{C5116626-33D1-345C-9BD2-EA72A90E9961}"/>
              </a:ext>
            </a:extLst>
          </p:cNvPr>
          <p:cNvSpPr>
            <a:spLocks noGrp="1"/>
          </p:cNvSpPr>
          <p:nvPr>
            <p:ph idx="1"/>
          </p:nvPr>
        </p:nvSpPr>
        <p:spPr>
          <a:xfrm>
            <a:off x="78739" y="1875891"/>
            <a:ext cx="12034520" cy="1384995"/>
          </a:xfrm>
        </p:spPr>
        <p:txBody>
          <a:bodyPr>
            <a:normAutofit fontScale="77500" lnSpcReduction="20000"/>
          </a:bodyPr>
          <a:lstStyle/>
          <a:p>
            <a:r>
              <a:rPr lang="en-US" dirty="0"/>
              <a:t>According to section 2(65) of the Bangladesh </a:t>
            </a:r>
            <a:r>
              <a:rPr lang="en-US" dirty="0" err="1"/>
              <a:t>Labour</a:t>
            </a:r>
            <a:r>
              <a:rPr lang="en-US" dirty="0"/>
              <a:t> Act, 2006, a "worker" is defined as anyone, including apprentices, who is employed in an establishment or industry. They can be hired either directly or through a contractor to perform various types of work—whether it is skilled, unskilled, manual, technical, clerical, or related to trade promotion. They are paid for their work, and this employment can be based on either written or unwritten terms. However, the definition excludes individuals primarily working in managerial or administrative roles.</a:t>
            </a:r>
            <a:endParaRPr lang="en-SG" dirty="0"/>
          </a:p>
        </p:txBody>
      </p:sp>
    </p:spTree>
    <p:extLst>
      <p:ext uri="{BB962C8B-B14F-4D97-AF65-F5344CB8AC3E}">
        <p14:creationId xmlns:p14="http://schemas.microsoft.com/office/powerpoint/2010/main" val="85154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92D7-55FC-6539-D23E-D60877D3FAFA}"/>
              </a:ext>
            </a:extLst>
          </p:cNvPr>
          <p:cNvSpPr>
            <a:spLocks noGrp="1"/>
          </p:cNvSpPr>
          <p:nvPr>
            <p:ph type="title"/>
          </p:nvPr>
        </p:nvSpPr>
        <p:spPr/>
        <p:txBody>
          <a:bodyPr/>
          <a:lstStyle/>
          <a:p>
            <a:r>
              <a:rPr lang="en-US" dirty="0"/>
              <a:t>Different types </a:t>
            </a:r>
            <a:r>
              <a:rPr lang="en-US"/>
              <a:t>of worker</a:t>
            </a:r>
            <a:endParaRPr lang="en-SG"/>
          </a:p>
        </p:txBody>
      </p:sp>
      <p:sp>
        <p:nvSpPr>
          <p:cNvPr id="3" name="Text Placeholder 2">
            <a:extLst>
              <a:ext uri="{FF2B5EF4-FFF2-40B4-BE49-F238E27FC236}">
                <a16:creationId xmlns:a16="http://schemas.microsoft.com/office/drawing/2014/main" id="{E66BFEB3-2D1E-3276-6362-8E42DB22D8ED}"/>
              </a:ext>
            </a:extLst>
          </p:cNvPr>
          <p:cNvSpPr>
            <a:spLocks noGrp="1"/>
          </p:cNvSpPr>
          <p:nvPr>
            <p:ph idx="1"/>
          </p:nvPr>
        </p:nvSpPr>
        <p:spPr>
          <a:xfrm>
            <a:off x="78739" y="1875891"/>
            <a:ext cx="12034520" cy="3600986"/>
          </a:xfrm>
        </p:spPr>
        <p:txBody>
          <a:bodyPr>
            <a:normAutofit fontScale="70000" lnSpcReduction="20000"/>
          </a:bodyPr>
          <a:lstStyle/>
          <a:p>
            <a:r>
              <a:rPr lang="en-US" dirty="0"/>
              <a:t>Apprentice worker</a:t>
            </a:r>
          </a:p>
          <a:p>
            <a:r>
              <a:rPr lang="en-US" dirty="0"/>
              <a:t>A worker shall be called an apprentice if he is employed in an establishment as a learner, and is paid an allowance during the period of his training.  </a:t>
            </a:r>
          </a:p>
          <a:p>
            <a:endParaRPr lang="en-US" dirty="0"/>
          </a:p>
          <a:p>
            <a:r>
              <a:rPr lang="en-US" dirty="0" err="1"/>
              <a:t>Badli</a:t>
            </a:r>
            <a:r>
              <a:rPr lang="en-US" dirty="0"/>
              <a:t> / Substitute worker</a:t>
            </a:r>
          </a:p>
          <a:p>
            <a:r>
              <a:rPr lang="en-US" dirty="0"/>
              <a:t>A worker shall be called a </a:t>
            </a:r>
            <a:r>
              <a:rPr lang="en-US" dirty="0" err="1"/>
              <a:t>badli</a:t>
            </a:r>
            <a:r>
              <a:rPr lang="en-US" dirty="0"/>
              <a:t> / Substitute if he is employed in an establishment in the post of a permanent worker or of a probationer during the period who is temporarily absent.</a:t>
            </a:r>
          </a:p>
          <a:p>
            <a:endParaRPr lang="en-US" dirty="0"/>
          </a:p>
          <a:p>
            <a:r>
              <a:rPr lang="en-US" dirty="0"/>
              <a:t>Casual worker</a:t>
            </a:r>
          </a:p>
          <a:p>
            <a:r>
              <a:rPr lang="en-US" dirty="0"/>
              <a:t>A worker shall be called a casual worker if his employment in an establishment is of casual nature.</a:t>
            </a:r>
          </a:p>
          <a:p>
            <a:endParaRPr lang="en-US" dirty="0"/>
          </a:p>
          <a:p>
            <a:r>
              <a:rPr lang="en-US" dirty="0"/>
              <a:t> </a:t>
            </a:r>
          </a:p>
          <a:p>
            <a:endParaRPr lang="en-US" dirty="0"/>
          </a:p>
        </p:txBody>
      </p:sp>
    </p:spTree>
    <p:extLst>
      <p:ext uri="{BB962C8B-B14F-4D97-AF65-F5344CB8AC3E}">
        <p14:creationId xmlns:p14="http://schemas.microsoft.com/office/powerpoint/2010/main" val="298845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3249-0425-A13B-5E7E-168A83D1A67B}"/>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E94F09FE-7150-493A-B4F1-EABC4680A428}"/>
              </a:ext>
            </a:extLst>
          </p:cNvPr>
          <p:cNvSpPr>
            <a:spLocks noGrp="1"/>
          </p:cNvSpPr>
          <p:nvPr>
            <p:ph idx="1"/>
          </p:nvPr>
        </p:nvSpPr>
        <p:spPr>
          <a:xfrm>
            <a:off x="78739" y="1875891"/>
            <a:ext cx="12034520" cy="553997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Temporary worker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A worker shall be called a temporary worker if he is employed in an establishment for work which is essentially of temporary nature and is likely to be finished within a limited period.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Probationer worker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A worker shall be called a probationer if he is provisionally employed in an establishment to fill a permanent vacancy in a post and has not completed the period of his probation in the establishment.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Permanent worker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A worker shall be called a permanent worker if he is employed in an establishment on a permanent basis or if he has satisfactory completed the period of his probation in the establishment.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Seasonal worker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A worker shall be called a seasonal worker who is employed in an establishment for seasonal works, for a particular time of year. Under section 328 of the Bangladesh </a:t>
            </a:r>
            <a:r>
              <a:rPr kumimoji="0" lang="en-US" sz="1800" b="0" i="0" u="none" strike="noStrike" kern="0" cap="none" spc="0" normalizeH="0" baseline="0" noProof="0" dirty="0" err="1">
                <a:ln>
                  <a:noFill/>
                </a:ln>
                <a:solidFill>
                  <a:prstClr val="black"/>
                </a:solidFill>
                <a:effectLst/>
                <a:uLnTx/>
                <a:uFillTx/>
                <a:latin typeface="Calibri"/>
                <a:ea typeface="+mn-ea"/>
                <a:cs typeface="+mn-cs"/>
              </a:rPr>
              <a:t>Labour</a:t>
            </a:r>
            <a:r>
              <a:rPr kumimoji="0" lang="en-US" sz="1800" b="0" i="0" u="none" strike="noStrike" kern="0" cap="none" spc="0" normalizeH="0" baseline="0" noProof="0" dirty="0">
                <a:ln>
                  <a:noFill/>
                </a:ln>
                <a:solidFill>
                  <a:prstClr val="black"/>
                </a:solidFill>
                <a:effectLst/>
                <a:uLnTx/>
                <a:uFillTx/>
                <a:latin typeface="Calibri"/>
                <a:ea typeface="+mn-ea"/>
                <a:cs typeface="+mn-cs"/>
              </a:rPr>
              <a:t> Act, 2006 government may declare any factory as a Seasonal factory that runs not more than 180 days in a year. The government may also provide special or specific </a:t>
            </a:r>
            <a:r>
              <a:rPr kumimoji="0" lang="en-US" sz="1800" b="0" i="0" u="none" strike="noStrike" kern="0" cap="none" spc="0" normalizeH="0" baseline="0" noProof="0" dirty="0" err="1">
                <a:ln>
                  <a:noFill/>
                </a:ln>
                <a:solidFill>
                  <a:prstClr val="black"/>
                </a:solidFill>
                <a:effectLst/>
                <a:uLnTx/>
                <a:uFillTx/>
                <a:latin typeface="Calibri"/>
                <a:ea typeface="+mn-ea"/>
                <a:cs typeface="+mn-cs"/>
              </a:rPr>
              <a:t>labour</a:t>
            </a:r>
            <a:r>
              <a:rPr kumimoji="0" lang="en-US" sz="1800" b="0" i="0" u="none" strike="noStrike" kern="0" cap="none" spc="0" normalizeH="0" baseline="0" noProof="0" dirty="0">
                <a:ln>
                  <a:noFill/>
                </a:ln>
                <a:solidFill>
                  <a:prstClr val="black"/>
                </a:solidFill>
                <a:effectLst/>
                <a:uLnTx/>
                <a:uFillTx/>
                <a:latin typeface="Calibri"/>
                <a:ea typeface="+mn-ea"/>
                <a:cs typeface="+mn-cs"/>
              </a:rPr>
              <a:t> rule for that factory or that industry under section 250 of the Act.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 </a:t>
            </a:r>
            <a:endParaRPr kumimoji="0" lang="en-SG" sz="1800" b="0" i="0" u="none" strike="noStrike" kern="0" cap="none" spc="0" normalizeH="0" baseline="0" noProof="0" dirty="0">
              <a:ln>
                <a:noFill/>
              </a:ln>
              <a:solidFill>
                <a:prstClr val="black"/>
              </a:solidFill>
              <a:effectLst/>
              <a:uLnTx/>
              <a:uFillTx/>
              <a:latin typeface="Calibri"/>
              <a:ea typeface="+mn-ea"/>
              <a:cs typeface="+mn-cs"/>
            </a:endParaRPr>
          </a:p>
          <a:p>
            <a:endParaRPr lang="en-SG" dirty="0"/>
          </a:p>
        </p:txBody>
      </p:sp>
    </p:spTree>
    <p:extLst>
      <p:ext uri="{BB962C8B-B14F-4D97-AF65-F5344CB8AC3E}">
        <p14:creationId xmlns:p14="http://schemas.microsoft.com/office/powerpoint/2010/main" val="203505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84AD4-BB85-DE10-6186-9AF1587421D2}"/>
              </a:ext>
            </a:extLst>
          </p:cNvPr>
          <p:cNvSpPr>
            <a:spLocks noGrp="1"/>
          </p:cNvSpPr>
          <p:nvPr>
            <p:ph type="title"/>
          </p:nvPr>
        </p:nvSpPr>
        <p:spPr>
          <a:xfrm>
            <a:off x="844476" y="1600199"/>
            <a:ext cx="3539266" cy="4297680"/>
          </a:xfrm>
        </p:spPr>
        <p:txBody>
          <a:bodyPr anchor="ctr">
            <a:normAutofit/>
          </a:bodyPr>
          <a:lstStyle/>
          <a:p>
            <a:r>
              <a:rPr lang="en-SG"/>
              <a:t>Amendments of Labour Law </a:t>
            </a:r>
            <a:endParaRPr lang="en-SG" dirty="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360C2B89-713D-AE28-A688-E42CDB47CA20}"/>
              </a:ext>
            </a:extLst>
          </p:cNvPr>
          <p:cNvSpPr>
            <a:spLocks noGrp="1"/>
          </p:cNvSpPr>
          <p:nvPr>
            <p:ph idx="1"/>
          </p:nvPr>
        </p:nvSpPr>
        <p:spPr>
          <a:xfrm>
            <a:off x="4924851" y="1600199"/>
            <a:ext cx="6130003" cy="4297680"/>
          </a:xfrm>
        </p:spPr>
        <p:txBody>
          <a:bodyPr anchor="ctr">
            <a:normAutofit/>
          </a:bodyPr>
          <a:lstStyle/>
          <a:p>
            <a:r>
              <a:rPr lang="en-US" dirty="0"/>
              <a:t>This Act was updated through its amendments in 2013,2018 and 2023. Bangladesh </a:t>
            </a:r>
            <a:r>
              <a:rPr lang="en-US" dirty="0" err="1"/>
              <a:t>Labour</a:t>
            </a:r>
            <a:r>
              <a:rPr lang="en-US" dirty="0"/>
              <a:t> Rules introduces (BLR) 2015 and 2022. </a:t>
            </a:r>
            <a:endParaRPr lang="en-SG" dirty="0"/>
          </a:p>
        </p:txBody>
      </p:sp>
    </p:spTree>
    <p:extLst>
      <p:ext uri="{BB962C8B-B14F-4D97-AF65-F5344CB8AC3E}">
        <p14:creationId xmlns:p14="http://schemas.microsoft.com/office/powerpoint/2010/main" val="36690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BEEC-FF6E-742D-236C-4231B8FA3ABE}"/>
              </a:ext>
            </a:extLst>
          </p:cNvPr>
          <p:cNvSpPr>
            <a:spLocks noGrp="1"/>
          </p:cNvSpPr>
          <p:nvPr>
            <p:ph type="title"/>
          </p:nvPr>
        </p:nvSpPr>
        <p:spPr/>
        <p:txBody>
          <a:bodyPr/>
          <a:lstStyle/>
          <a:p>
            <a:r>
              <a:rPr lang="en-SG" b="0" spc="-30" dirty="0">
                <a:latin typeface="Calibri Light"/>
                <a:cs typeface="Calibri Light"/>
              </a:rPr>
              <a:t>Scope</a:t>
            </a:r>
            <a:r>
              <a:rPr lang="en-SG" b="0" spc="-125" dirty="0">
                <a:latin typeface="Calibri Light"/>
                <a:cs typeface="Calibri Light"/>
              </a:rPr>
              <a:t> </a:t>
            </a:r>
            <a:r>
              <a:rPr lang="en-SG" b="0" spc="-15" dirty="0">
                <a:latin typeface="Calibri Light"/>
                <a:cs typeface="Calibri Light"/>
              </a:rPr>
              <a:t>of</a:t>
            </a:r>
            <a:r>
              <a:rPr lang="en-SG" b="0" spc="-70" dirty="0">
                <a:latin typeface="Calibri Light"/>
                <a:cs typeface="Calibri Light"/>
              </a:rPr>
              <a:t> </a:t>
            </a:r>
            <a:r>
              <a:rPr lang="en-SG" b="0" spc="-25" dirty="0">
                <a:latin typeface="Calibri Light"/>
                <a:cs typeface="Calibri Light"/>
              </a:rPr>
              <a:t>Labour</a:t>
            </a:r>
            <a:r>
              <a:rPr lang="en-SG" b="0" spc="-105" dirty="0">
                <a:latin typeface="Calibri Light"/>
                <a:cs typeface="Calibri Light"/>
              </a:rPr>
              <a:t> </a:t>
            </a:r>
            <a:r>
              <a:rPr lang="en-SG" b="0" spc="-30" dirty="0">
                <a:latin typeface="Calibri Light"/>
                <a:cs typeface="Calibri Light"/>
              </a:rPr>
              <a:t>Law</a:t>
            </a:r>
            <a:endParaRPr lang="en-SG" dirty="0"/>
          </a:p>
        </p:txBody>
      </p:sp>
      <p:sp>
        <p:nvSpPr>
          <p:cNvPr id="3" name="Content Placeholder 2">
            <a:extLst>
              <a:ext uri="{FF2B5EF4-FFF2-40B4-BE49-F238E27FC236}">
                <a16:creationId xmlns:a16="http://schemas.microsoft.com/office/drawing/2014/main" id="{2EA4E344-133E-1EA7-F3C9-2055BCCCFD37}"/>
              </a:ext>
            </a:extLst>
          </p:cNvPr>
          <p:cNvSpPr>
            <a:spLocks noGrp="1"/>
          </p:cNvSpPr>
          <p:nvPr>
            <p:ph idx="1"/>
          </p:nvPr>
        </p:nvSpPr>
        <p:spPr/>
        <p:txBody>
          <a:bodyPr/>
          <a:lstStyle/>
          <a:p>
            <a:pPr marL="12700">
              <a:lnSpc>
                <a:spcPct val="100000"/>
              </a:lnSpc>
              <a:spcBef>
                <a:spcPts val="710"/>
              </a:spcBef>
            </a:pPr>
            <a:r>
              <a:rPr lang="en-US" sz="2000" b="1" dirty="0">
                <a:latin typeface="Times New Roman"/>
                <a:cs typeface="Times New Roman"/>
              </a:rPr>
              <a:t>The</a:t>
            </a:r>
            <a:r>
              <a:rPr lang="en-US" sz="2000" b="1" spc="-15" dirty="0">
                <a:latin typeface="Times New Roman"/>
                <a:cs typeface="Times New Roman"/>
              </a:rPr>
              <a:t> </a:t>
            </a:r>
            <a:r>
              <a:rPr lang="en-US" sz="2000" b="1" dirty="0">
                <a:latin typeface="Times New Roman"/>
                <a:cs typeface="Times New Roman"/>
              </a:rPr>
              <a:t>scope</a:t>
            </a:r>
            <a:r>
              <a:rPr lang="en-US" sz="2000" b="1" spc="-10" dirty="0">
                <a:latin typeface="Times New Roman"/>
                <a:cs typeface="Times New Roman"/>
              </a:rPr>
              <a:t> </a:t>
            </a:r>
            <a:r>
              <a:rPr lang="en-US" sz="2000" b="1" dirty="0">
                <a:latin typeface="Times New Roman"/>
                <a:cs typeface="Times New Roman"/>
              </a:rPr>
              <a:t>of</a:t>
            </a:r>
            <a:r>
              <a:rPr lang="en-US" sz="2000" b="1" spc="-15" dirty="0">
                <a:latin typeface="Times New Roman"/>
                <a:cs typeface="Times New Roman"/>
              </a:rPr>
              <a:t> </a:t>
            </a:r>
            <a:r>
              <a:rPr lang="en-US" sz="2000" b="1" dirty="0" err="1">
                <a:latin typeface="Times New Roman"/>
                <a:cs typeface="Times New Roman"/>
              </a:rPr>
              <a:t>labour</a:t>
            </a:r>
            <a:r>
              <a:rPr lang="en-US" sz="2000" b="1" spc="-80" dirty="0">
                <a:latin typeface="Times New Roman"/>
                <a:cs typeface="Times New Roman"/>
              </a:rPr>
              <a:t> </a:t>
            </a:r>
            <a:r>
              <a:rPr lang="en-US" sz="2000" b="1" dirty="0">
                <a:latin typeface="Times New Roman"/>
                <a:cs typeface="Times New Roman"/>
              </a:rPr>
              <a:t>law</a:t>
            </a:r>
            <a:r>
              <a:rPr lang="en-US" sz="2000" b="1" spc="-20" dirty="0">
                <a:latin typeface="Times New Roman"/>
                <a:cs typeface="Times New Roman"/>
              </a:rPr>
              <a:t> </a:t>
            </a:r>
            <a:r>
              <a:rPr lang="en-US" sz="2000" b="1" dirty="0">
                <a:latin typeface="Times New Roman"/>
                <a:cs typeface="Times New Roman"/>
              </a:rPr>
              <a:t>extends</a:t>
            </a:r>
            <a:r>
              <a:rPr lang="en-US" sz="2000" b="1" spc="-25" dirty="0">
                <a:latin typeface="Times New Roman"/>
                <a:cs typeface="Times New Roman"/>
              </a:rPr>
              <a:t> </a:t>
            </a:r>
            <a:r>
              <a:rPr lang="en-US" sz="2000" b="1" dirty="0">
                <a:latin typeface="Times New Roman"/>
                <a:cs typeface="Times New Roman"/>
              </a:rPr>
              <a:t>to-</a:t>
            </a:r>
            <a:endParaRPr lang="en-US" sz="2000" dirty="0">
              <a:latin typeface="Times New Roman"/>
              <a:cs typeface="Times New Roman"/>
            </a:endParaRPr>
          </a:p>
          <a:p>
            <a:pPr marL="2070100" indent="-285750">
              <a:lnSpc>
                <a:spcPct val="100000"/>
              </a:lnSpc>
              <a:spcBef>
                <a:spcPts val="610"/>
              </a:spcBef>
              <a:buSzPct val="62500"/>
              <a:buFont typeface="Calibri"/>
              <a:buChar char="▪"/>
              <a:tabLst>
                <a:tab pos="2070100" algn="l"/>
                <a:tab pos="2070735" algn="l"/>
              </a:tabLst>
            </a:pPr>
            <a:r>
              <a:rPr lang="en-US" sz="2000" dirty="0">
                <a:solidFill>
                  <a:srgbClr val="1F1F1F"/>
                </a:solidFill>
                <a:latin typeface="Times New Roman"/>
                <a:cs typeface="Times New Roman"/>
              </a:rPr>
              <a:t>Individual</a:t>
            </a:r>
            <a:r>
              <a:rPr lang="en-US" sz="2000" spc="-40" dirty="0">
                <a:solidFill>
                  <a:srgbClr val="1F1F1F"/>
                </a:solidFill>
                <a:latin typeface="Times New Roman"/>
                <a:cs typeface="Times New Roman"/>
              </a:rPr>
              <a:t> </a:t>
            </a:r>
            <a:r>
              <a:rPr lang="en-US" sz="2000" dirty="0">
                <a:solidFill>
                  <a:srgbClr val="1F1F1F"/>
                </a:solidFill>
                <a:latin typeface="Times New Roman"/>
                <a:cs typeface="Times New Roman"/>
              </a:rPr>
              <a:t>rights</a:t>
            </a:r>
            <a:r>
              <a:rPr lang="en-US" sz="2000" spc="-45" dirty="0">
                <a:solidFill>
                  <a:srgbClr val="1F1F1F"/>
                </a:solidFill>
                <a:latin typeface="Times New Roman"/>
                <a:cs typeface="Times New Roman"/>
              </a:rPr>
              <a:t> </a:t>
            </a:r>
            <a:r>
              <a:rPr lang="en-US" sz="2000" spc="5" dirty="0">
                <a:solidFill>
                  <a:srgbClr val="1F1F1F"/>
                </a:solidFill>
                <a:latin typeface="Times New Roman"/>
                <a:cs typeface="Times New Roman"/>
              </a:rPr>
              <a:t>and</a:t>
            </a:r>
            <a:r>
              <a:rPr lang="en-US" sz="2000" spc="-15" dirty="0">
                <a:solidFill>
                  <a:srgbClr val="1F1F1F"/>
                </a:solidFill>
                <a:latin typeface="Times New Roman"/>
                <a:cs typeface="Times New Roman"/>
              </a:rPr>
              <a:t> </a:t>
            </a:r>
            <a:r>
              <a:rPr lang="en-US" sz="2000" dirty="0">
                <a:solidFill>
                  <a:srgbClr val="1F1F1F"/>
                </a:solidFill>
                <a:latin typeface="Times New Roman"/>
                <a:cs typeface="Times New Roman"/>
              </a:rPr>
              <a:t>obligations</a:t>
            </a:r>
            <a:endParaRPr lang="en-US" sz="2000" dirty="0">
              <a:latin typeface="Times New Roman"/>
              <a:cs typeface="Times New Roman"/>
            </a:endParaRPr>
          </a:p>
          <a:p>
            <a:pPr marL="2070100" indent="-285750">
              <a:lnSpc>
                <a:spcPct val="100000"/>
              </a:lnSpc>
              <a:spcBef>
                <a:spcPts val="540"/>
              </a:spcBef>
              <a:buSzPct val="62500"/>
              <a:buFont typeface="Calibri"/>
              <a:buChar char="▪"/>
              <a:tabLst>
                <a:tab pos="2070100" algn="l"/>
                <a:tab pos="2070735" algn="l"/>
              </a:tabLst>
            </a:pPr>
            <a:r>
              <a:rPr lang="en-US" sz="2000" dirty="0">
                <a:latin typeface="Times New Roman"/>
                <a:cs typeface="Times New Roman"/>
              </a:rPr>
              <a:t>Employment</a:t>
            </a:r>
            <a:r>
              <a:rPr lang="en-US" sz="2000" spc="-60" dirty="0">
                <a:latin typeface="Times New Roman"/>
                <a:cs typeface="Times New Roman"/>
              </a:rPr>
              <a:t> </a:t>
            </a:r>
            <a:r>
              <a:rPr lang="en-US" sz="2000" dirty="0">
                <a:latin typeface="Times New Roman"/>
                <a:cs typeface="Times New Roman"/>
              </a:rPr>
              <a:t>contracts,</a:t>
            </a:r>
          </a:p>
          <a:p>
            <a:pPr marL="2070100" indent="-285750">
              <a:lnSpc>
                <a:spcPct val="100000"/>
              </a:lnSpc>
              <a:spcBef>
                <a:spcPts val="615"/>
              </a:spcBef>
              <a:buSzPct val="62500"/>
              <a:buFont typeface="Calibri"/>
              <a:buChar char="▪"/>
              <a:tabLst>
                <a:tab pos="2070100" algn="l"/>
                <a:tab pos="2070735" algn="l"/>
              </a:tabLst>
            </a:pPr>
            <a:r>
              <a:rPr lang="en-US" sz="2000" spc="-35" dirty="0">
                <a:latin typeface="Times New Roman"/>
                <a:cs typeface="Times New Roman"/>
              </a:rPr>
              <a:t>Working</a:t>
            </a:r>
            <a:r>
              <a:rPr lang="en-US" sz="2000" spc="-60" dirty="0">
                <a:latin typeface="Times New Roman"/>
                <a:cs typeface="Times New Roman"/>
              </a:rPr>
              <a:t> </a:t>
            </a:r>
            <a:r>
              <a:rPr lang="en-US" sz="2000" dirty="0">
                <a:latin typeface="Times New Roman"/>
                <a:cs typeface="Times New Roman"/>
              </a:rPr>
              <a:t>conditions,</a:t>
            </a:r>
          </a:p>
          <a:p>
            <a:pPr marL="2070100" indent="-285750">
              <a:lnSpc>
                <a:spcPct val="100000"/>
              </a:lnSpc>
              <a:spcBef>
                <a:spcPts val="695"/>
              </a:spcBef>
              <a:buSzPct val="62500"/>
              <a:buFont typeface="Calibri"/>
              <a:buChar char="▪"/>
              <a:tabLst>
                <a:tab pos="2070100" algn="l"/>
                <a:tab pos="2070735" algn="l"/>
              </a:tabLst>
            </a:pPr>
            <a:r>
              <a:rPr lang="en-US" sz="2000" spc="-50" dirty="0">
                <a:solidFill>
                  <a:srgbClr val="1F1F1F"/>
                </a:solidFill>
                <a:latin typeface="Times New Roman"/>
                <a:cs typeface="Times New Roman"/>
              </a:rPr>
              <a:t>Wages</a:t>
            </a:r>
            <a:r>
              <a:rPr lang="en-US" sz="2000" spc="-35" dirty="0">
                <a:solidFill>
                  <a:srgbClr val="1F1F1F"/>
                </a:solidFill>
                <a:latin typeface="Times New Roman"/>
                <a:cs typeface="Times New Roman"/>
              </a:rPr>
              <a:t> </a:t>
            </a:r>
            <a:r>
              <a:rPr lang="en-US" sz="2000" spc="5" dirty="0">
                <a:solidFill>
                  <a:srgbClr val="1F1F1F"/>
                </a:solidFill>
                <a:latin typeface="Times New Roman"/>
                <a:cs typeface="Times New Roman"/>
              </a:rPr>
              <a:t>and</a:t>
            </a:r>
            <a:r>
              <a:rPr lang="en-US" sz="2000" spc="-35" dirty="0">
                <a:solidFill>
                  <a:srgbClr val="1F1F1F"/>
                </a:solidFill>
                <a:latin typeface="Times New Roman"/>
                <a:cs typeface="Times New Roman"/>
              </a:rPr>
              <a:t> </a:t>
            </a:r>
            <a:r>
              <a:rPr lang="en-US" sz="2000" dirty="0">
                <a:solidFill>
                  <a:srgbClr val="1F1F1F"/>
                </a:solidFill>
                <a:latin typeface="Times New Roman"/>
                <a:cs typeface="Times New Roman"/>
              </a:rPr>
              <a:t>benefits,</a:t>
            </a:r>
            <a:endParaRPr lang="en-US" sz="2000" dirty="0">
              <a:latin typeface="Times New Roman"/>
              <a:cs typeface="Times New Roman"/>
            </a:endParaRPr>
          </a:p>
          <a:p>
            <a:pPr marL="2070100" indent="-285750">
              <a:lnSpc>
                <a:spcPct val="100000"/>
              </a:lnSpc>
              <a:spcBef>
                <a:spcPts val="540"/>
              </a:spcBef>
              <a:buSzPct val="62500"/>
              <a:buFont typeface="Calibri"/>
              <a:buChar char="▪"/>
              <a:tabLst>
                <a:tab pos="2070100" algn="l"/>
                <a:tab pos="2070735" algn="l"/>
              </a:tabLst>
            </a:pPr>
            <a:r>
              <a:rPr lang="en-US" sz="2000" dirty="0">
                <a:latin typeface="Times New Roman"/>
                <a:cs typeface="Times New Roman"/>
              </a:rPr>
              <a:t>Social</a:t>
            </a:r>
            <a:r>
              <a:rPr lang="en-US" sz="2000" spc="-50" dirty="0">
                <a:latin typeface="Times New Roman"/>
                <a:cs typeface="Times New Roman"/>
              </a:rPr>
              <a:t> </a:t>
            </a:r>
            <a:r>
              <a:rPr lang="en-US" sz="2000" dirty="0">
                <a:latin typeface="Times New Roman"/>
                <a:cs typeface="Times New Roman"/>
              </a:rPr>
              <a:t>security</a:t>
            </a:r>
          </a:p>
          <a:p>
            <a:pPr marL="2070100" indent="-285750">
              <a:lnSpc>
                <a:spcPct val="100000"/>
              </a:lnSpc>
              <a:spcBef>
                <a:spcPts val="700"/>
              </a:spcBef>
              <a:buSzPct val="62500"/>
              <a:buFont typeface="Calibri"/>
              <a:buChar char="▪"/>
              <a:tabLst>
                <a:tab pos="2070100" algn="l"/>
                <a:tab pos="2070735" algn="l"/>
              </a:tabLst>
            </a:pPr>
            <a:r>
              <a:rPr lang="en-US" sz="2000" dirty="0">
                <a:solidFill>
                  <a:srgbClr val="1F1F1F"/>
                </a:solidFill>
                <a:latin typeface="Times New Roman"/>
                <a:cs typeface="Times New Roman"/>
              </a:rPr>
              <a:t>Collective</a:t>
            </a:r>
            <a:r>
              <a:rPr lang="en-US" sz="2000" spc="-40" dirty="0">
                <a:solidFill>
                  <a:srgbClr val="1F1F1F"/>
                </a:solidFill>
                <a:latin typeface="Times New Roman"/>
                <a:cs typeface="Times New Roman"/>
              </a:rPr>
              <a:t> </a:t>
            </a:r>
            <a:r>
              <a:rPr lang="en-US" sz="2000" spc="-5" dirty="0">
                <a:solidFill>
                  <a:srgbClr val="1F1F1F"/>
                </a:solidFill>
                <a:latin typeface="Times New Roman"/>
                <a:cs typeface="Times New Roman"/>
              </a:rPr>
              <a:t>bargaining,</a:t>
            </a:r>
            <a:endParaRPr lang="en-US" sz="2000" dirty="0">
              <a:latin typeface="Times New Roman"/>
              <a:cs typeface="Times New Roman"/>
            </a:endParaRPr>
          </a:p>
          <a:p>
            <a:pPr marL="2070100" indent="-285750">
              <a:lnSpc>
                <a:spcPct val="100000"/>
              </a:lnSpc>
              <a:spcBef>
                <a:spcPts val="610"/>
              </a:spcBef>
              <a:buSzPct val="62500"/>
              <a:buFont typeface="Calibri"/>
              <a:buChar char="▪"/>
              <a:tabLst>
                <a:tab pos="2070100" algn="l"/>
                <a:tab pos="2070735" algn="l"/>
              </a:tabLst>
            </a:pPr>
            <a:r>
              <a:rPr lang="en-US" sz="2000" dirty="0">
                <a:solidFill>
                  <a:srgbClr val="1F1F1F"/>
                </a:solidFill>
                <a:latin typeface="Times New Roman"/>
                <a:cs typeface="Times New Roman"/>
              </a:rPr>
              <a:t>Dispute</a:t>
            </a:r>
            <a:r>
              <a:rPr lang="en-US" sz="2000" spc="-35" dirty="0">
                <a:solidFill>
                  <a:srgbClr val="1F1F1F"/>
                </a:solidFill>
                <a:latin typeface="Times New Roman"/>
                <a:cs typeface="Times New Roman"/>
              </a:rPr>
              <a:t> </a:t>
            </a:r>
            <a:r>
              <a:rPr lang="en-US" sz="2000" dirty="0">
                <a:solidFill>
                  <a:srgbClr val="1F1F1F"/>
                </a:solidFill>
                <a:latin typeface="Times New Roman"/>
                <a:cs typeface="Times New Roman"/>
              </a:rPr>
              <a:t>resolution.</a:t>
            </a:r>
            <a:endParaRPr lang="en-US" sz="2000" dirty="0">
              <a:latin typeface="Times New Roman"/>
              <a:cs typeface="Times New Roman"/>
            </a:endParaRPr>
          </a:p>
          <a:p>
            <a:endParaRPr lang="en-SG" dirty="0"/>
          </a:p>
        </p:txBody>
      </p:sp>
    </p:spTree>
    <p:extLst>
      <p:ext uri="{BB962C8B-B14F-4D97-AF65-F5344CB8AC3E}">
        <p14:creationId xmlns:p14="http://schemas.microsoft.com/office/powerpoint/2010/main" val="198667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6ED6-34F6-F013-4C9C-6D6A9A6551FC}"/>
              </a:ext>
            </a:extLst>
          </p:cNvPr>
          <p:cNvSpPr>
            <a:spLocks noGrp="1"/>
          </p:cNvSpPr>
          <p:nvPr>
            <p:ph type="title"/>
          </p:nvPr>
        </p:nvSpPr>
        <p:spPr/>
        <p:txBody>
          <a:bodyPr/>
          <a:lstStyle/>
          <a:p>
            <a:r>
              <a:rPr lang="en-SG" b="0" spc="-30" dirty="0">
                <a:latin typeface="Calibri Light"/>
                <a:cs typeface="Calibri Light"/>
              </a:rPr>
              <a:t>Principles</a:t>
            </a:r>
            <a:r>
              <a:rPr lang="en-SG" b="0" spc="-100" dirty="0">
                <a:latin typeface="Calibri Light"/>
                <a:cs typeface="Calibri Light"/>
              </a:rPr>
              <a:t> </a:t>
            </a:r>
            <a:r>
              <a:rPr lang="en-SG" b="0" spc="-15" dirty="0">
                <a:latin typeface="Calibri Light"/>
                <a:cs typeface="Calibri Light"/>
              </a:rPr>
              <a:t>of</a:t>
            </a:r>
            <a:r>
              <a:rPr lang="en-SG" b="0" spc="-65" dirty="0">
                <a:latin typeface="Calibri Light"/>
                <a:cs typeface="Calibri Light"/>
              </a:rPr>
              <a:t> </a:t>
            </a:r>
            <a:r>
              <a:rPr lang="en-SG" b="0" spc="-25" dirty="0">
                <a:latin typeface="Calibri Light"/>
                <a:cs typeface="Calibri Light"/>
              </a:rPr>
              <a:t>Labour</a:t>
            </a:r>
            <a:r>
              <a:rPr lang="en-SG" b="0" spc="-110" dirty="0">
                <a:latin typeface="Calibri Light"/>
                <a:cs typeface="Calibri Light"/>
              </a:rPr>
              <a:t> </a:t>
            </a:r>
            <a:r>
              <a:rPr lang="en-SG" b="0" spc="-30" dirty="0">
                <a:latin typeface="Calibri Light"/>
                <a:cs typeface="Calibri Light"/>
              </a:rPr>
              <a:t>Law</a:t>
            </a:r>
            <a:endParaRPr lang="en-SG" dirty="0"/>
          </a:p>
        </p:txBody>
      </p:sp>
      <p:sp>
        <p:nvSpPr>
          <p:cNvPr id="3" name="Content Placeholder 2">
            <a:extLst>
              <a:ext uri="{FF2B5EF4-FFF2-40B4-BE49-F238E27FC236}">
                <a16:creationId xmlns:a16="http://schemas.microsoft.com/office/drawing/2014/main" id="{E2133757-5C14-3C10-4DF4-D10C94CA78DB}"/>
              </a:ext>
            </a:extLst>
          </p:cNvPr>
          <p:cNvSpPr>
            <a:spLocks noGrp="1"/>
          </p:cNvSpPr>
          <p:nvPr>
            <p:ph idx="1"/>
          </p:nvPr>
        </p:nvSpPr>
        <p:spPr/>
        <p:txBody>
          <a:bodyPr/>
          <a:lstStyle/>
          <a:p>
            <a:r>
              <a:rPr lang="en-US" sz="2000" b="1" spc="-5" dirty="0">
                <a:latin typeface="Times New Roman"/>
                <a:cs typeface="Times New Roman"/>
              </a:rPr>
              <a:t>The ILO </a:t>
            </a:r>
            <a:r>
              <a:rPr lang="en-US" sz="2000" b="1" dirty="0">
                <a:latin typeface="Times New Roman"/>
                <a:cs typeface="Times New Roman"/>
              </a:rPr>
              <a:t>Declaration on </a:t>
            </a:r>
            <a:r>
              <a:rPr lang="en-US" sz="2000" b="1" spc="-5" dirty="0">
                <a:latin typeface="Times New Roman"/>
                <a:cs typeface="Times New Roman"/>
              </a:rPr>
              <a:t>Fundamental Principles and </a:t>
            </a:r>
            <a:r>
              <a:rPr lang="en-US" sz="2000" b="1" dirty="0">
                <a:latin typeface="Times New Roman"/>
                <a:cs typeface="Times New Roman"/>
              </a:rPr>
              <a:t>Rights at </a:t>
            </a:r>
            <a:r>
              <a:rPr lang="en-US" sz="2000" b="1" spc="-30" dirty="0">
                <a:latin typeface="Times New Roman"/>
                <a:cs typeface="Times New Roman"/>
              </a:rPr>
              <a:t>Work, </a:t>
            </a:r>
            <a:r>
              <a:rPr lang="en-US" sz="2000" spc="-5" dirty="0">
                <a:latin typeface="Times New Roman"/>
                <a:cs typeface="Times New Roman"/>
              </a:rPr>
              <a:t>adopted </a:t>
            </a:r>
            <a:r>
              <a:rPr lang="en-US" sz="2000" spc="-10" dirty="0">
                <a:latin typeface="Times New Roman"/>
                <a:cs typeface="Times New Roman"/>
              </a:rPr>
              <a:t>in </a:t>
            </a:r>
            <a:r>
              <a:rPr lang="en-US" sz="2000" spc="-5" dirty="0">
                <a:latin typeface="Times New Roman"/>
                <a:cs typeface="Times New Roman"/>
              </a:rPr>
              <a:t> </a:t>
            </a:r>
            <a:r>
              <a:rPr lang="en-US" sz="2000" dirty="0">
                <a:latin typeface="Times New Roman"/>
                <a:cs typeface="Times New Roman"/>
              </a:rPr>
              <a:t>1998 </a:t>
            </a:r>
            <a:r>
              <a:rPr lang="en-US" sz="2000" spc="-5" dirty="0">
                <a:latin typeface="Times New Roman"/>
                <a:cs typeface="Times New Roman"/>
              </a:rPr>
              <a:t>and amended in 2022, </a:t>
            </a:r>
            <a:r>
              <a:rPr lang="en-US" sz="2000" dirty="0">
                <a:latin typeface="Times New Roman"/>
                <a:cs typeface="Times New Roman"/>
              </a:rPr>
              <a:t>incorporates </a:t>
            </a:r>
            <a:r>
              <a:rPr lang="en-US" sz="2000" spc="-5" dirty="0">
                <a:latin typeface="Times New Roman"/>
                <a:cs typeface="Times New Roman"/>
              </a:rPr>
              <a:t>essential </a:t>
            </a:r>
            <a:r>
              <a:rPr lang="en-US" sz="2000" dirty="0">
                <a:latin typeface="Times New Roman"/>
                <a:cs typeface="Times New Roman"/>
              </a:rPr>
              <a:t>rights </a:t>
            </a:r>
            <a:r>
              <a:rPr lang="en-US" sz="2000" spc="-5" dirty="0">
                <a:latin typeface="Times New Roman"/>
                <a:cs typeface="Times New Roman"/>
              </a:rPr>
              <a:t>for </a:t>
            </a:r>
            <a:r>
              <a:rPr lang="en-US" sz="2000" dirty="0">
                <a:latin typeface="Times New Roman"/>
                <a:cs typeface="Times New Roman"/>
              </a:rPr>
              <a:t>workers. </a:t>
            </a:r>
            <a:endParaRPr lang="en-SG" dirty="0"/>
          </a:p>
        </p:txBody>
      </p:sp>
    </p:spTree>
    <p:extLst>
      <p:ext uri="{BB962C8B-B14F-4D97-AF65-F5344CB8AC3E}">
        <p14:creationId xmlns:p14="http://schemas.microsoft.com/office/powerpoint/2010/main" val="258753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DCAD-83D3-EC33-D0BE-0DE65E3862F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462B5C8-268D-A48E-D5D9-677BF4DE8D68}"/>
              </a:ext>
            </a:extLst>
          </p:cNvPr>
          <p:cNvSpPr>
            <a:spLocks noGrp="1"/>
          </p:cNvSpPr>
          <p:nvPr>
            <p:ph idx="1"/>
          </p:nvPr>
        </p:nvSpPr>
        <p:spPr/>
        <p:txBody>
          <a:bodyPr/>
          <a:lstStyle/>
          <a:p>
            <a:pPr marL="12700">
              <a:lnSpc>
                <a:spcPct val="100000"/>
              </a:lnSpc>
            </a:pPr>
            <a:r>
              <a:rPr lang="en-US" sz="2000" b="1" spc="-5" dirty="0">
                <a:latin typeface="Times New Roman"/>
                <a:cs typeface="Times New Roman"/>
              </a:rPr>
              <a:t>The</a:t>
            </a:r>
            <a:r>
              <a:rPr lang="en-US" sz="2000" b="1" spc="-15" dirty="0">
                <a:latin typeface="Times New Roman"/>
                <a:cs typeface="Times New Roman"/>
              </a:rPr>
              <a:t> </a:t>
            </a:r>
            <a:r>
              <a:rPr lang="en-US" sz="2000" b="1" dirty="0">
                <a:latin typeface="Times New Roman"/>
                <a:cs typeface="Times New Roman"/>
              </a:rPr>
              <a:t>instrument</a:t>
            </a:r>
            <a:r>
              <a:rPr lang="en-US" sz="2000" b="1" spc="-15" dirty="0">
                <a:latin typeface="Times New Roman"/>
                <a:cs typeface="Times New Roman"/>
              </a:rPr>
              <a:t> </a:t>
            </a:r>
            <a:r>
              <a:rPr lang="en-US" sz="2000" b="1" dirty="0">
                <a:latin typeface="Times New Roman"/>
                <a:cs typeface="Times New Roman"/>
              </a:rPr>
              <a:t>focuses</a:t>
            </a:r>
            <a:r>
              <a:rPr lang="en-US" sz="2000" b="1" spc="-5" dirty="0">
                <a:latin typeface="Times New Roman"/>
                <a:cs typeface="Times New Roman"/>
              </a:rPr>
              <a:t> </a:t>
            </a:r>
            <a:r>
              <a:rPr lang="en-US" sz="2000" b="1" dirty="0">
                <a:latin typeface="Times New Roman"/>
                <a:cs typeface="Times New Roman"/>
              </a:rPr>
              <a:t>on</a:t>
            </a:r>
            <a:r>
              <a:rPr lang="en-US" sz="2000" b="1" spc="-15" dirty="0">
                <a:latin typeface="Times New Roman"/>
                <a:cs typeface="Times New Roman"/>
              </a:rPr>
              <a:t> </a:t>
            </a:r>
            <a:r>
              <a:rPr lang="en-US" sz="2000" b="1" dirty="0">
                <a:latin typeface="Times New Roman"/>
                <a:cs typeface="Times New Roman"/>
              </a:rPr>
              <a:t>five</a:t>
            </a:r>
            <a:r>
              <a:rPr lang="en-US" sz="2000" b="1" spc="-20" dirty="0">
                <a:latin typeface="Times New Roman"/>
                <a:cs typeface="Times New Roman"/>
              </a:rPr>
              <a:t> </a:t>
            </a:r>
            <a:r>
              <a:rPr lang="en-US" sz="2000" b="1" spc="-5" dirty="0">
                <a:latin typeface="Times New Roman"/>
                <a:cs typeface="Times New Roman"/>
              </a:rPr>
              <a:t>key</a:t>
            </a:r>
            <a:r>
              <a:rPr lang="en-US" sz="2000" b="1" spc="5" dirty="0">
                <a:latin typeface="Times New Roman"/>
                <a:cs typeface="Times New Roman"/>
              </a:rPr>
              <a:t> </a:t>
            </a:r>
            <a:r>
              <a:rPr lang="en-US" sz="2000" b="1" dirty="0">
                <a:latin typeface="Times New Roman"/>
                <a:cs typeface="Times New Roman"/>
              </a:rPr>
              <a:t>values:</a:t>
            </a:r>
            <a:endParaRPr lang="en-US" sz="2000" dirty="0">
              <a:latin typeface="Times New Roman"/>
              <a:cs typeface="Times New Roman"/>
            </a:endParaRPr>
          </a:p>
          <a:p>
            <a:pPr marL="525780" indent="-285750">
              <a:lnSpc>
                <a:spcPct val="100000"/>
              </a:lnSpc>
              <a:spcBef>
                <a:spcPts val="135"/>
              </a:spcBef>
              <a:buSzPct val="75000"/>
              <a:buFont typeface="Calibri"/>
              <a:buChar char="▪"/>
              <a:tabLst>
                <a:tab pos="525780" algn="l"/>
                <a:tab pos="526415" algn="l"/>
              </a:tabLst>
            </a:pPr>
            <a:r>
              <a:rPr lang="en-US" sz="1800" dirty="0">
                <a:latin typeface="Times New Roman"/>
                <a:cs typeface="Times New Roman"/>
              </a:rPr>
              <a:t>Freedom</a:t>
            </a:r>
            <a:r>
              <a:rPr lang="en-US" sz="1800" spc="-15" dirty="0">
                <a:latin typeface="Times New Roman"/>
                <a:cs typeface="Times New Roman"/>
              </a:rPr>
              <a:t> </a:t>
            </a:r>
            <a:r>
              <a:rPr lang="en-US" sz="1800" dirty="0">
                <a:latin typeface="Times New Roman"/>
                <a:cs typeface="Times New Roman"/>
              </a:rPr>
              <a:t>of association</a:t>
            </a:r>
            <a:r>
              <a:rPr lang="en-US" sz="1800" spc="-25" dirty="0">
                <a:latin typeface="Times New Roman"/>
                <a:cs typeface="Times New Roman"/>
              </a:rPr>
              <a:t> </a:t>
            </a:r>
            <a:r>
              <a:rPr lang="en-US" sz="1800" dirty="0">
                <a:latin typeface="Times New Roman"/>
                <a:cs typeface="Times New Roman"/>
              </a:rPr>
              <a:t>and</a:t>
            </a:r>
            <a:r>
              <a:rPr lang="en-US" sz="1800" spc="-10"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spc="-10" dirty="0">
                <a:latin typeface="Times New Roman"/>
                <a:cs typeface="Times New Roman"/>
              </a:rPr>
              <a:t>effective</a:t>
            </a:r>
            <a:r>
              <a:rPr lang="en-US" sz="1800" spc="-15" dirty="0">
                <a:latin typeface="Times New Roman"/>
                <a:cs typeface="Times New Roman"/>
              </a:rPr>
              <a:t> </a:t>
            </a:r>
            <a:r>
              <a:rPr lang="en-US" sz="1800" dirty="0">
                <a:latin typeface="Times New Roman"/>
                <a:cs typeface="Times New Roman"/>
              </a:rPr>
              <a:t>recognition</a:t>
            </a:r>
            <a:r>
              <a:rPr lang="en-US" sz="1800" spc="-45" dirty="0">
                <a:latin typeface="Times New Roman"/>
                <a:cs typeface="Times New Roman"/>
              </a:rPr>
              <a:t> </a:t>
            </a:r>
            <a:r>
              <a:rPr lang="en-US" sz="1800" dirty="0">
                <a:latin typeface="Times New Roman"/>
                <a:cs typeface="Times New Roman"/>
              </a:rPr>
              <a:t>of</a:t>
            </a:r>
            <a:r>
              <a:rPr lang="en-US" sz="1800" spc="-10" dirty="0">
                <a:latin typeface="Times New Roman"/>
                <a:cs typeface="Times New Roman"/>
              </a:rPr>
              <a:t> </a:t>
            </a:r>
            <a:r>
              <a:rPr lang="en-US" sz="1800" dirty="0">
                <a:latin typeface="Times New Roman"/>
                <a:cs typeface="Times New Roman"/>
              </a:rPr>
              <a:t>the</a:t>
            </a:r>
            <a:r>
              <a:rPr lang="en-US" sz="1800" spc="-5" dirty="0">
                <a:latin typeface="Times New Roman"/>
                <a:cs typeface="Times New Roman"/>
              </a:rPr>
              <a:t> </a:t>
            </a:r>
            <a:r>
              <a:rPr lang="en-US" sz="1800" dirty="0">
                <a:latin typeface="Times New Roman"/>
                <a:cs typeface="Times New Roman"/>
              </a:rPr>
              <a:t>right</a:t>
            </a:r>
            <a:r>
              <a:rPr lang="en-US" sz="1800" spc="-15" dirty="0">
                <a:latin typeface="Times New Roman"/>
                <a:cs typeface="Times New Roman"/>
              </a:rPr>
              <a:t> </a:t>
            </a:r>
            <a:r>
              <a:rPr lang="en-US" sz="1800" dirty="0">
                <a:latin typeface="Times New Roman"/>
                <a:cs typeface="Times New Roman"/>
              </a:rPr>
              <a:t>to</a:t>
            </a:r>
            <a:r>
              <a:rPr lang="en-US" sz="1800" spc="-15" dirty="0">
                <a:latin typeface="Times New Roman"/>
                <a:cs typeface="Times New Roman"/>
              </a:rPr>
              <a:t> </a:t>
            </a:r>
            <a:r>
              <a:rPr lang="en-US" sz="1800" dirty="0">
                <a:latin typeface="Times New Roman"/>
                <a:cs typeface="Times New Roman"/>
              </a:rPr>
              <a:t>collective</a:t>
            </a:r>
            <a:r>
              <a:rPr lang="en-US" sz="1800" spc="-40" dirty="0">
                <a:latin typeface="Times New Roman"/>
                <a:cs typeface="Times New Roman"/>
              </a:rPr>
              <a:t> </a:t>
            </a:r>
            <a:r>
              <a:rPr lang="en-US" sz="1800" spc="-5" dirty="0">
                <a:latin typeface="Times New Roman"/>
                <a:cs typeface="Times New Roman"/>
              </a:rPr>
              <a:t>bargaining;</a:t>
            </a:r>
            <a:endParaRPr lang="en-US" sz="1800" dirty="0">
              <a:latin typeface="Times New Roman"/>
              <a:cs typeface="Times New Roman"/>
            </a:endParaRPr>
          </a:p>
          <a:p>
            <a:pPr marL="525780" indent="-285750">
              <a:lnSpc>
                <a:spcPct val="100000"/>
              </a:lnSpc>
              <a:spcBef>
                <a:spcPts val="145"/>
              </a:spcBef>
              <a:buSzPct val="75000"/>
              <a:buFont typeface="Calibri"/>
              <a:buChar char="▪"/>
              <a:tabLst>
                <a:tab pos="525780" algn="l"/>
                <a:tab pos="526415" algn="l"/>
              </a:tabLst>
            </a:pPr>
            <a:r>
              <a:rPr lang="en-US" sz="1800" spc="-5" dirty="0">
                <a:latin typeface="Times New Roman"/>
                <a:cs typeface="Times New Roman"/>
              </a:rPr>
              <a:t>Elimination</a:t>
            </a:r>
            <a:r>
              <a:rPr lang="en-US" sz="1800" spc="-30" dirty="0">
                <a:latin typeface="Times New Roman"/>
                <a:cs typeface="Times New Roman"/>
              </a:rPr>
              <a:t> </a:t>
            </a:r>
            <a:r>
              <a:rPr lang="en-US" sz="1800" dirty="0">
                <a:latin typeface="Times New Roman"/>
                <a:cs typeface="Times New Roman"/>
              </a:rPr>
              <a:t>of</a:t>
            </a:r>
            <a:r>
              <a:rPr lang="en-US" sz="1800" spc="-10" dirty="0">
                <a:latin typeface="Times New Roman"/>
                <a:cs typeface="Times New Roman"/>
              </a:rPr>
              <a:t> </a:t>
            </a:r>
            <a:r>
              <a:rPr lang="en-US" sz="1800" dirty="0">
                <a:latin typeface="Times New Roman"/>
                <a:cs typeface="Times New Roman"/>
              </a:rPr>
              <a:t>all</a:t>
            </a:r>
            <a:r>
              <a:rPr lang="en-US" sz="1800" spc="-15" dirty="0">
                <a:latin typeface="Times New Roman"/>
                <a:cs typeface="Times New Roman"/>
              </a:rPr>
              <a:t> </a:t>
            </a:r>
            <a:r>
              <a:rPr lang="en-US" sz="1800" spc="-10" dirty="0">
                <a:latin typeface="Times New Roman"/>
                <a:cs typeface="Times New Roman"/>
              </a:rPr>
              <a:t>forms</a:t>
            </a:r>
            <a:r>
              <a:rPr lang="en-US" sz="1800" spc="25" dirty="0">
                <a:latin typeface="Times New Roman"/>
                <a:cs typeface="Times New Roman"/>
              </a:rPr>
              <a:t> </a:t>
            </a:r>
            <a:r>
              <a:rPr lang="en-US" sz="1800" dirty="0">
                <a:latin typeface="Times New Roman"/>
                <a:cs typeface="Times New Roman"/>
              </a:rPr>
              <a:t>of</a:t>
            </a:r>
            <a:r>
              <a:rPr lang="en-US" sz="1800" spc="5" dirty="0">
                <a:latin typeface="Times New Roman"/>
                <a:cs typeface="Times New Roman"/>
              </a:rPr>
              <a:t> </a:t>
            </a:r>
            <a:r>
              <a:rPr lang="en-US" sz="1800" dirty="0">
                <a:latin typeface="Times New Roman"/>
                <a:cs typeface="Times New Roman"/>
              </a:rPr>
              <a:t>forced</a:t>
            </a:r>
            <a:r>
              <a:rPr lang="en-US" sz="1800" spc="-10" dirty="0">
                <a:latin typeface="Times New Roman"/>
                <a:cs typeface="Times New Roman"/>
              </a:rPr>
              <a:t> </a:t>
            </a:r>
            <a:r>
              <a:rPr lang="en-US" sz="1800" dirty="0">
                <a:latin typeface="Times New Roman"/>
                <a:cs typeface="Times New Roman"/>
              </a:rPr>
              <a:t>or </a:t>
            </a:r>
            <a:r>
              <a:rPr lang="en-US" sz="1800" spc="-5" dirty="0">
                <a:latin typeface="Times New Roman"/>
                <a:cs typeface="Times New Roman"/>
              </a:rPr>
              <a:t>compulsory </a:t>
            </a:r>
            <a:r>
              <a:rPr lang="en-US" sz="1800" dirty="0" err="1">
                <a:latin typeface="Times New Roman"/>
                <a:cs typeface="Times New Roman"/>
              </a:rPr>
              <a:t>labour</a:t>
            </a:r>
            <a:r>
              <a:rPr lang="en-US" sz="1800" dirty="0">
                <a:latin typeface="Times New Roman"/>
                <a:cs typeface="Times New Roman"/>
              </a:rPr>
              <a:t>;</a:t>
            </a:r>
          </a:p>
          <a:p>
            <a:pPr marL="525780" indent="-285750">
              <a:lnSpc>
                <a:spcPct val="100000"/>
              </a:lnSpc>
              <a:spcBef>
                <a:spcPts val="130"/>
              </a:spcBef>
              <a:buSzPct val="75000"/>
              <a:buFont typeface="Calibri"/>
              <a:buChar char="▪"/>
              <a:tabLst>
                <a:tab pos="525780" algn="l"/>
                <a:tab pos="526415" algn="l"/>
              </a:tabLst>
            </a:pPr>
            <a:r>
              <a:rPr lang="en-US" sz="1800" spc="-10" dirty="0">
                <a:latin typeface="Times New Roman"/>
                <a:cs typeface="Times New Roman"/>
              </a:rPr>
              <a:t>Effective </a:t>
            </a:r>
            <a:r>
              <a:rPr lang="en-US" sz="1800" dirty="0">
                <a:latin typeface="Times New Roman"/>
                <a:cs typeface="Times New Roman"/>
              </a:rPr>
              <a:t>abolition</a:t>
            </a:r>
            <a:r>
              <a:rPr lang="en-US" sz="1800" spc="-50" dirty="0">
                <a:latin typeface="Times New Roman"/>
                <a:cs typeface="Times New Roman"/>
              </a:rPr>
              <a:t> </a:t>
            </a:r>
            <a:r>
              <a:rPr lang="en-US" sz="1800" dirty="0">
                <a:latin typeface="Times New Roman"/>
                <a:cs typeface="Times New Roman"/>
              </a:rPr>
              <a:t>of</a:t>
            </a:r>
            <a:r>
              <a:rPr lang="en-US" sz="1800" spc="-10" dirty="0">
                <a:latin typeface="Times New Roman"/>
                <a:cs typeface="Times New Roman"/>
              </a:rPr>
              <a:t> </a:t>
            </a:r>
            <a:r>
              <a:rPr lang="en-US" sz="1800" dirty="0">
                <a:latin typeface="Times New Roman"/>
                <a:cs typeface="Times New Roman"/>
              </a:rPr>
              <a:t>child</a:t>
            </a:r>
            <a:r>
              <a:rPr lang="en-US" sz="1800" spc="-30" dirty="0">
                <a:latin typeface="Times New Roman"/>
                <a:cs typeface="Times New Roman"/>
              </a:rPr>
              <a:t> </a:t>
            </a:r>
            <a:r>
              <a:rPr lang="en-US" sz="1800" dirty="0" err="1">
                <a:latin typeface="Times New Roman"/>
                <a:cs typeface="Times New Roman"/>
              </a:rPr>
              <a:t>labour</a:t>
            </a:r>
            <a:r>
              <a:rPr lang="en-US" sz="1800" dirty="0">
                <a:latin typeface="Times New Roman"/>
                <a:cs typeface="Times New Roman"/>
              </a:rPr>
              <a:t>;</a:t>
            </a:r>
          </a:p>
          <a:p>
            <a:pPr marL="525780" indent="-285750">
              <a:lnSpc>
                <a:spcPct val="100000"/>
              </a:lnSpc>
              <a:spcBef>
                <a:spcPts val="135"/>
              </a:spcBef>
              <a:buSzPct val="75000"/>
              <a:buFont typeface="Calibri"/>
              <a:buChar char="▪"/>
              <a:tabLst>
                <a:tab pos="525780" algn="l"/>
                <a:tab pos="526415" algn="l"/>
              </a:tabLst>
            </a:pPr>
            <a:r>
              <a:rPr lang="en-US" sz="1800" spc="-5" dirty="0">
                <a:latin typeface="Times New Roman"/>
                <a:cs typeface="Times New Roman"/>
              </a:rPr>
              <a:t>Elimination</a:t>
            </a:r>
            <a:r>
              <a:rPr lang="en-US" sz="1800" spc="-25" dirty="0">
                <a:latin typeface="Times New Roman"/>
                <a:cs typeface="Times New Roman"/>
              </a:rPr>
              <a:t> </a:t>
            </a:r>
            <a:r>
              <a:rPr lang="en-US" sz="1800" spc="-5" dirty="0">
                <a:latin typeface="Times New Roman"/>
                <a:cs typeface="Times New Roman"/>
              </a:rPr>
              <a:t>of</a:t>
            </a:r>
            <a:r>
              <a:rPr lang="en-US" sz="1800" dirty="0">
                <a:latin typeface="Times New Roman"/>
                <a:cs typeface="Times New Roman"/>
              </a:rPr>
              <a:t> </a:t>
            </a:r>
            <a:r>
              <a:rPr lang="en-US" sz="1800" spc="-5" dirty="0">
                <a:latin typeface="Times New Roman"/>
                <a:cs typeface="Times New Roman"/>
              </a:rPr>
              <a:t>discrimination</a:t>
            </a:r>
            <a:r>
              <a:rPr lang="en-US" sz="1800" spc="-20" dirty="0">
                <a:latin typeface="Times New Roman"/>
                <a:cs typeface="Times New Roman"/>
              </a:rPr>
              <a:t> </a:t>
            </a:r>
            <a:r>
              <a:rPr lang="en-US" sz="1800" dirty="0">
                <a:latin typeface="Times New Roman"/>
                <a:cs typeface="Times New Roman"/>
              </a:rPr>
              <a:t>concerning</a:t>
            </a:r>
            <a:r>
              <a:rPr lang="en-US" sz="1800" spc="-15" dirty="0">
                <a:latin typeface="Times New Roman"/>
                <a:cs typeface="Times New Roman"/>
              </a:rPr>
              <a:t> </a:t>
            </a:r>
            <a:r>
              <a:rPr lang="en-US" sz="1800" spc="-5" dirty="0">
                <a:latin typeface="Times New Roman"/>
                <a:cs typeface="Times New Roman"/>
              </a:rPr>
              <a:t>employment</a:t>
            </a:r>
            <a:r>
              <a:rPr lang="en-US" sz="1800" spc="15" dirty="0">
                <a:latin typeface="Times New Roman"/>
                <a:cs typeface="Times New Roman"/>
              </a:rPr>
              <a:t> </a:t>
            </a:r>
            <a:r>
              <a:rPr lang="en-US" sz="1800" dirty="0">
                <a:latin typeface="Times New Roman"/>
                <a:cs typeface="Times New Roman"/>
              </a:rPr>
              <a:t>and</a:t>
            </a:r>
            <a:r>
              <a:rPr lang="en-US" sz="1800" spc="-5" dirty="0">
                <a:latin typeface="Times New Roman"/>
                <a:cs typeface="Times New Roman"/>
              </a:rPr>
              <a:t> </a:t>
            </a:r>
            <a:r>
              <a:rPr lang="en-US" sz="1800" dirty="0">
                <a:latin typeface="Times New Roman"/>
                <a:cs typeface="Times New Roman"/>
              </a:rPr>
              <a:t>occupation;</a:t>
            </a:r>
          </a:p>
          <a:p>
            <a:pPr marL="525780" indent="-285750">
              <a:lnSpc>
                <a:spcPct val="100000"/>
              </a:lnSpc>
              <a:spcBef>
                <a:spcPts val="145"/>
              </a:spcBef>
              <a:buSzPct val="75000"/>
              <a:buFont typeface="Calibri"/>
              <a:buChar char="▪"/>
              <a:tabLst>
                <a:tab pos="525780" algn="l"/>
                <a:tab pos="526415" algn="l"/>
              </a:tabLst>
            </a:pPr>
            <a:r>
              <a:rPr lang="en-US" sz="1800" dirty="0">
                <a:latin typeface="Times New Roman"/>
                <a:cs typeface="Times New Roman"/>
              </a:rPr>
              <a:t>Safe</a:t>
            </a:r>
            <a:r>
              <a:rPr lang="en-US" sz="1800" spc="-15" dirty="0">
                <a:latin typeface="Times New Roman"/>
                <a:cs typeface="Times New Roman"/>
              </a:rPr>
              <a:t> </a:t>
            </a:r>
            <a:r>
              <a:rPr lang="en-US" sz="1800" dirty="0">
                <a:latin typeface="Times New Roman"/>
                <a:cs typeface="Times New Roman"/>
              </a:rPr>
              <a:t>and</a:t>
            </a:r>
            <a:r>
              <a:rPr lang="en-US" sz="1800" spc="-10" dirty="0">
                <a:latin typeface="Times New Roman"/>
                <a:cs typeface="Times New Roman"/>
              </a:rPr>
              <a:t> </a:t>
            </a:r>
            <a:r>
              <a:rPr lang="en-US" sz="1800" dirty="0">
                <a:latin typeface="Times New Roman"/>
                <a:cs typeface="Times New Roman"/>
              </a:rPr>
              <a:t>healthy</a:t>
            </a:r>
            <a:r>
              <a:rPr lang="en-US" sz="1800" spc="-35" dirty="0">
                <a:latin typeface="Times New Roman"/>
                <a:cs typeface="Times New Roman"/>
              </a:rPr>
              <a:t> </a:t>
            </a:r>
            <a:r>
              <a:rPr lang="en-US" sz="1800" dirty="0">
                <a:latin typeface="Times New Roman"/>
                <a:cs typeface="Times New Roman"/>
              </a:rPr>
              <a:t>working </a:t>
            </a:r>
            <a:r>
              <a:rPr lang="en-US" sz="1800" spc="-5" dirty="0">
                <a:latin typeface="Times New Roman"/>
                <a:cs typeface="Times New Roman"/>
              </a:rPr>
              <a:t>environment. (Added in 2022)</a:t>
            </a:r>
            <a:endParaRPr lang="en-US" sz="1800" dirty="0">
              <a:latin typeface="Times New Roman"/>
              <a:cs typeface="Times New Roman"/>
            </a:endParaRPr>
          </a:p>
          <a:p>
            <a:endParaRPr lang="en-SG" dirty="0"/>
          </a:p>
        </p:txBody>
      </p:sp>
    </p:spTree>
    <p:extLst>
      <p:ext uri="{BB962C8B-B14F-4D97-AF65-F5344CB8AC3E}">
        <p14:creationId xmlns:p14="http://schemas.microsoft.com/office/powerpoint/2010/main" val="173826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1501-5FDF-A144-9328-7E0668FA4752}"/>
              </a:ext>
            </a:extLst>
          </p:cNvPr>
          <p:cNvSpPr>
            <a:spLocks noGrp="1"/>
          </p:cNvSpPr>
          <p:nvPr>
            <p:ph type="title"/>
          </p:nvPr>
        </p:nvSpPr>
        <p:spPr/>
        <p:txBody>
          <a:bodyPr/>
          <a:lstStyle/>
          <a:p>
            <a:r>
              <a:rPr lang="en-SG" b="0" spc="-35" dirty="0">
                <a:latin typeface="Calibri Light"/>
                <a:cs typeface="Calibri Light"/>
              </a:rPr>
              <a:t>Pillars</a:t>
            </a:r>
            <a:r>
              <a:rPr lang="en-SG" b="0" spc="-95" dirty="0">
                <a:latin typeface="Calibri Light"/>
                <a:cs typeface="Calibri Light"/>
              </a:rPr>
              <a:t> </a:t>
            </a:r>
            <a:r>
              <a:rPr lang="en-SG" b="0" spc="-15" dirty="0">
                <a:latin typeface="Calibri Light"/>
                <a:cs typeface="Calibri Light"/>
              </a:rPr>
              <a:t>of</a:t>
            </a:r>
            <a:r>
              <a:rPr lang="en-SG" b="0" spc="-60" dirty="0">
                <a:latin typeface="Calibri Light"/>
                <a:cs typeface="Calibri Light"/>
              </a:rPr>
              <a:t> </a:t>
            </a:r>
            <a:r>
              <a:rPr lang="en-SG" b="0" spc="-25" dirty="0">
                <a:latin typeface="Calibri Light"/>
                <a:cs typeface="Calibri Light"/>
              </a:rPr>
              <a:t>Labour</a:t>
            </a:r>
            <a:r>
              <a:rPr lang="en-SG" b="0" spc="-95" dirty="0">
                <a:latin typeface="Calibri Light"/>
                <a:cs typeface="Calibri Light"/>
              </a:rPr>
              <a:t> </a:t>
            </a:r>
            <a:r>
              <a:rPr lang="en-SG" b="0" spc="-30" dirty="0">
                <a:latin typeface="Calibri Light"/>
                <a:cs typeface="Calibri Light"/>
              </a:rPr>
              <a:t>Law</a:t>
            </a:r>
            <a:endParaRPr lang="en-SG" dirty="0"/>
          </a:p>
        </p:txBody>
      </p:sp>
      <p:sp>
        <p:nvSpPr>
          <p:cNvPr id="3" name="Content Placeholder 2">
            <a:extLst>
              <a:ext uri="{FF2B5EF4-FFF2-40B4-BE49-F238E27FC236}">
                <a16:creationId xmlns:a16="http://schemas.microsoft.com/office/drawing/2014/main" id="{FA1DEC68-BB61-D8C1-0145-EDE9FDC0A6A8}"/>
              </a:ext>
            </a:extLst>
          </p:cNvPr>
          <p:cNvSpPr>
            <a:spLocks noGrp="1"/>
          </p:cNvSpPr>
          <p:nvPr>
            <p:ph idx="1"/>
          </p:nvPr>
        </p:nvSpPr>
        <p:spPr>
          <a:xfrm>
            <a:off x="1143001" y="2015732"/>
            <a:ext cx="9911854" cy="4037749"/>
          </a:xfrm>
        </p:spPr>
        <p:txBody>
          <a:bodyPr>
            <a:normAutofit fontScale="70000" lnSpcReduction="20000"/>
          </a:bodyPr>
          <a:lstStyle/>
          <a:p>
            <a:pPr algn="just">
              <a:buFont typeface="+mj-lt"/>
              <a:buAutoNum type="arabicPeriod"/>
            </a:pPr>
            <a:r>
              <a:rPr lang="en-US" sz="2300" b="1" dirty="0"/>
              <a:t>Freedom of Association: </a:t>
            </a:r>
            <a:r>
              <a:rPr lang="en-US" sz="2300" dirty="0"/>
              <a:t>The right to form and join trade unions without interference. Example: Factory workers create a union to demand safer working conditions, and the management allows them to organize without any obstacle. </a:t>
            </a:r>
          </a:p>
          <a:p>
            <a:pPr algn="just">
              <a:buFont typeface="+mj-lt"/>
              <a:buAutoNum type="arabicPeriod"/>
            </a:pPr>
            <a:r>
              <a:rPr lang="en-US" sz="2300" b="1" dirty="0"/>
              <a:t>Collective Bargaining: </a:t>
            </a:r>
            <a:r>
              <a:rPr lang="en-US" sz="2300" dirty="0"/>
              <a:t>The ability of workers and employers to negotiate terms and conditions of employment collectively. Example: Garment factory workers, through their union, negotiate with the factory management for increased wages and reduced working hours. </a:t>
            </a:r>
          </a:p>
          <a:p>
            <a:pPr algn="just">
              <a:buFont typeface="+mj-lt"/>
              <a:buAutoNum type="arabicPeriod"/>
            </a:pPr>
            <a:r>
              <a:rPr lang="en-US" sz="2300" b="1" dirty="0"/>
              <a:t>Non-Discrimination: </a:t>
            </a:r>
            <a:r>
              <a:rPr lang="en-US" sz="2300" dirty="0"/>
              <a:t>Ensuring equal opportunities and fair treatment in employment, irrespective of race, gender, religion, or other characteristics. Example: Rakib and </a:t>
            </a:r>
            <a:r>
              <a:rPr lang="en-US" sz="2300" dirty="0" err="1"/>
              <a:t>Shermila</a:t>
            </a:r>
            <a:r>
              <a:rPr lang="en-US" sz="2300" dirty="0"/>
              <a:t> both apply for the same job and have the same qualifications. Choosing Rakib just because of his gender or background would be unfair.</a:t>
            </a:r>
          </a:p>
          <a:p>
            <a:pPr algn="just">
              <a:buFont typeface="+mj-lt"/>
              <a:buAutoNum type="arabicPeriod"/>
            </a:pPr>
            <a:r>
              <a:rPr lang="en-US" sz="2300" b="1" dirty="0"/>
              <a:t>Protection Against Exploitation: </a:t>
            </a:r>
            <a:r>
              <a:rPr lang="en-US" sz="2300" dirty="0"/>
              <a:t>Safeguards against forced </a:t>
            </a:r>
            <a:r>
              <a:rPr lang="en-US" sz="2300" dirty="0" err="1"/>
              <a:t>labour</a:t>
            </a:r>
            <a:r>
              <a:rPr lang="en-US" sz="2300" dirty="0"/>
              <a:t>, unsafe working conditions, and other exploitative practices. Example: Ratul and Abeer are forced to work long hours in unsafe conditions without breaks. Protection against exploitation ensures they work in a safe environment with fair treatment and proper pay.</a:t>
            </a:r>
          </a:p>
          <a:p>
            <a:pPr algn="just"/>
            <a:endParaRPr lang="en-SG" dirty="0"/>
          </a:p>
        </p:txBody>
      </p:sp>
    </p:spTree>
    <p:extLst>
      <p:ext uri="{BB962C8B-B14F-4D97-AF65-F5344CB8AC3E}">
        <p14:creationId xmlns:p14="http://schemas.microsoft.com/office/powerpoint/2010/main" val="33555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835B-ABA4-B277-4E99-70AE7C37D7E7}"/>
              </a:ext>
            </a:extLst>
          </p:cNvPr>
          <p:cNvSpPr>
            <a:spLocks noGrp="1"/>
          </p:cNvSpPr>
          <p:nvPr>
            <p:ph type="title"/>
          </p:nvPr>
        </p:nvSpPr>
        <p:spPr/>
        <p:txBody>
          <a:bodyPr/>
          <a:lstStyle/>
          <a:p>
            <a:r>
              <a:rPr lang="en-US" spc="-345" dirty="0"/>
              <a:t>F</a:t>
            </a:r>
            <a:r>
              <a:rPr lang="en-SG" spc="-345" dirty="0" err="1"/>
              <a:t>reedom</a:t>
            </a:r>
            <a:r>
              <a:rPr lang="en-SG" spc="-345" dirty="0"/>
              <a:t> of  Association </a:t>
            </a:r>
            <a:endParaRPr lang="en-SG" dirty="0"/>
          </a:p>
        </p:txBody>
      </p:sp>
      <p:sp>
        <p:nvSpPr>
          <p:cNvPr id="3" name="Content Placeholder 2">
            <a:extLst>
              <a:ext uri="{FF2B5EF4-FFF2-40B4-BE49-F238E27FC236}">
                <a16:creationId xmlns:a16="http://schemas.microsoft.com/office/drawing/2014/main" id="{B43565DD-B035-C334-E8F7-B8B3A1DEBF2C}"/>
              </a:ext>
            </a:extLst>
          </p:cNvPr>
          <p:cNvSpPr>
            <a:spLocks noGrp="1"/>
          </p:cNvSpPr>
          <p:nvPr>
            <p:ph idx="1"/>
          </p:nvPr>
        </p:nvSpPr>
        <p:spPr/>
        <p:txBody>
          <a:bodyPr>
            <a:normAutofit fontScale="92500" lnSpcReduction="20000"/>
          </a:bodyPr>
          <a:lstStyle/>
          <a:p>
            <a:r>
              <a:rPr lang="en-US" b="1" dirty="0"/>
              <a:t>Definition:</a:t>
            </a:r>
            <a:br>
              <a:rPr lang="en-US" dirty="0"/>
            </a:br>
            <a:r>
              <a:rPr lang="en-US" dirty="0"/>
              <a:t>The right of workers to form or join trade unions or other associations to collectively advocate for their interests and negotiate with employers.</a:t>
            </a:r>
          </a:p>
          <a:p>
            <a:r>
              <a:rPr lang="en-US" b="1" dirty="0"/>
              <a:t>Significance:</a:t>
            </a:r>
            <a:endParaRPr lang="en-US" dirty="0"/>
          </a:p>
          <a:p>
            <a:pPr>
              <a:buFont typeface="Arial" panose="020B0604020202020204" pitchFamily="34" charset="0"/>
              <a:buChar char="•"/>
            </a:pPr>
            <a:r>
              <a:rPr lang="en-US" dirty="0"/>
              <a:t>Empowers workers with a collective voice to negotiate better wages, working conditions, and benefits.</a:t>
            </a:r>
          </a:p>
          <a:p>
            <a:pPr>
              <a:buFont typeface="Arial" panose="020B0604020202020204" pitchFamily="34" charset="0"/>
              <a:buChar char="•"/>
            </a:pPr>
            <a:r>
              <a:rPr lang="en-US" dirty="0"/>
              <a:t>Balances power dynamics between employers and employees.</a:t>
            </a:r>
          </a:p>
          <a:p>
            <a:pPr>
              <a:buFont typeface="Arial" panose="020B0604020202020204" pitchFamily="34" charset="0"/>
              <a:buChar char="•"/>
            </a:pPr>
            <a:r>
              <a:rPr lang="en-US" dirty="0"/>
              <a:t>Promotes social dialogue and industrial harmony.</a:t>
            </a:r>
          </a:p>
          <a:p>
            <a:pPr>
              <a:buFont typeface="Arial" panose="020B0604020202020204" pitchFamily="34" charset="0"/>
              <a:buChar char="•"/>
            </a:pPr>
            <a:r>
              <a:rPr lang="en-US" dirty="0"/>
              <a:t>Strengthens solidarity and protects individual rights through collective action.</a:t>
            </a:r>
          </a:p>
          <a:p>
            <a:endParaRPr lang="en-SG" dirty="0"/>
          </a:p>
        </p:txBody>
      </p:sp>
    </p:spTree>
    <p:extLst>
      <p:ext uri="{BB962C8B-B14F-4D97-AF65-F5344CB8AC3E}">
        <p14:creationId xmlns:p14="http://schemas.microsoft.com/office/powerpoint/2010/main" val="298706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BCFA-DB7C-C3E2-70F5-06E9C44E084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671C7AD-B033-62D9-0CC9-8D760C485ED5}"/>
              </a:ext>
            </a:extLst>
          </p:cNvPr>
          <p:cNvSpPr>
            <a:spLocks noGrp="1"/>
          </p:cNvSpPr>
          <p:nvPr>
            <p:ph idx="1"/>
          </p:nvPr>
        </p:nvSpPr>
        <p:spPr/>
        <p:txBody>
          <a:bodyPr/>
          <a:lstStyle/>
          <a:p>
            <a:r>
              <a:rPr lang="en-US" b="1" dirty="0"/>
              <a:t>Challenges:</a:t>
            </a:r>
            <a:endParaRPr lang="en-US" dirty="0"/>
          </a:p>
          <a:p>
            <a:pPr>
              <a:buFont typeface="Arial" panose="020B0604020202020204" pitchFamily="34" charset="0"/>
              <a:buChar char="•"/>
            </a:pPr>
            <a:r>
              <a:rPr lang="en-US" dirty="0"/>
              <a:t>Government restrictions or anti-union practices by employers.</a:t>
            </a:r>
          </a:p>
          <a:p>
            <a:pPr>
              <a:buFont typeface="Arial" panose="020B0604020202020204" pitchFamily="34" charset="0"/>
              <a:buChar char="•"/>
            </a:pPr>
            <a:r>
              <a:rPr lang="en-US" dirty="0"/>
              <a:t>Ensuring diverse and inclusive worker representation within unions.</a:t>
            </a:r>
          </a:p>
          <a:p>
            <a:r>
              <a:rPr lang="en-US" b="1" dirty="0"/>
              <a:t>Legal Protections:</a:t>
            </a:r>
            <a:endParaRPr lang="en-US" dirty="0"/>
          </a:p>
          <a:p>
            <a:pPr>
              <a:buFont typeface="Arial" panose="020B0604020202020204" pitchFamily="34" charset="0"/>
              <a:buChar char="•"/>
            </a:pPr>
            <a:r>
              <a:rPr lang="en-US" dirty="0"/>
              <a:t>Recognized by international conventions and national labor laws, which safeguard workers' rights to organize and prohibit employer interference.</a:t>
            </a:r>
          </a:p>
          <a:p>
            <a:endParaRPr lang="en-SG" dirty="0"/>
          </a:p>
        </p:txBody>
      </p:sp>
    </p:spTree>
    <p:extLst>
      <p:ext uri="{BB962C8B-B14F-4D97-AF65-F5344CB8AC3E}">
        <p14:creationId xmlns:p14="http://schemas.microsoft.com/office/powerpoint/2010/main" val="114012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C742-9F74-FE53-A17F-FCE6B0425DD4}"/>
              </a:ext>
            </a:extLst>
          </p:cNvPr>
          <p:cNvSpPr>
            <a:spLocks noGrp="1"/>
          </p:cNvSpPr>
          <p:nvPr>
            <p:ph type="title"/>
          </p:nvPr>
        </p:nvSpPr>
        <p:spPr/>
        <p:txBody>
          <a:bodyPr/>
          <a:lstStyle/>
          <a:p>
            <a:r>
              <a:rPr lang="en-SG" spc="-585" dirty="0"/>
              <a:t>C</a:t>
            </a:r>
            <a:r>
              <a:rPr lang="en-SG" spc="-275" dirty="0"/>
              <a:t>o</a:t>
            </a:r>
            <a:r>
              <a:rPr lang="en-SG" spc="-160" dirty="0"/>
              <a:t>l</a:t>
            </a:r>
            <a:r>
              <a:rPr lang="en-SG" spc="-195" dirty="0"/>
              <a:t>l</a:t>
            </a:r>
            <a:r>
              <a:rPr lang="en-SG" spc="-265" dirty="0"/>
              <a:t>e</a:t>
            </a:r>
            <a:r>
              <a:rPr lang="en-SG" spc="-515" dirty="0"/>
              <a:t>c</a:t>
            </a:r>
            <a:r>
              <a:rPr lang="en-SG" spc="-70" dirty="0"/>
              <a:t>t</a:t>
            </a:r>
            <a:r>
              <a:rPr lang="en-SG" spc="-175" dirty="0"/>
              <a:t>i</a:t>
            </a:r>
            <a:r>
              <a:rPr lang="en-SG" spc="-385" dirty="0"/>
              <a:t>v</a:t>
            </a:r>
            <a:r>
              <a:rPr lang="en-SG" spc="-229" dirty="0"/>
              <a:t>e</a:t>
            </a:r>
            <a:r>
              <a:rPr lang="en-SG" spc="-5" dirty="0"/>
              <a:t> </a:t>
            </a:r>
            <a:r>
              <a:rPr lang="en-SG" spc="-505" dirty="0"/>
              <a:t>B</a:t>
            </a:r>
            <a:r>
              <a:rPr lang="en-SG" spc="-300" dirty="0"/>
              <a:t>a</a:t>
            </a:r>
            <a:r>
              <a:rPr lang="en-SG" spc="-155" dirty="0"/>
              <a:t>r</a:t>
            </a:r>
            <a:r>
              <a:rPr lang="en-SG" spc="-270" dirty="0"/>
              <a:t>g</a:t>
            </a:r>
            <a:r>
              <a:rPr lang="en-SG" spc="-315" dirty="0"/>
              <a:t>a</a:t>
            </a:r>
            <a:r>
              <a:rPr lang="en-SG" spc="-180" dirty="0"/>
              <a:t>i</a:t>
            </a:r>
            <a:r>
              <a:rPr lang="en-SG" spc="-360" dirty="0"/>
              <a:t>n</a:t>
            </a:r>
            <a:r>
              <a:rPr lang="en-SG" spc="-180" dirty="0"/>
              <a:t>i</a:t>
            </a:r>
            <a:r>
              <a:rPr lang="en-SG" spc="-360" dirty="0"/>
              <a:t>n</a:t>
            </a:r>
            <a:r>
              <a:rPr lang="en-SG" spc="-195" dirty="0"/>
              <a:t>g</a:t>
            </a:r>
            <a:endParaRPr lang="en-SG" dirty="0"/>
          </a:p>
        </p:txBody>
      </p:sp>
      <p:sp>
        <p:nvSpPr>
          <p:cNvPr id="3" name="Content Placeholder 2">
            <a:extLst>
              <a:ext uri="{FF2B5EF4-FFF2-40B4-BE49-F238E27FC236}">
                <a16:creationId xmlns:a16="http://schemas.microsoft.com/office/drawing/2014/main" id="{1A1459B1-A074-5C7C-4773-06F1058789AA}"/>
              </a:ext>
            </a:extLst>
          </p:cNvPr>
          <p:cNvSpPr>
            <a:spLocks noGrp="1"/>
          </p:cNvSpPr>
          <p:nvPr>
            <p:ph idx="1"/>
          </p:nvPr>
        </p:nvSpPr>
        <p:spPr>
          <a:xfrm>
            <a:off x="228601" y="2015732"/>
            <a:ext cx="10826254" cy="4037749"/>
          </a:xfrm>
        </p:spPr>
        <p:txBody>
          <a:bodyPr>
            <a:normAutofit/>
          </a:bodyPr>
          <a:lstStyle/>
          <a:p>
            <a:pPr marL="12700" marR="0" lvl="0" indent="0" algn="l" defTabSz="457200" rtl="0" eaLnBrk="1" fontAlgn="auto" latinLnBrk="0" hangingPunct="1">
              <a:lnSpc>
                <a:spcPts val="2245"/>
              </a:lnSpc>
              <a:spcBef>
                <a:spcPts val="95"/>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a:ea typeface="+mn-ea"/>
                <a:cs typeface="Times New Roman"/>
              </a:rPr>
              <a:t>Definition:</a:t>
            </a:r>
            <a:r>
              <a:rPr kumimoji="0" lang="en-US" sz="2200" b="1"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Collective</a:t>
            </a:r>
            <a:r>
              <a:rPr kumimoji="0" lang="en-US" sz="2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bargaining</a:t>
            </a:r>
            <a:r>
              <a:rPr kumimoji="0" lang="en-US" sz="2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involves</a:t>
            </a:r>
            <a:r>
              <a:rPr kumimoji="0" lang="en-US" sz="2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negotiations</a:t>
            </a:r>
            <a:r>
              <a:rPr kumimoji="0" lang="en-US" sz="2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between</a:t>
            </a:r>
            <a:r>
              <a:rPr kumimoji="0" lang="en-US" sz="2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employers</a:t>
            </a:r>
            <a:r>
              <a:rPr kumimoji="0" lang="en-US" sz="2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(or</a:t>
            </a:r>
            <a:r>
              <a:rPr kumimoji="0" lang="en-US" sz="2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their</a:t>
            </a:r>
            <a:r>
              <a:rPr kumimoji="0" lang="en-US" sz="2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representatives)</a:t>
            </a:r>
            <a:r>
              <a:rPr kumimoji="0" lang="en-US" sz="22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and</a:t>
            </a:r>
          </a:p>
          <a:p>
            <a:pPr marL="12700" marR="6985" lvl="0" indent="0" algn="l" defTabSz="457200" rtl="0" eaLnBrk="1" fontAlgn="auto" latinLnBrk="0" hangingPunct="1">
              <a:lnSpc>
                <a:spcPct val="70000"/>
              </a:lnSpc>
              <a:spcBef>
                <a:spcPts val="395"/>
              </a:spcBef>
              <a:spcAft>
                <a:spcPts val="0"/>
              </a:spcAft>
              <a:buClrTx/>
              <a:buSzTx/>
              <a:buFontTx/>
              <a:buNone/>
              <a:tabLst>
                <a:tab pos="1850389" algn="l"/>
                <a:tab pos="2246630" algn="l"/>
                <a:tab pos="3307715" algn="l"/>
                <a:tab pos="4371340" algn="l"/>
                <a:tab pos="5090795" algn="l"/>
                <a:tab pos="6092190" algn="l"/>
                <a:tab pos="6473190" algn="l"/>
                <a:tab pos="7240270" algn="l"/>
                <a:tab pos="8672830" algn="l"/>
                <a:tab pos="9114790" algn="l"/>
                <a:tab pos="9896475" algn="l"/>
                <a:tab pos="10462260" algn="l"/>
                <a:tab pos="11786870" algn="l"/>
              </a:tabLst>
              <a:defRPr/>
            </a:pP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representati</a:t>
            </a:r>
            <a:r>
              <a:rPr kumimoji="0" lang="en-US" sz="22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es</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o</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f</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wor</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k</a:t>
            </a:r>
            <a:r>
              <a:rPr kumimoji="0" lang="en-US" sz="2200" b="0" i="0" u="none" strike="noStrike" kern="1200" cap="none" spc="-25" normalizeH="0" baseline="0" noProof="0" dirty="0">
                <a:ln>
                  <a:noFill/>
                </a:ln>
                <a:solidFill>
                  <a:prstClr val="black"/>
                </a:solidFill>
                <a:effectLst/>
                <a:uLnTx/>
                <a:uFillTx/>
                <a:latin typeface="Times New Roman"/>
                <a:ea typeface="+mn-ea"/>
                <a:cs typeface="Times New Roman"/>
              </a:rPr>
              <a:t>e</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rs</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u</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s</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u</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ally</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rade</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u</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ions)</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rea</a:t>
            </a:r>
            <a:r>
              <a:rPr kumimoji="0" lang="en-US" sz="22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25" normalizeH="0" baseline="0" noProof="0" dirty="0">
                <a:ln>
                  <a:noFill/>
                </a:ln>
                <a:solidFill>
                  <a:prstClr val="black"/>
                </a:solidFill>
                <a:effectLst/>
                <a:uLnTx/>
                <a:uFillTx/>
                <a:latin typeface="Times New Roman"/>
                <a:ea typeface="+mn-ea"/>
                <a:cs typeface="Times New Roman"/>
              </a:rPr>
              <a:t>a</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greements</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15" normalizeH="0" baseline="0" noProof="0" dirty="0">
                <a:ln>
                  <a:noFill/>
                </a:ln>
                <a:solidFill>
                  <a:prstClr val="black"/>
                </a:solidFill>
                <a:effectLst/>
                <a:uLnTx/>
                <a:uFillTx/>
                <a:latin typeface="Times New Roman"/>
                <a:ea typeface="+mn-ea"/>
                <a:cs typeface="Times New Roman"/>
              </a:rPr>
              <a:t>o</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te</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r</a:t>
            </a:r>
            <a:r>
              <a:rPr kumimoji="0" lang="en-US" sz="2200" b="0" i="0" u="none" strike="noStrike" kern="1200" cap="none" spc="-25" normalizeH="0" baseline="0" noProof="0" dirty="0">
                <a:ln>
                  <a:noFill/>
                </a:ln>
                <a:solidFill>
                  <a:prstClr val="black"/>
                </a:solidFill>
                <a:effectLst/>
                <a:uLnTx/>
                <a:uFillTx/>
                <a:latin typeface="Times New Roman"/>
                <a:ea typeface="+mn-ea"/>
                <a:cs typeface="Times New Roman"/>
              </a:rPr>
              <a:t>m</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s</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ond</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lang="en-US" sz="2200" b="0" i="0" u="none" strike="noStrike" kern="1200" cap="none" spc="-15" normalizeH="0" baseline="0" noProof="0" dirty="0">
                <a:ln>
                  <a:noFill/>
                </a:ln>
                <a:solidFill>
                  <a:prstClr val="black"/>
                </a:solidFill>
                <a:effectLst/>
                <a:uLnTx/>
                <a:uFillTx/>
                <a:latin typeface="Times New Roman"/>
                <a:ea typeface="+mn-ea"/>
                <a:cs typeface="Times New Roman"/>
              </a:rPr>
              <a:t>i</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on</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s</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of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employment,</a:t>
            </a:r>
            <a:r>
              <a:rPr kumimoji="0" lang="en-US" sz="2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including-</a:t>
            </a:r>
            <a:endParaRPr kumimoji="0" lang="en-US" sz="2200" b="0" i="0" u="none" strike="noStrike" kern="1200" cap="none" spc="0" normalizeH="0" baseline="0" noProof="0" dirty="0">
              <a:ln>
                <a:noFill/>
              </a:ln>
              <a:solidFill>
                <a:prstClr val="black"/>
              </a:solidFill>
              <a:effectLst/>
              <a:uLnTx/>
              <a:uFillTx/>
              <a:latin typeface="Times New Roman"/>
              <a:ea typeface="+mn-ea"/>
              <a:cs typeface="Times New Roman"/>
            </a:endParaRPr>
          </a:p>
          <a:p>
            <a:pPr marL="760730" marR="0" lvl="0" indent="-405765" algn="l" defTabSz="457200" rtl="0" eaLnBrk="1" fontAlgn="auto" latinLnBrk="0" hangingPunct="1">
              <a:lnSpc>
                <a:spcPct val="100000"/>
              </a:lnSpc>
              <a:spcBef>
                <a:spcPts val="1320"/>
              </a:spcBef>
              <a:spcAft>
                <a:spcPts val="0"/>
              </a:spcAft>
              <a:buClrTx/>
              <a:buSzPct val="90909"/>
              <a:buFont typeface="Calibri"/>
              <a:buChar char="▪"/>
              <a:tabLst>
                <a:tab pos="760730" algn="l"/>
                <a:tab pos="761365" algn="l"/>
              </a:tabLst>
              <a:defRPr/>
            </a:pPr>
            <a:r>
              <a:rPr kumimoji="0" lang="en-US" sz="2200" b="0" i="0" u="none" strike="noStrike" kern="1200" cap="none" spc="-40" normalizeH="0" baseline="0" noProof="0" dirty="0">
                <a:ln>
                  <a:noFill/>
                </a:ln>
                <a:solidFill>
                  <a:prstClr val="black"/>
                </a:solidFill>
                <a:effectLst/>
                <a:uLnTx/>
                <a:uFillTx/>
                <a:latin typeface="Times New Roman"/>
                <a:ea typeface="+mn-ea"/>
                <a:cs typeface="Times New Roman"/>
              </a:rPr>
              <a:t>Wages</a:t>
            </a:r>
            <a:r>
              <a:rPr kumimoji="0" lang="en-US" sz="2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2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salaries</a:t>
            </a:r>
            <a:endParaRPr kumimoji="0" lang="en-US" sz="2200" b="0" i="0" u="none" strike="noStrike" kern="1200" cap="none" spc="0" normalizeH="0" baseline="0" noProof="0" dirty="0">
              <a:ln>
                <a:noFill/>
              </a:ln>
              <a:solidFill>
                <a:prstClr val="black"/>
              </a:solidFill>
              <a:effectLst/>
              <a:uLnTx/>
              <a:uFillTx/>
              <a:latin typeface="Times New Roman"/>
              <a:ea typeface="+mn-ea"/>
              <a:cs typeface="Times New Roman"/>
            </a:endParaRPr>
          </a:p>
          <a:p>
            <a:pPr marL="760730" marR="0" lvl="0" indent="-405765" algn="l" defTabSz="457200" rtl="0" eaLnBrk="1" fontAlgn="auto" latinLnBrk="0" hangingPunct="1">
              <a:lnSpc>
                <a:spcPct val="100000"/>
              </a:lnSpc>
              <a:spcBef>
                <a:spcPts val="219"/>
              </a:spcBef>
              <a:spcAft>
                <a:spcPts val="0"/>
              </a:spcAft>
              <a:buClrTx/>
              <a:buSzPct val="90909"/>
              <a:buFont typeface="Calibri"/>
              <a:buChar char="▪"/>
              <a:tabLst>
                <a:tab pos="760730" algn="l"/>
                <a:tab pos="761365" algn="l"/>
              </a:tabLst>
              <a:defRPr/>
            </a:pPr>
            <a:r>
              <a:rPr kumimoji="0" lang="en-US" sz="2200" b="0" i="0" u="none" strike="noStrike" kern="1200" cap="none" spc="-30" normalizeH="0" baseline="0" noProof="0" dirty="0">
                <a:ln>
                  <a:noFill/>
                </a:ln>
                <a:solidFill>
                  <a:prstClr val="black"/>
                </a:solidFill>
                <a:effectLst/>
                <a:uLnTx/>
                <a:uFillTx/>
                <a:latin typeface="Times New Roman"/>
                <a:ea typeface="+mn-ea"/>
                <a:cs typeface="Times New Roman"/>
              </a:rPr>
              <a:t>Working</a:t>
            </a:r>
            <a:r>
              <a:rPr kumimoji="0" lang="en-US" sz="2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hours</a:t>
            </a:r>
            <a:r>
              <a:rPr kumimoji="0" lang="en-US" sz="2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and overtime</a:t>
            </a:r>
            <a:endParaRPr kumimoji="0" lang="en-US" sz="2200" b="0" i="0" u="none" strike="noStrike" kern="1200" cap="none" spc="0" normalizeH="0" baseline="0" noProof="0" dirty="0">
              <a:ln>
                <a:noFill/>
              </a:ln>
              <a:solidFill>
                <a:prstClr val="black"/>
              </a:solidFill>
              <a:effectLst/>
              <a:uLnTx/>
              <a:uFillTx/>
              <a:latin typeface="Times New Roman"/>
              <a:ea typeface="+mn-ea"/>
              <a:cs typeface="Times New Roman"/>
            </a:endParaRPr>
          </a:p>
          <a:p>
            <a:pPr marL="760730" marR="0" lvl="0" indent="-405765" algn="l" defTabSz="457200" rtl="0" eaLnBrk="1" fontAlgn="auto" latinLnBrk="0" hangingPunct="1">
              <a:lnSpc>
                <a:spcPct val="100000"/>
              </a:lnSpc>
              <a:spcBef>
                <a:spcPts val="200"/>
              </a:spcBef>
              <a:spcAft>
                <a:spcPts val="0"/>
              </a:spcAft>
              <a:buClrTx/>
              <a:buSzPct val="90909"/>
              <a:buFont typeface="Calibri"/>
              <a:buChar char="▪"/>
              <a:tabLst>
                <a:tab pos="760730" algn="l"/>
                <a:tab pos="761365" algn="l"/>
              </a:tabLst>
              <a:defRPr/>
            </a:pP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Holidays</a:t>
            </a:r>
            <a:r>
              <a:rPr kumimoji="0" lang="en-US" sz="22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leave</a:t>
            </a:r>
            <a:endParaRPr kumimoji="0" lang="en-US" sz="2200" b="0" i="0" u="none" strike="noStrike" kern="1200" cap="none" spc="0" normalizeH="0" baseline="0" noProof="0" dirty="0">
              <a:ln>
                <a:noFill/>
              </a:ln>
              <a:solidFill>
                <a:prstClr val="black"/>
              </a:solidFill>
              <a:effectLst/>
              <a:uLnTx/>
              <a:uFillTx/>
              <a:latin typeface="Times New Roman"/>
              <a:ea typeface="+mn-ea"/>
              <a:cs typeface="Times New Roman"/>
            </a:endParaRPr>
          </a:p>
          <a:p>
            <a:pPr marL="760730" marR="0" lvl="0" indent="-405765" algn="l" defTabSz="457200" rtl="0" eaLnBrk="1" fontAlgn="auto" latinLnBrk="0" hangingPunct="1">
              <a:lnSpc>
                <a:spcPct val="100000"/>
              </a:lnSpc>
              <a:spcBef>
                <a:spcPts val="204"/>
              </a:spcBef>
              <a:spcAft>
                <a:spcPts val="0"/>
              </a:spcAft>
              <a:buClrTx/>
              <a:buSzPct val="90909"/>
              <a:buFont typeface="Calibri"/>
              <a:buChar char="▪"/>
              <a:tabLst>
                <a:tab pos="760730" algn="l"/>
                <a:tab pos="761365" algn="l"/>
              </a:tabLst>
              <a:defRPr/>
            </a:pP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Health</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2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safety standards</a:t>
            </a:r>
            <a:endParaRPr kumimoji="0" lang="en-US" sz="2200" b="0" i="0" u="none" strike="noStrike" kern="1200" cap="none" spc="0" normalizeH="0" baseline="0" noProof="0" dirty="0">
              <a:ln>
                <a:noFill/>
              </a:ln>
              <a:solidFill>
                <a:prstClr val="black"/>
              </a:solidFill>
              <a:effectLst/>
              <a:uLnTx/>
              <a:uFillTx/>
              <a:latin typeface="Times New Roman"/>
              <a:ea typeface="+mn-ea"/>
              <a:cs typeface="Times New Roman"/>
            </a:endParaRPr>
          </a:p>
          <a:p>
            <a:pPr marL="760730" marR="0" lvl="0" indent="-405765" algn="l" defTabSz="457200" rtl="0" eaLnBrk="1" fontAlgn="auto" latinLnBrk="0" hangingPunct="1">
              <a:lnSpc>
                <a:spcPct val="100000"/>
              </a:lnSpc>
              <a:spcBef>
                <a:spcPts val="215"/>
              </a:spcBef>
              <a:spcAft>
                <a:spcPts val="0"/>
              </a:spcAft>
              <a:buClrTx/>
              <a:buSzPct val="90909"/>
              <a:buFont typeface="Calibri"/>
              <a:buChar char="▪"/>
              <a:tabLst>
                <a:tab pos="760730" algn="l"/>
                <a:tab pos="761365" algn="l"/>
              </a:tabLst>
              <a:defRPr/>
            </a:pP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Grievance</a:t>
            </a:r>
            <a:r>
              <a:rPr kumimoji="0" lang="en-US" sz="2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procedures</a:t>
            </a:r>
            <a:r>
              <a:rPr kumimoji="0" lang="en-US" sz="2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and</a:t>
            </a:r>
            <a:r>
              <a:rPr kumimoji="0" lang="en-US" sz="2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dispute</a:t>
            </a:r>
            <a:r>
              <a:rPr kumimoji="0" lang="en-US" sz="2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2200" b="0" i="0" u="none" strike="noStrike" kern="1200" cap="none" spc="-5" normalizeH="0" baseline="0" noProof="0" dirty="0">
                <a:ln>
                  <a:noFill/>
                </a:ln>
                <a:solidFill>
                  <a:prstClr val="black"/>
                </a:solidFill>
                <a:effectLst/>
                <a:uLnTx/>
                <a:uFillTx/>
                <a:latin typeface="Times New Roman"/>
                <a:ea typeface="+mn-ea"/>
                <a:cs typeface="Times New Roman"/>
              </a:rPr>
              <a:t>resolution.</a:t>
            </a:r>
            <a:endParaRPr kumimoji="0" lang="en-US" sz="2200" b="0" i="0" u="none" strike="noStrike" kern="1200" cap="none" spc="0" normalizeH="0" baseline="0" noProof="0" dirty="0">
              <a:ln>
                <a:noFill/>
              </a:ln>
              <a:solidFill>
                <a:prstClr val="black"/>
              </a:solidFill>
              <a:effectLst/>
              <a:uLnTx/>
              <a:uFillTx/>
              <a:latin typeface="Times New Roman"/>
              <a:ea typeface="+mn-ea"/>
              <a:cs typeface="Times New Roman"/>
            </a:endParaRPr>
          </a:p>
          <a:p>
            <a:endParaRPr lang="en-SG" dirty="0"/>
          </a:p>
        </p:txBody>
      </p:sp>
    </p:spTree>
    <p:extLst>
      <p:ext uri="{BB962C8B-B14F-4D97-AF65-F5344CB8AC3E}">
        <p14:creationId xmlns:p14="http://schemas.microsoft.com/office/powerpoint/2010/main" val="38896114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298</TotalTime>
  <Words>1081</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Gill Sans MT</vt:lpstr>
      <vt:lpstr>Times New Roman</vt:lpstr>
      <vt:lpstr>Gallery</vt:lpstr>
      <vt:lpstr>Concept of Labour Law</vt:lpstr>
      <vt:lpstr>Amendments of Labour Law </vt:lpstr>
      <vt:lpstr>Scope of Labour Law</vt:lpstr>
      <vt:lpstr>Principles of Labour Law</vt:lpstr>
      <vt:lpstr>PowerPoint Presentation</vt:lpstr>
      <vt:lpstr>Pillars of Labour Law</vt:lpstr>
      <vt:lpstr>Freedom of  Association </vt:lpstr>
      <vt:lpstr>PowerPoint Presentation</vt:lpstr>
      <vt:lpstr>Collective Bargaining</vt:lpstr>
      <vt:lpstr>PowerPoint Presentation</vt:lpstr>
      <vt:lpstr>Definition of Worker </vt:lpstr>
      <vt:lpstr>Different types of worker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Labour Law</dc:title>
  <dc:creator>Md Sohel Rana</dc:creator>
  <cp:lastModifiedBy>HP</cp:lastModifiedBy>
  <cp:revision>8</cp:revision>
  <dcterms:created xsi:type="dcterms:W3CDTF">2024-10-14T07:49:32Z</dcterms:created>
  <dcterms:modified xsi:type="dcterms:W3CDTF">2025-01-21T04:42:11Z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2024-06-15T00:00:00Z</vt:filetime>
  </property>
  <property fmtid="{D5CDD505-2E9C-101B-9397-08002B2CF9AE}" pid="3" name="Creator">
    <vt:lpwstr>Microsoft® PowerPoint® for Office 365</vt:lpwstr>
  </property>
  <property fmtid="{D5CDD505-2E9C-101B-9397-08002B2CF9AE}" pid="4" name="LastSaved">
    <vt:filetime>2024-10-14T00:00:00Z</vt:filetime>
  </property>
</Properties>
</file>