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62" r:id="rId6"/>
    <p:sldId id="263" r:id="rId7"/>
    <p:sldId id="269" r:id="rId8"/>
    <p:sldId id="264" r:id="rId9"/>
    <p:sldId id="258" r:id="rId10"/>
    <p:sldId id="259" r:id="rId11"/>
    <p:sldId id="265" r:id="rId12"/>
    <p:sldId id="266" r:id="rId13"/>
    <p:sldId id="267"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1597152"/>
          </a:xfrm>
          <a:prstGeom prst="rect">
            <a:avLst/>
          </a:prstGeom>
        </p:spPr>
      </p:pic>
      <p:sp>
        <p:nvSpPr>
          <p:cNvPr id="17" name="bg object 17"/>
          <p:cNvSpPr/>
          <p:nvPr/>
        </p:nvSpPr>
        <p:spPr>
          <a:xfrm>
            <a:off x="0" y="1597151"/>
            <a:ext cx="12192000" cy="5260975"/>
          </a:xfrm>
          <a:custGeom>
            <a:avLst/>
            <a:gdLst/>
            <a:ahLst/>
            <a:cxnLst/>
            <a:rect l="l" t="t" r="r" b="b"/>
            <a:pathLst>
              <a:path w="12192000" h="5260975">
                <a:moveTo>
                  <a:pt x="12192000" y="0"/>
                </a:moveTo>
                <a:lnTo>
                  <a:pt x="0" y="0"/>
                </a:lnTo>
                <a:lnTo>
                  <a:pt x="0" y="5260848"/>
                </a:lnTo>
                <a:lnTo>
                  <a:pt x="12192000" y="5260848"/>
                </a:lnTo>
                <a:lnTo>
                  <a:pt x="12192000" y="0"/>
                </a:lnTo>
                <a:close/>
              </a:path>
            </a:pathLst>
          </a:custGeom>
          <a:solidFill>
            <a:srgbClr val="B4C6E7"/>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1597152"/>
          </a:xfrm>
          <a:prstGeom prst="rect">
            <a:avLst/>
          </a:prstGeom>
        </p:spPr>
      </p:pic>
      <p:sp>
        <p:nvSpPr>
          <p:cNvPr id="2" name="Holder 2"/>
          <p:cNvSpPr>
            <a:spLocks noGrp="1"/>
          </p:cNvSpPr>
          <p:nvPr>
            <p:ph type="title"/>
          </p:nvPr>
        </p:nvSpPr>
        <p:spPr>
          <a:xfrm>
            <a:off x="78739" y="431673"/>
            <a:ext cx="12034520" cy="635000"/>
          </a:xfrm>
          <a:prstGeom prst="rect">
            <a:avLst/>
          </a:prstGeom>
        </p:spPr>
        <p:txBody>
          <a:bodyPr wrap="square" lIns="0" tIns="0" rIns="0" bIns="0">
            <a:spAutoFit/>
          </a:bodyPr>
          <a:lstStyle>
            <a:lvl1pPr>
              <a:defRPr sz="4000" b="0" i="0">
                <a:solidFill>
                  <a:schemeClr val="bg1"/>
                </a:solidFill>
                <a:latin typeface="Calibri Light"/>
                <a:cs typeface="Calibri Light"/>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431673"/>
            <a:ext cx="2517140" cy="635000"/>
          </a:xfrm>
          <a:prstGeom prst="rect">
            <a:avLst/>
          </a:prstGeom>
        </p:spPr>
        <p:txBody>
          <a:bodyPr vert="horz" wrap="square" lIns="0" tIns="12065" rIns="0" bIns="0" rtlCol="0">
            <a:spAutoFit/>
          </a:bodyPr>
          <a:lstStyle/>
          <a:p>
            <a:pPr marL="12700">
              <a:lnSpc>
                <a:spcPct val="100000"/>
              </a:lnSpc>
              <a:spcBef>
                <a:spcPts val="95"/>
              </a:spcBef>
            </a:pPr>
            <a:r>
              <a:rPr spc="-25" dirty="0"/>
              <a:t>Labour</a:t>
            </a:r>
            <a:r>
              <a:rPr spc="-165" dirty="0"/>
              <a:t> </a:t>
            </a:r>
            <a:r>
              <a:rPr spc="-40" dirty="0"/>
              <a:t>Laws</a:t>
            </a:r>
          </a:p>
        </p:txBody>
      </p:sp>
      <p:sp>
        <p:nvSpPr>
          <p:cNvPr id="3" name="object 3"/>
          <p:cNvSpPr/>
          <p:nvPr/>
        </p:nvSpPr>
        <p:spPr>
          <a:xfrm>
            <a:off x="0" y="1978025"/>
            <a:ext cx="12192000" cy="5260975"/>
          </a:xfrm>
          <a:custGeom>
            <a:avLst/>
            <a:gdLst/>
            <a:ahLst/>
            <a:cxnLst/>
            <a:rect l="l" t="t" r="r" b="b"/>
            <a:pathLst>
              <a:path w="12192000" h="5260975">
                <a:moveTo>
                  <a:pt x="12192000" y="0"/>
                </a:moveTo>
                <a:lnTo>
                  <a:pt x="0" y="0"/>
                </a:lnTo>
                <a:lnTo>
                  <a:pt x="0" y="5260848"/>
                </a:lnTo>
                <a:lnTo>
                  <a:pt x="12192000" y="5260848"/>
                </a:lnTo>
                <a:lnTo>
                  <a:pt x="12192000" y="0"/>
                </a:lnTo>
                <a:close/>
              </a:path>
            </a:pathLst>
          </a:custGeom>
          <a:solidFill>
            <a:srgbClr val="B4C6E7"/>
          </a:solidFill>
        </p:spPr>
        <p:txBody>
          <a:bodyPr wrap="square" lIns="0" tIns="0" rIns="0" bIns="0" rtlCol="0"/>
          <a:lstStyle/>
          <a:p>
            <a:endParaRPr/>
          </a:p>
        </p:txBody>
      </p:sp>
      <p:sp>
        <p:nvSpPr>
          <p:cNvPr id="4" name="object 4"/>
          <p:cNvSpPr txBox="1"/>
          <p:nvPr/>
        </p:nvSpPr>
        <p:spPr>
          <a:xfrm>
            <a:off x="78739" y="2301062"/>
            <a:ext cx="12037060" cy="3715385"/>
          </a:xfrm>
          <a:prstGeom prst="rect">
            <a:avLst/>
          </a:prstGeom>
        </p:spPr>
        <p:txBody>
          <a:bodyPr vert="horz" wrap="square" lIns="0" tIns="80645" rIns="0" bIns="0" rtlCol="0">
            <a:spAutoFit/>
          </a:bodyPr>
          <a:lstStyle/>
          <a:p>
            <a:pPr marL="12700" marR="5080" algn="just">
              <a:lnSpc>
                <a:spcPct val="90000"/>
              </a:lnSpc>
              <a:spcBef>
                <a:spcPts val="635"/>
              </a:spcBef>
            </a:pPr>
            <a:r>
              <a:rPr sz="4400" dirty="0">
                <a:latin typeface="Calibri"/>
                <a:cs typeface="Calibri"/>
              </a:rPr>
              <a:t>With</a:t>
            </a:r>
            <a:r>
              <a:rPr sz="4400" spc="5" dirty="0">
                <a:latin typeface="Calibri"/>
                <a:cs typeface="Calibri"/>
              </a:rPr>
              <a:t> </a:t>
            </a:r>
            <a:r>
              <a:rPr sz="4400" dirty="0">
                <a:latin typeface="Calibri"/>
                <a:cs typeface="Calibri"/>
              </a:rPr>
              <a:t>the</a:t>
            </a:r>
            <a:r>
              <a:rPr sz="4400" spc="5" dirty="0">
                <a:latin typeface="Calibri"/>
                <a:cs typeface="Calibri"/>
              </a:rPr>
              <a:t> </a:t>
            </a:r>
            <a:r>
              <a:rPr sz="4400" spc="-15" dirty="0">
                <a:latin typeface="Calibri"/>
                <a:cs typeface="Calibri"/>
              </a:rPr>
              <a:t>growth</a:t>
            </a:r>
            <a:r>
              <a:rPr sz="4400" spc="-10" dirty="0">
                <a:latin typeface="Calibri"/>
                <a:cs typeface="Calibri"/>
              </a:rPr>
              <a:t> </a:t>
            </a:r>
            <a:r>
              <a:rPr sz="4400" dirty="0">
                <a:latin typeface="Calibri"/>
                <a:cs typeface="Calibri"/>
              </a:rPr>
              <a:t>and</a:t>
            </a:r>
            <a:r>
              <a:rPr sz="4400" spc="5" dirty="0">
                <a:latin typeface="Calibri"/>
                <a:cs typeface="Calibri"/>
              </a:rPr>
              <a:t> </a:t>
            </a:r>
            <a:r>
              <a:rPr sz="4400" spc="-10" dirty="0">
                <a:latin typeface="Calibri"/>
                <a:cs typeface="Calibri"/>
              </a:rPr>
              <a:t>expansion</a:t>
            </a:r>
            <a:r>
              <a:rPr sz="4400" spc="-5" dirty="0">
                <a:latin typeface="Calibri"/>
                <a:cs typeface="Calibri"/>
              </a:rPr>
              <a:t> </a:t>
            </a:r>
            <a:r>
              <a:rPr sz="4400" dirty="0">
                <a:latin typeface="Calibri"/>
                <a:cs typeface="Calibri"/>
              </a:rPr>
              <a:t>of</a:t>
            </a:r>
            <a:r>
              <a:rPr sz="4400" spc="5" dirty="0">
                <a:latin typeface="Calibri"/>
                <a:cs typeface="Calibri"/>
              </a:rPr>
              <a:t> </a:t>
            </a:r>
            <a:r>
              <a:rPr sz="4400" spc="-20" dirty="0">
                <a:latin typeface="Calibri"/>
                <a:cs typeface="Calibri"/>
              </a:rPr>
              <a:t>factories</a:t>
            </a:r>
            <a:r>
              <a:rPr sz="4400" spc="-15" dirty="0">
                <a:latin typeface="Calibri"/>
                <a:cs typeface="Calibri"/>
              </a:rPr>
              <a:t> </a:t>
            </a:r>
            <a:r>
              <a:rPr sz="4400" dirty="0">
                <a:latin typeface="Calibri"/>
                <a:cs typeface="Calibri"/>
              </a:rPr>
              <a:t>and </a:t>
            </a:r>
            <a:r>
              <a:rPr sz="4400" spc="5" dirty="0">
                <a:latin typeface="Calibri"/>
                <a:cs typeface="Calibri"/>
              </a:rPr>
              <a:t> </a:t>
            </a:r>
            <a:r>
              <a:rPr sz="4400" spc="-5" dirty="0">
                <a:latin typeface="Calibri"/>
                <a:cs typeface="Calibri"/>
              </a:rPr>
              <a:t>industries in </a:t>
            </a:r>
            <a:r>
              <a:rPr sz="4400" dirty="0">
                <a:latin typeface="Calibri"/>
                <a:cs typeface="Calibri"/>
              </a:rPr>
              <a:t>the </a:t>
            </a:r>
            <a:r>
              <a:rPr sz="4400" spc="-10" dirty="0">
                <a:latin typeface="Calibri"/>
                <a:cs typeface="Calibri"/>
              </a:rPr>
              <a:t>subcontinent </a:t>
            </a:r>
            <a:r>
              <a:rPr sz="4400" spc="-5" dirty="0">
                <a:latin typeface="Calibri"/>
                <a:cs typeface="Calibri"/>
              </a:rPr>
              <a:t>beginning in </a:t>
            </a:r>
            <a:r>
              <a:rPr sz="4400" dirty="0">
                <a:latin typeface="Calibri"/>
                <a:cs typeface="Calibri"/>
              </a:rPr>
              <a:t>the </a:t>
            </a:r>
            <a:r>
              <a:rPr sz="4400" spc="-5" dirty="0">
                <a:latin typeface="Calibri"/>
                <a:cs typeface="Calibri"/>
              </a:rPr>
              <a:t>mid- </a:t>
            </a:r>
            <a:r>
              <a:rPr sz="4400" dirty="0">
                <a:latin typeface="Calibri"/>
                <a:cs typeface="Calibri"/>
              </a:rPr>
              <a:t> </a:t>
            </a:r>
            <a:r>
              <a:rPr sz="4400" spc="-15" dirty="0">
                <a:latin typeface="Calibri"/>
                <a:cs typeface="Calibri"/>
              </a:rPr>
              <a:t>nineteenth</a:t>
            </a:r>
            <a:r>
              <a:rPr sz="4400" spc="-10" dirty="0">
                <a:latin typeface="Calibri"/>
                <a:cs typeface="Calibri"/>
              </a:rPr>
              <a:t> </a:t>
            </a:r>
            <a:r>
              <a:rPr sz="4400" spc="-45" dirty="0">
                <a:latin typeface="Calibri"/>
                <a:cs typeface="Calibri"/>
              </a:rPr>
              <a:t>century,</a:t>
            </a:r>
            <a:r>
              <a:rPr sz="4400" spc="-40" dirty="0">
                <a:latin typeface="Calibri"/>
                <a:cs typeface="Calibri"/>
              </a:rPr>
              <a:t> </a:t>
            </a:r>
            <a:r>
              <a:rPr sz="4400" spc="-10" dirty="0">
                <a:latin typeface="Calibri"/>
                <a:cs typeface="Calibri"/>
              </a:rPr>
              <a:t>new</a:t>
            </a:r>
            <a:r>
              <a:rPr sz="4400" spc="-5" dirty="0">
                <a:latin typeface="Calibri"/>
                <a:cs typeface="Calibri"/>
              </a:rPr>
              <a:t> </a:t>
            </a:r>
            <a:r>
              <a:rPr sz="4400" spc="-15" dirty="0">
                <a:latin typeface="Calibri"/>
                <a:cs typeface="Calibri"/>
              </a:rPr>
              <a:t>avenues</a:t>
            </a:r>
            <a:r>
              <a:rPr sz="4400" spc="-10" dirty="0">
                <a:latin typeface="Calibri"/>
                <a:cs typeface="Calibri"/>
              </a:rPr>
              <a:t> </a:t>
            </a:r>
            <a:r>
              <a:rPr sz="4400" spc="-35" dirty="0">
                <a:latin typeface="Calibri"/>
                <a:cs typeface="Calibri"/>
              </a:rPr>
              <a:t>for</a:t>
            </a:r>
            <a:r>
              <a:rPr sz="4400" spc="-30" dirty="0">
                <a:latin typeface="Calibri"/>
                <a:cs typeface="Calibri"/>
              </a:rPr>
              <a:t> </a:t>
            </a:r>
            <a:r>
              <a:rPr sz="4400" spc="-10" dirty="0">
                <a:latin typeface="Calibri"/>
                <a:cs typeface="Calibri"/>
              </a:rPr>
              <a:t>employment </a:t>
            </a:r>
            <a:r>
              <a:rPr sz="4400" spc="-980" dirty="0">
                <a:latin typeface="Calibri"/>
                <a:cs typeface="Calibri"/>
              </a:rPr>
              <a:t> </a:t>
            </a:r>
            <a:r>
              <a:rPr sz="4400" spc="-25" dirty="0">
                <a:latin typeface="Calibri"/>
                <a:cs typeface="Calibri"/>
              </a:rPr>
              <a:t>were </a:t>
            </a:r>
            <a:r>
              <a:rPr sz="4400" spc="-20" dirty="0">
                <a:latin typeface="Calibri"/>
                <a:cs typeface="Calibri"/>
              </a:rPr>
              <a:t>created, </a:t>
            </a:r>
            <a:r>
              <a:rPr sz="4400" spc="-10" dirty="0">
                <a:latin typeface="Calibri"/>
                <a:cs typeface="Calibri"/>
              </a:rPr>
              <a:t>resulting </a:t>
            </a:r>
            <a:r>
              <a:rPr sz="4400" spc="-5" dirty="0">
                <a:latin typeface="Calibri"/>
                <a:cs typeface="Calibri"/>
              </a:rPr>
              <a:t>in </a:t>
            </a:r>
            <a:r>
              <a:rPr sz="4400" dirty="0">
                <a:latin typeface="Calibri"/>
                <a:cs typeface="Calibri"/>
              </a:rPr>
              <a:t>a </a:t>
            </a:r>
            <a:r>
              <a:rPr sz="4400" spc="-15" dirty="0">
                <a:latin typeface="Calibri"/>
                <a:cs typeface="Calibri"/>
              </a:rPr>
              <a:t>gradual </a:t>
            </a:r>
            <a:r>
              <a:rPr sz="4400" spc="-20" dirty="0">
                <a:latin typeface="Calibri"/>
                <a:cs typeface="Calibri"/>
              </a:rPr>
              <a:t>migration </a:t>
            </a:r>
            <a:r>
              <a:rPr sz="4400" dirty="0">
                <a:latin typeface="Calibri"/>
                <a:cs typeface="Calibri"/>
              </a:rPr>
              <a:t>of the </a:t>
            </a:r>
            <a:r>
              <a:rPr sz="4400" spc="5" dirty="0">
                <a:latin typeface="Calibri"/>
                <a:cs typeface="Calibri"/>
              </a:rPr>
              <a:t> </a:t>
            </a:r>
            <a:r>
              <a:rPr sz="4400" dirty="0">
                <a:latin typeface="Calibri"/>
                <a:cs typeface="Calibri"/>
              </a:rPr>
              <a:t>labour </a:t>
            </a:r>
            <a:r>
              <a:rPr sz="4400" spc="-35" dirty="0">
                <a:latin typeface="Calibri"/>
                <a:cs typeface="Calibri"/>
              </a:rPr>
              <a:t>force </a:t>
            </a:r>
            <a:r>
              <a:rPr sz="4400" spc="-20" dirty="0">
                <a:latin typeface="Calibri"/>
                <a:cs typeface="Calibri"/>
              </a:rPr>
              <a:t>from rural </a:t>
            </a:r>
            <a:r>
              <a:rPr sz="4400" spc="-10" dirty="0">
                <a:latin typeface="Calibri"/>
                <a:cs typeface="Calibri"/>
              </a:rPr>
              <a:t>areas </a:t>
            </a:r>
            <a:r>
              <a:rPr sz="4400" spc="-25" dirty="0">
                <a:latin typeface="Calibri"/>
                <a:cs typeface="Calibri"/>
              </a:rPr>
              <a:t>to </a:t>
            </a:r>
            <a:r>
              <a:rPr sz="4400" spc="-5" dirty="0">
                <a:latin typeface="Calibri"/>
                <a:cs typeface="Calibri"/>
              </a:rPr>
              <a:t>mills </a:t>
            </a:r>
            <a:r>
              <a:rPr sz="4400" dirty="0">
                <a:latin typeface="Calibri"/>
                <a:cs typeface="Calibri"/>
              </a:rPr>
              <a:t>and </a:t>
            </a:r>
            <a:r>
              <a:rPr sz="4400" spc="-20" dirty="0">
                <a:latin typeface="Calibri"/>
                <a:cs typeface="Calibri"/>
              </a:rPr>
              <a:t>factories </a:t>
            </a:r>
            <a:r>
              <a:rPr sz="4400" spc="-15" dirty="0">
                <a:latin typeface="Calibri"/>
                <a:cs typeface="Calibri"/>
              </a:rPr>
              <a:t> </a:t>
            </a:r>
            <a:r>
              <a:rPr sz="4400" spc="-20" dirty="0">
                <a:latin typeface="Calibri"/>
                <a:cs typeface="Calibri"/>
              </a:rPr>
              <a:t>located</a:t>
            </a:r>
            <a:r>
              <a:rPr sz="4400" spc="-15" dirty="0">
                <a:latin typeface="Calibri"/>
                <a:cs typeface="Calibri"/>
              </a:rPr>
              <a:t> </a:t>
            </a:r>
            <a:r>
              <a:rPr sz="4400" spc="-5" dirty="0">
                <a:latin typeface="Calibri"/>
                <a:cs typeface="Calibri"/>
              </a:rPr>
              <a:t>primarily</a:t>
            </a:r>
            <a:r>
              <a:rPr sz="4400" spc="15" dirty="0">
                <a:latin typeface="Calibri"/>
                <a:cs typeface="Calibri"/>
              </a:rPr>
              <a:t> </a:t>
            </a:r>
            <a:r>
              <a:rPr sz="4400" spc="-5" dirty="0">
                <a:latin typeface="Calibri"/>
                <a:cs typeface="Calibri"/>
              </a:rPr>
              <a:t>in</a:t>
            </a:r>
            <a:r>
              <a:rPr sz="4400" dirty="0">
                <a:latin typeface="Calibri"/>
                <a:cs typeface="Calibri"/>
              </a:rPr>
              <a:t> </a:t>
            </a:r>
            <a:r>
              <a:rPr sz="4400" spc="-5" dirty="0">
                <a:latin typeface="Calibri"/>
                <a:cs typeface="Calibri"/>
              </a:rPr>
              <a:t>urban</a:t>
            </a:r>
            <a:r>
              <a:rPr sz="4400" spc="10" dirty="0">
                <a:latin typeface="Calibri"/>
                <a:cs typeface="Calibri"/>
              </a:rPr>
              <a:t> </a:t>
            </a:r>
            <a:r>
              <a:rPr sz="4400" spc="-10" dirty="0">
                <a:latin typeface="Calibri"/>
                <a:cs typeface="Calibri"/>
              </a:rPr>
              <a:t>areas.</a:t>
            </a:r>
            <a:endParaRPr sz="44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431673"/>
            <a:ext cx="2517140" cy="635000"/>
          </a:xfrm>
          <a:prstGeom prst="rect">
            <a:avLst/>
          </a:prstGeom>
        </p:spPr>
        <p:txBody>
          <a:bodyPr vert="horz" wrap="square" lIns="0" tIns="12065" rIns="0" bIns="0" rtlCol="0">
            <a:spAutoFit/>
          </a:bodyPr>
          <a:lstStyle/>
          <a:p>
            <a:pPr marL="12700">
              <a:lnSpc>
                <a:spcPct val="100000"/>
              </a:lnSpc>
              <a:spcBef>
                <a:spcPts val="95"/>
              </a:spcBef>
            </a:pPr>
            <a:r>
              <a:rPr spc="-25" dirty="0"/>
              <a:t>Labour</a:t>
            </a:r>
            <a:r>
              <a:rPr spc="-165" dirty="0"/>
              <a:t> </a:t>
            </a:r>
            <a:r>
              <a:rPr spc="-40" dirty="0"/>
              <a:t>Laws</a:t>
            </a:r>
          </a:p>
        </p:txBody>
      </p:sp>
      <p:sp>
        <p:nvSpPr>
          <p:cNvPr id="3" name="object 3"/>
          <p:cNvSpPr/>
          <p:nvPr/>
        </p:nvSpPr>
        <p:spPr>
          <a:xfrm>
            <a:off x="0" y="1597151"/>
            <a:ext cx="12192000" cy="5260975"/>
          </a:xfrm>
          <a:custGeom>
            <a:avLst/>
            <a:gdLst/>
            <a:ahLst/>
            <a:cxnLst/>
            <a:rect l="l" t="t" r="r" b="b"/>
            <a:pathLst>
              <a:path w="12192000" h="5260975">
                <a:moveTo>
                  <a:pt x="12192000" y="0"/>
                </a:moveTo>
                <a:lnTo>
                  <a:pt x="0" y="0"/>
                </a:lnTo>
                <a:lnTo>
                  <a:pt x="0" y="5260848"/>
                </a:lnTo>
                <a:lnTo>
                  <a:pt x="12192000" y="5260848"/>
                </a:lnTo>
                <a:lnTo>
                  <a:pt x="12192000" y="0"/>
                </a:lnTo>
                <a:close/>
              </a:path>
            </a:pathLst>
          </a:custGeom>
          <a:solidFill>
            <a:srgbClr val="B4C6E7"/>
          </a:solidFill>
        </p:spPr>
        <p:txBody>
          <a:bodyPr wrap="square" lIns="0" tIns="0" rIns="0" bIns="0" rtlCol="0"/>
          <a:lstStyle/>
          <a:p>
            <a:endParaRPr/>
          </a:p>
        </p:txBody>
      </p:sp>
      <p:sp>
        <p:nvSpPr>
          <p:cNvPr id="4" name="object 4"/>
          <p:cNvSpPr txBox="1"/>
          <p:nvPr/>
        </p:nvSpPr>
        <p:spPr>
          <a:xfrm>
            <a:off x="78739" y="1755394"/>
            <a:ext cx="12037695" cy="4468786"/>
          </a:xfrm>
          <a:prstGeom prst="rect">
            <a:avLst/>
          </a:prstGeom>
        </p:spPr>
        <p:txBody>
          <a:bodyPr vert="horz" wrap="square" lIns="0" tIns="107314" rIns="0" bIns="0" rtlCol="0">
            <a:spAutoFit/>
          </a:bodyPr>
          <a:lstStyle/>
          <a:p>
            <a:pPr marL="241300" marR="5080" indent="-228600" algn="just">
              <a:lnSpc>
                <a:spcPts val="3070"/>
              </a:lnSpc>
              <a:spcBef>
                <a:spcPts val="844"/>
              </a:spcBef>
              <a:buSzPct val="62500"/>
              <a:buFont typeface="Wingdings"/>
              <a:buChar char=""/>
              <a:tabLst>
                <a:tab pos="241300" algn="l"/>
              </a:tabLst>
            </a:pPr>
            <a:r>
              <a:rPr sz="3200" spc="-5" dirty="0">
                <a:latin typeface="Calibri"/>
                <a:cs typeface="Calibri"/>
              </a:rPr>
              <a:t>The </a:t>
            </a:r>
            <a:r>
              <a:rPr sz="3200" b="1" spc="-10" dirty="0">
                <a:latin typeface="Calibri"/>
                <a:cs typeface="Calibri"/>
              </a:rPr>
              <a:t>International </a:t>
            </a:r>
            <a:r>
              <a:rPr sz="3200" b="1" dirty="0">
                <a:latin typeface="Calibri"/>
                <a:cs typeface="Calibri"/>
              </a:rPr>
              <a:t>Labour </a:t>
            </a:r>
            <a:r>
              <a:rPr sz="3200" b="1" spc="-15" dirty="0">
                <a:latin typeface="Calibri"/>
                <a:cs typeface="Calibri"/>
              </a:rPr>
              <a:t>Organization </a:t>
            </a:r>
            <a:r>
              <a:rPr sz="3200" b="1" spc="-20" dirty="0">
                <a:latin typeface="Calibri"/>
                <a:cs typeface="Calibri"/>
              </a:rPr>
              <a:t>(ILO) </a:t>
            </a:r>
            <a:r>
              <a:rPr sz="3200" spc="-5" dirty="0">
                <a:latin typeface="Calibri"/>
                <a:cs typeface="Calibri"/>
              </a:rPr>
              <a:t>is </a:t>
            </a:r>
            <a:r>
              <a:rPr sz="3200" dirty="0">
                <a:latin typeface="Calibri"/>
                <a:cs typeface="Calibri"/>
              </a:rPr>
              <a:t>a </a:t>
            </a:r>
            <a:r>
              <a:rPr sz="3200" spc="-10" dirty="0">
                <a:latin typeface="Calibri"/>
                <a:cs typeface="Calibri"/>
              </a:rPr>
              <a:t>specialized </a:t>
            </a:r>
            <a:r>
              <a:rPr sz="3200" dirty="0">
                <a:latin typeface="Calibri"/>
                <a:cs typeface="Calibri"/>
              </a:rPr>
              <a:t>agency of </a:t>
            </a:r>
            <a:r>
              <a:rPr sz="3200" spc="5" dirty="0">
                <a:latin typeface="Calibri"/>
                <a:cs typeface="Calibri"/>
              </a:rPr>
              <a:t> </a:t>
            </a:r>
            <a:r>
              <a:rPr sz="3200" dirty="0">
                <a:latin typeface="Calibri"/>
                <a:cs typeface="Calibri"/>
              </a:rPr>
              <a:t>the</a:t>
            </a:r>
            <a:r>
              <a:rPr sz="3200" spc="254" dirty="0">
                <a:latin typeface="Calibri"/>
                <a:cs typeface="Calibri"/>
              </a:rPr>
              <a:t> </a:t>
            </a:r>
            <a:r>
              <a:rPr sz="3200" spc="-5" dirty="0">
                <a:latin typeface="Calibri"/>
                <a:cs typeface="Calibri"/>
              </a:rPr>
              <a:t>United</a:t>
            </a:r>
            <a:r>
              <a:rPr sz="3200" spc="250" dirty="0">
                <a:latin typeface="Calibri"/>
                <a:cs typeface="Calibri"/>
              </a:rPr>
              <a:t> </a:t>
            </a:r>
            <a:r>
              <a:rPr sz="3200" spc="-10" dirty="0">
                <a:latin typeface="Calibri"/>
                <a:cs typeface="Calibri"/>
              </a:rPr>
              <a:t>Nations</a:t>
            </a:r>
            <a:r>
              <a:rPr sz="3200" spc="260" dirty="0">
                <a:latin typeface="Calibri"/>
                <a:cs typeface="Calibri"/>
              </a:rPr>
              <a:t> </a:t>
            </a:r>
            <a:r>
              <a:rPr sz="3200" spc="-5" dirty="0">
                <a:latin typeface="Calibri"/>
                <a:cs typeface="Calibri"/>
              </a:rPr>
              <a:t>that</a:t>
            </a:r>
            <a:r>
              <a:rPr sz="3200" spc="275" dirty="0">
                <a:latin typeface="Calibri"/>
                <a:cs typeface="Calibri"/>
              </a:rPr>
              <a:t> </a:t>
            </a:r>
            <a:r>
              <a:rPr sz="3200" dirty="0">
                <a:latin typeface="Calibri"/>
                <a:cs typeface="Calibri"/>
              </a:rPr>
              <a:t>deals</a:t>
            </a:r>
            <a:r>
              <a:rPr sz="3200" spc="254" dirty="0">
                <a:latin typeface="Calibri"/>
                <a:cs typeface="Calibri"/>
              </a:rPr>
              <a:t> </a:t>
            </a:r>
            <a:r>
              <a:rPr sz="3200" dirty="0">
                <a:latin typeface="Calibri"/>
                <a:cs typeface="Calibri"/>
              </a:rPr>
              <a:t>with</a:t>
            </a:r>
            <a:r>
              <a:rPr sz="3200" spc="265" dirty="0">
                <a:latin typeface="Calibri"/>
                <a:cs typeface="Calibri"/>
              </a:rPr>
              <a:t> </a:t>
            </a:r>
            <a:r>
              <a:rPr sz="3200" dirty="0">
                <a:latin typeface="Calibri"/>
                <a:cs typeface="Calibri"/>
              </a:rPr>
              <a:t>labour</a:t>
            </a:r>
            <a:r>
              <a:rPr sz="3200" spc="254" dirty="0">
                <a:latin typeface="Calibri"/>
                <a:cs typeface="Calibri"/>
              </a:rPr>
              <a:t> </a:t>
            </a:r>
            <a:r>
              <a:rPr sz="3200" spc="-5" dirty="0">
                <a:latin typeface="Calibri"/>
                <a:cs typeface="Calibri"/>
              </a:rPr>
              <a:t>issues.</a:t>
            </a:r>
            <a:r>
              <a:rPr sz="3200" spc="275" dirty="0">
                <a:latin typeface="Calibri"/>
                <a:cs typeface="Calibri"/>
              </a:rPr>
              <a:t> </a:t>
            </a:r>
            <a:r>
              <a:rPr sz="3200" dirty="0">
                <a:latin typeface="Calibri"/>
                <a:cs typeface="Calibri"/>
              </a:rPr>
              <a:t>Its</a:t>
            </a:r>
            <a:r>
              <a:rPr sz="3200" spc="275" dirty="0">
                <a:latin typeface="Calibri"/>
                <a:cs typeface="Calibri"/>
              </a:rPr>
              <a:t> </a:t>
            </a:r>
            <a:r>
              <a:rPr sz="3200" spc="-10" dirty="0">
                <a:latin typeface="Calibri"/>
                <a:cs typeface="Calibri"/>
              </a:rPr>
              <a:t>headquarters</a:t>
            </a:r>
            <a:r>
              <a:rPr sz="3200" spc="270" dirty="0">
                <a:latin typeface="Calibri"/>
                <a:cs typeface="Calibri"/>
              </a:rPr>
              <a:t> </a:t>
            </a:r>
            <a:r>
              <a:rPr sz="3200" spc="-15" dirty="0">
                <a:latin typeface="Calibri"/>
                <a:cs typeface="Calibri"/>
              </a:rPr>
              <a:t>are </a:t>
            </a:r>
            <a:r>
              <a:rPr sz="3200" spc="-710" dirty="0">
                <a:latin typeface="Calibri"/>
                <a:cs typeface="Calibri"/>
              </a:rPr>
              <a:t> </a:t>
            </a:r>
            <a:r>
              <a:rPr sz="3200" spc="-5" dirty="0">
                <a:latin typeface="Calibri"/>
                <a:cs typeface="Calibri"/>
              </a:rPr>
              <a:t>in </a:t>
            </a:r>
            <a:r>
              <a:rPr sz="3200" spc="-10" dirty="0">
                <a:latin typeface="Calibri"/>
                <a:cs typeface="Calibri"/>
              </a:rPr>
              <a:t>Geneva,</a:t>
            </a:r>
            <a:r>
              <a:rPr sz="3200" dirty="0">
                <a:latin typeface="Calibri"/>
                <a:cs typeface="Calibri"/>
              </a:rPr>
              <a:t> </a:t>
            </a:r>
            <a:r>
              <a:rPr sz="3200" spc="-10" dirty="0">
                <a:latin typeface="Calibri"/>
                <a:cs typeface="Calibri"/>
              </a:rPr>
              <a:t>Switzerland.</a:t>
            </a:r>
            <a:endParaRPr sz="3200" dirty="0">
              <a:latin typeface="Calibri"/>
              <a:cs typeface="Calibri"/>
            </a:endParaRPr>
          </a:p>
          <a:p>
            <a:pPr marL="241300" marR="9525" indent="-228600" algn="just">
              <a:lnSpc>
                <a:spcPct val="80000"/>
              </a:lnSpc>
              <a:spcBef>
                <a:spcPts val="35"/>
              </a:spcBef>
              <a:buSzPct val="62500"/>
              <a:buFont typeface="Wingdings"/>
              <a:buChar char=""/>
              <a:tabLst>
                <a:tab pos="241300" algn="l"/>
              </a:tabLst>
            </a:pPr>
            <a:r>
              <a:rPr sz="3200" dirty="0">
                <a:latin typeface="Calibri"/>
                <a:cs typeface="Calibri"/>
              </a:rPr>
              <a:t>Its </a:t>
            </a:r>
            <a:r>
              <a:rPr sz="3200" spc="-15" dirty="0">
                <a:latin typeface="Calibri"/>
                <a:cs typeface="Calibri"/>
              </a:rPr>
              <a:t>secretariat </a:t>
            </a:r>
            <a:r>
              <a:rPr sz="3200" dirty="0">
                <a:latin typeface="Calibri"/>
                <a:cs typeface="Calibri"/>
              </a:rPr>
              <a:t>— the </a:t>
            </a:r>
            <a:r>
              <a:rPr sz="3200" spc="-5" dirty="0">
                <a:latin typeface="Calibri"/>
                <a:cs typeface="Calibri"/>
              </a:rPr>
              <a:t>people </a:t>
            </a:r>
            <a:r>
              <a:rPr sz="3200" dirty="0">
                <a:latin typeface="Calibri"/>
                <a:cs typeface="Calibri"/>
              </a:rPr>
              <a:t>who </a:t>
            </a:r>
            <a:r>
              <a:rPr sz="3200" spc="-15" dirty="0">
                <a:latin typeface="Calibri"/>
                <a:cs typeface="Calibri"/>
              </a:rPr>
              <a:t>are </a:t>
            </a:r>
            <a:r>
              <a:rPr sz="3200" spc="-10" dirty="0">
                <a:latin typeface="Calibri"/>
                <a:cs typeface="Calibri"/>
              </a:rPr>
              <a:t>employed by </a:t>
            </a:r>
            <a:r>
              <a:rPr sz="3200" spc="-5" dirty="0">
                <a:latin typeface="Calibri"/>
                <a:cs typeface="Calibri"/>
              </a:rPr>
              <a:t>it throughout </a:t>
            </a:r>
            <a:r>
              <a:rPr sz="3200" dirty="0">
                <a:latin typeface="Calibri"/>
                <a:cs typeface="Calibri"/>
              </a:rPr>
              <a:t>the </a:t>
            </a:r>
            <a:r>
              <a:rPr sz="3200" spc="5" dirty="0">
                <a:latin typeface="Calibri"/>
                <a:cs typeface="Calibri"/>
              </a:rPr>
              <a:t> </a:t>
            </a:r>
            <a:r>
              <a:rPr sz="3200" spc="-10" dirty="0">
                <a:latin typeface="Calibri"/>
                <a:cs typeface="Calibri"/>
              </a:rPr>
              <a:t>world</a:t>
            </a:r>
            <a:r>
              <a:rPr sz="3200" spc="-5" dirty="0">
                <a:latin typeface="Calibri"/>
                <a:cs typeface="Calibri"/>
              </a:rPr>
              <a:t> </a:t>
            </a:r>
            <a:r>
              <a:rPr sz="3200" dirty="0">
                <a:latin typeface="Calibri"/>
                <a:cs typeface="Calibri"/>
              </a:rPr>
              <a:t>— </a:t>
            </a:r>
            <a:r>
              <a:rPr sz="3200" spc="-5" dirty="0">
                <a:latin typeface="Calibri"/>
                <a:cs typeface="Calibri"/>
              </a:rPr>
              <a:t>is</a:t>
            </a:r>
            <a:r>
              <a:rPr sz="3200" dirty="0">
                <a:latin typeface="Calibri"/>
                <a:cs typeface="Calibri"/>
              </a:rPr>
              <a:t> </a:t>
            </a:r>
            <a:r>
              <a:rPr sz="3200" spc="-5" dirty="0">
                <a:latin typeface="Calibri"/>
                <a:cs typeface="Calibri"/>
              </a:rPr>
              <a:t>known</a:t>
            </a:r>
            <a:r>
              <a:rPr sz="3200" dirty="0">
                <a:latin typeface="Calibri"/>
                <a:cs typeface="Calibri"/>
              </a:rPr>
              <a:t> as the</a:t>
            </a:r>
            <a:r>
              <a:rPr sz="3200" spc="-15" dirty="0">
                <a:latin typeface="Calibri"/>
                <a:cs typeface="Calibri"/>
              </a:rPr>
              <a:t> </a:t>
            </a:r>
            <a:r>
              <a:rPr sz="3200" spc="-10" dirty="0">
                <a:latin typeface="Calibri"/>
                <a:cs typeface="Calibri"/>
              </a:rPr>
              <a:t>International</a:t>
            </a:r>
            <a:r>
              <a:rPr sz="3200" spc="40" dirty="0">
                <a:latin typeface="Calibri"/>
                <a:cs typeface="Calibri"/>
              </a:rPr>
              <a:t> </a:t>
            </a:r>
            <a:r>
              <a:rPr sz="3200" spc="-5" dirty="0">
                <a:latin typeface="Calibri"/>
                <a:cs typeface="Calibri"/>
              </a:rPr>
              <a:t>Labour</a:t>
            </a:r>
            <a:r>
              <a:rPr sz="3200" spc="5" dirty="0">
                <a:latin typeface="Calibri"/>
                <a:cs typeface="Calibri"/>
              </a:rPr>
              <a:t> </a:t>
            </a:r>
            <a:r>
              <a:rPr sz="3200" spc="-10" dirty="0">
                <a:latin typeface="Calibri"/>
                <a:cs typeface="Calibri"/>
              </a:rPr>
              <a:t>Office.</a:t>
            </a:r>
            <a:endParaRPr sz="3200" dirty="0">
              <a:latin typeface="Calibri"/>
              <a:cs typeface="Calibri"/>
            </a:endParaRPr>
          </a:p>
          <a:p>
            <a:pPr marL="241300" indent="-228600" algn="just">
              <a:lnSpc>
                <a:spcPts val="2690"/>
              </a:lnSpc>
              <a:buSzPct val="62500"/>
              <a:buFont typeface="Wingdings"/>
              <a:buChar char=""/>
              <a:tabLst>
                <a:tab pos="241300" algn="l"/>
              </a:tabLst>
            </a:pPr>
            <a:r>
              <a:rPr sz="3200" spc="-5" dirty="0">
                <a:latin typeface="Calibri"/>
                <a:cs typeface="Calibri"/>
              </a:rPr>
              <a:t>The</a:t>
            </a:r>
            <a:r>
              <a:rPr sz="3200" spc="5" dirty="0">
                <a:latin typeface="Calibri"/>
                <a:cs typeface="Calibri"/>
              </a:rPr>
              <a:t> </a:t>
            </a:r>
            <a:r>
              <a:rPr sz="3200" spc="-15" dirty="0">
                <a:latin typeface="Calibri"/>
                <a:cs typeface="Calibri"/>
              </a:rPr>
              <a:t>organization</a:t>
            </a:r>
            <a:r>
              <a:rPr sz="3200" dirty="0">
                <a:latin typeface="Calibri"/>
                <a:cs typeface="Calibri"/>
              </a:rPr>
              <a:t> </a:t>
            </a:r>
            <a:r>
              <a:rPr sz="3200" spc="-10" dirty="0">
                <a:latin typeface="Calibri"/>
                <a:cs typeface="Calibri"/>
              </a:rPr>
              <a:t>received</a:t>
            </a:r>
            <a:r>
              <a:rPr sz="3200" spc="-30" dirty="0">
                <a:latin typeface="Calibri"/>
                <a:cs typeface="Calibri"/>
              </a:rPr>
              <a:t> </a:t>
            </a:r>
            <a:r>
              <a:rPr sz="3200" dirty="0">
                <a:latin typeface="Calibri"/>
                <a:cs typeface="Calibri"/>
              </a:rPr>
              <a:t>the</a:t>
            </a:r>
            <a:r>
              <a:rPr sz="3200" spc="5" dirty="0">
                <a:latin typeface="Calibri"/>
                <a:cs typeface="Calibri"/>
              </a:rPr>
              <a:t> </a:t>
            </a:r>
            <a:r>
              <a:rPr sz="3200" dirty="0">
                <a:latin typeface="Calibri"/>
                <a:cs typeface="Calibri"/>
              </a:rPr>
              <a:t>Nobel</a:t>
            </a:r>
            <a:r>
              <a:rPr sz="3200" spc="-10" dirty="0">
                <a:latin typeface="Calibri"/>
                <a:cs typeface="Calibri"/>
              </a:rPr>
              <a:t> </a:t>
            </a:r>
            <a:r>
              <a:rPr sz="3200" spc="-15" dirty="0">
                <a:latin typeface="Calibri"/>
                <a:cs typeface="Calibri"/>
              </a:rPr>
              <a:t>Peace</a:t>
            </a:r>
            <a:r>
              <a:rPr sz="3200" spc="-30" dirty="0">
                <a:latin typeface="Calibri"/>
                <a:cs typeface="Calibri"/>
              </a:rPr>
              <a:t> </a:t>
            </a:r>
            <a:r>
              <a:rPr sz="3200" spc="-20" dirty="0">
                <a:latin typeface="Calibri"/>
                <a:cs typeface="Calibri"/>
              </a:rPr>
              <a:t>Prize</a:t>
            </a:r>
            <a:r>
              <a:rPr sz="3200" spc="5" dirty="0">
                <a:latin typeface="Calibri"/>
                <a:cs typeface="Calibri"/>
              </a:rPr>
              <a:t> </a:t>
            </a:r>
            <a:r>
              <a:rPr sz="3200" spc="-5" dirty="0">
                <a:latin typeface="Calibri"/>
                <a:cs typeface="Calibri"/>
              </a:rPr>
              <a:t>in</a:t>
            </a:r>
            <a:r>
              <a:rPr sz="3200" spc="10" dirty="0">
                <a:latin typeface="Calibri"/>
                <a:cs typeface="Calibri"/>
              </a:rPr>
              <a:t> </a:t>
            </a:r>
            <a:r>
              <a:rPr sz="3200" spc="-5" dirty="0">
                <a:latin typeface="Calibri"/>
                <a:cs typeface="Calibri"/>
              </a:rPr>
              <a:t>1969.</a:t>
            </a:r>
            <a:endParaRPr sz="3200" dirty="0">
              <a:latin typeface="Calibri"/>
              <a:cs typeface="Calibri"/>
            </a:endParaRPr>
          </a:p>
          <a:p>
            <a:pPr marL="241300" marR="5080" indent="-228600" algn="just">
              <a:lnSpc>
                <a:spcPct val="80000"/>
              </a:lnSpc>
              <a:spcBef>
                <a:spcPts val="385"/>
              </a:spcBef>
              <a:buSzPct val="62500"/>
              <a:buFont typeface="Wingdings"/>
              <a:buChar char=""/>
              <a:tabLst>
                <a:tab pos="241300" algn="l"/>
              </a:tabLst>
            </a:pPr>
            <a:r>
              <a:rPr sz="3200" spc="-5" dirty="0">
                <a:latin typeface="Calibri"/>
                <a:cs typeface="Calibri"/>
              </a:rPr>
              <a:t>The</a:t>
            </a:r>
            <a:r>
              <a:rPr sz="3200" dirty="0">
                <a:latin typeface="Calibri"/>
                <a:cs typeface="Calibri"/>
              </a:rPr>
              <a:t> </a:t>
            </a:r>
            <a:r>
              <a:rPr sz="3200" spc="-25" dirty="0">
                <a:latin typeface="Calibri"/>
                <a:cs typeface="Calibri"/>
              </a:rPr>
              <a:t>ILO</a:t>
            </a:r>
            <a:r>
              <a:rPr sz="3200" spc="-20" dirty="0">
                <a:latin typeface="Calibri"/>
                <a:cs typeface="Calibri"/>
              </a:rPr>
              <a:t> </a:t>
            </a:r>
            <a:r>
              <a:rPr sz="3200" spc="-15" dirty="0">
                <a:latin typeface="Calibri"/>
                <a:cs typeface="Calibri"/>
              </a:rPr>
              <a:t>formulates</a:t>
            </a:r>
            <a:r>
              <a:rPr sz="3200" spc="-10" dirty="0">
                <a:latin typeface="Calibri"/>
                <a:cs typeface="Calibri"/>
              </a:rPr>
              <a:t> international</a:t>
            </a:r>
            <a:r>
              <a:rPr sz="3200" spc="-5" dirty="0">
                <a:latin typeface="Calibri"/>
                <a:cs typeface="Calibri"/>
              </a:rPr>
              <a:t> </a:t>
            </a:r>
            <a:r>
              <a:rPr sz="3200" dirty="0">
                <a:latin typeface="Calibri"/>
                <a:cs typeface="Calibri"/>
              </a:rPr>
              <a:t>labour</a:t>
            </a:r>
            <a:r>
              <a:rPr sz="3200" spc="5" dirty="0">
                <a:latin typeface="Calibri"/>
                <a:cs typeface="Calibri"/>
              </a:rPr>
              <a:t> </a:t>
            </a:r>
            <a:r>
              <a:rPr sz="3200" spc="-15" dirty="0">
                <a:latin typeface="Calibri"/>
                <a:cs typeface="Calibri"/>
              </a:rPr>
              <a:t>standards</a:t>
            </a:r>
            <a:r>
              <a:rPr sz="3200" spc="-10" dirty="0">
                <a:latin typeface="Calibri"/>
                <a:cs typeface="Calibri"/>
              </a:rPr>
              <a:t> </a:t>
            </a:r>
            <a:r>
              <a:rPr sz="3200" dirty="0">
                <a:latin typeface="Calibri"/>
                <a:cs typeface="Calibri"/>
              </a:rPr>
              <a:t>in</a:t>
            </a:r>
            <a:r>
              <a:rPr sz="3200" spc="5" dirty="0">
                <a:latin typeface="Calibri"/>
                <a:cs typeface="Calibri"/>
              </a:rPr>
              <a:t> </a:t>
            </a:r>
            <a:r>
              <a:rPr sz="3200" dirty="0">
                <a:latin typeface="Calibri"/>
                <a:cs typeface="Calibri"/>
              </a:rPr>
              <a:t>the</a:t>
            </a:r>
            <a:r>
              <a:rPr sz="3200" spc="5" dirty="0">
                <a:latin typeface="Calibri"/>
                <a:cs typeface="Calibri"/>
              </a:rPr>
              <a:t> </a:t>
            </a:r>
            <a:r>
              <a:rPr sz="3200" spc="-20" dirty="0">
                <a:latin typeface="Calibri"/>
                <a:cs typeface="Calibri"/>
              </a:rPr>
              <a:t>form</a:t>
            </a:r>
            <a:r>
              <a:rPr sz="3200" spc="-15" dirty="0">
                <a:latin typeface="Calibri"/>
                <a:cs typeface="Calibri"/>
              </a:rPr>
              <a:t> </a:t>
            </a:r>
            <a:r>
              <a:rPr sz="3200" spc="10" dirty="0">
                <a:latin typeface="Calibri"/>
                <a:cs typeface="Calibri"/>
              </a:rPr>
              <a:t>of </a:t>
            </a:r>
            <a:r>
              <a:rPr sz="3200" spc="15" dirty="0">
                <a:latin typeface="Calibri"/>
                <a:cs typeface="Calibri"/>
              </a:rPr>
              <a:t> </a:t>
            </a:r>
            <a:r>
              <a:rPr sz="3200" spc="-10" dirty="0">
                <a:latin typeface="Calibri"/>
                <a:cs typeface="Calibri"/>
              </a:rPr>
              <a:t>Conventions</a:t>
            </a:r>
            <a:r>
              <a:rPr sz="3200" spc="-5" dirty="0">
                <a:latin typeface="Calibri"/>
                <a:cs typeface="Calibri"/>
              </a:rPr>
              <a:t> </a:t>
            </a:r>
            <a:r>
              <a:rPr sz="3200" dirty="0">
                <a:latin typeface="Calibri"/>
                <a:cs typeface="Calibri"/>
              </a:rPr>
              <a:t>and</a:t>
            </a:r>
            <a:r>
              <a:rPr sz="3200" spc="5" dirty="0">
                <a:latin typeface="Calibri"/>
                <a:cs typeface="Calibri"/>
              </a:rPr>
              <a:t> </a:t>
            </a:r>
            <a:r>
              <a:rPr sz="3200" spc="-10" dirty="0">
                <a:latin typeface="Calibri"/>
                <a:cs typeface="Calibri"/>
              </a:rPr>
              <a:t>Recommendations</a:t>
            </a:r>
            <a:r>
              <a:rPr sz="3200" spc="-5" dirty="0">
                <a:latin typeface="Calibri"/>
                <a:cs typeface="Calibri"/>
              </a:rPr>
              <a:t> </a:t>
            </a:r>
            <a:r>
              <a:rPr sz="3200" spc="-10" dirty="0">
                <a:latin typeface="Calibri"/>
                <a:cs typeface="Calibri"/>
              </a:rPr>
              <a:t>setting</a:t>
            </a:r>
            <a:r>
              <a:rPr sz="3200" spc="-5" dirty="0">
                <a:latin typeface="Calibri"/>
                <a:cs typeface="Calibri"/>
              </a:rPr>
              <a:t> </a:t>
            </a:r>
            <a:r>
              <a:rPr sz="3200" spc="5" dirty="0">
                <a:latin typeface="Calibri"/>
                <a:cs typeface="Calibri"/>
              </a:rPr>
              <a:t>minimum</a:t>
            </a:r>
            <a:r>
              <a:rPr sz="3200" spc="10" dirty="0">
                <a:latin typeface="Calibri"/>
                <a:cs typeface="Calibri"/>
              </a:rPr>
              <a:t> </a:t>
            </a:r>
            <a:r>
              <a:rPr sz="3200" spc="-15" dirty="0">
                <a:latin typeface="Calibri"/>
                <a:cs typeface="Calibri"/>
              </a:rPr>
              <a:t>standards</a:t>
            </a:r>
            <a:r>
              <a:rPr sz="3200" spc="690" dirty="0">
                <a:latin typeface="Calibri"/>
                <a:cs typeface="Calibri"/>
              </a:rPr>
              <a:t> </a:t>
            </a:r>
            <a:r>
              <a:rPr sz="3200" dirty="0">
                <a:latin typeface="Calibri"/>
                <a:cs typeface="Calibri"/>
              </a:rPr>
              <a:t>of </a:t>
            </a:r>
            <a:r>
              <a:rPr sz="3200" spc="5" dirty="0">
                <a:latin typeface="Calibri"/>
                <a:cs typeface="Calibri"/>
              </a:rPr>
              <a:t> </a:t>
            </a:r>
            <a:r>
              <a:rPr sz="3200" spc="-5" dirty="0">
                <a:latin typeface="Calibri"/>
                <a:cs typeface="Calibri"/>
              </a:rPr>
              <a:t>basic</a:t>
            </a:r>
            <a:r>
              <a:rPr sz="3200" spc="10" dirty="0">
                <a:latin typeface="Calibri"/>
                <a:cs typeface="Calibri"/>
              </a:rPr>
              <a:t> </a:t>
            </a:r>
            <a:r>
              <a:rPr sz="3200" dirty="0">
                <a:latin typeface="Calibri"/>
                <a:cs typeface="Calibri"/>
              </a:rPr>
              <a:t>labour </a:t>
            </a:r>
            <a:r>
              <a:rPr sz="3200" spc="-5" dirty="0">
                <a:latin typeface="Calibri"/>
                <a:cs typeface="Calibri"/>
              </a:rPr>
              <a:t>rights.</a:t>
            </a:r>
            <a:endParaRPr sz="3200" dirty="0">
              <a:latin typeface="Calibri"/>
              <a:cs typeface="Calibri"/>
            </a:endParaRPr>
          </a:p>
          <a:p>
            <a:pPr marL="241300" marR="6985" indent="-228600" algn="just">
              <a:lnSpc>
                <a:spcPct val="80000"/>
              </a:lnSpc>
              <a:buSzPct val="62500"/>
              <a:buFont typeface="Wingdings"/>
              <a:buChar char=""/>
              <a:tabLst>
                <a:tab pos="241300" algn="l"/>
              </a:tabLst>
            </a:pPr>
            <a:r>
              <a:rPr sz="3200" spc="-5" dirty="0">
                <a:latin typeface="Calibri"/>
                <a:cs typeface="Calibri"/>
              </a:rPr>
              <a:t>The </a:t>
            </a:r>
            <a:r>
              <a:rPr sz="3200" spc="-25" dirty="0">
                <a:latin typeface="Calibri"/>
                <a:cs typeface="Calibri"/>
              </a:rPr>
              <a:t>ILO </a:t>
            </a:r>
            <a:r>
              <a:rPr sz="3200" dirty="0">
                <a:latin typeface="Calibri"/>
                <a:cs typeface="Calibri"/>
              </a:rPr>
              <a:t>has 187 member </a:t>
            </a:r>
            <a:r>
              <a:rPr sz="3200" spc="-20" dirty="0">
                <a:latin typeface="Calibri"/>
                <a:cs typeface="Calibri"/>
              </a:rPr>
              <a:t>states: </a:t>
            </a:r>
            <a:r>
              <a:rPr sz="3200" dirty="0">
                <a:latin typeface="Calibri"/>
                <a:cs typeface="Calibri"/>
              </a:rPr>
              <a:t>186 of the 193 UN member </a:t>
            </a:r>
            <a:r>
              <a:rPr sz="3200" spc="-25" dirty="0">
                <a:latin typeface="Calibri"/>
                <a:cs typeface="Calibri"/>
              </a:rPr>
              <a:t>states</a:t>
            </a:r>
            <a:r>
              <a:rPr lang="en-SG" sz="3200" spc="-25" dirty="0">
                <a:latin typeface="Calibri"/>
                <a:cs typeface="Calibri"/>
              </a:rPr>
              <a:t>.</a:t>
            </a:r>
            <a:endParaRPr sz="3200" dirty="0">
              <a:latin typeface="Calibri"/>
              <a:cs typeface="Calibri"/>
            </a:endParaRPr>
          </a:p>
          <a:p>
            <a:pPr marL="241300" indent="-228600" algn="just">
              <a:lnSpc>
                <a:spcPts val="3075"/>
              </a:lnSpc>
              <a:buSzPct val="62500"/>
              <a:buFont typeface="Wingdings"/>
              <a:buChar char=""/>
              <a:tabLst>
                <a:tab pos="241300" algn="l"/>
              </a:tabLst>
            </a:pPr>
            <a:r>
              <a:rPr sz="3200" dirty="0">
                <a:latin typeface="Calibri"/>
                <a:cs typeface="Calibri"/>
              </a:rPr>
              <a:t>Bangladesh</a:t>
            </a:r>
            <a:r>
              <a:rPr sz="3200" spc="5" dirty="0">
                <a:latin typeface="Calibri"/>
                <a:cs typeface="Calibri"/>
              </a:rPr>
              <a:t> </a:t>
            </a:r>
            <a:r>
              <a:rPr sz="3200" spc="-5" dirty="0">
                <a:latin typeface="Calibri"/>
                <a:cs typeface="Calibri"/>
              </a:rPr>
              <a:t>is</a:t>
            </a:r>
            <a:r>
              <a:rPr sz="3200" spc="-10" dirty="0">
                <a:latin typeface="Calibri"/>
                <a:cs typeface="Calibri"/>
              </a:rPr>
              <a:t> </a:t>
            </a:r>
            <a:r>
              <a:rPr sz="3200" dirty="0">
                <a:latin typeface="Calibri"/>
                <a:cs typeface="Calibri"/>
              </a:rPr>
              <a:t>also</a:t>
            </a:r>
            <a:r>
              <a:rPr sz="3200" spc="-10" dirty="0">
                <a:latin typeface="Calibri"/>
                <a:cs typeface="Calibri"/>
              </a:rPr>
              <a:t> </a:t>
            </a:r>
            <a:r>
              <a:rPr sz="3200" dirty="0">
                <a:latin typeface="Calibri"/>
                <a:cs typeface="Calibri"/>
              </a:rPr>
              <a:t>a member</a:t>
            </a:r>
            <a:r>
              <a:rPr sz="3200" spc="-20" dirty="0">
                <a:latin typeface="Calibri"/>
                <a:cs typeface="Calibri"/>
              </a:rPr>
              <a:t> </a:t>
            </a:r>
            <a:r>
              <a:rPr sz="3200" dirty="0">
                <a:latin typeface="Calibri"/>
                <a:cs typeface="Calibri"/>
              </a:rPr>
              <a:t>of</a:t>
            </a:r>
            <a:r>
              <a:rPr sz="3200" spc="-15" dirty="0">
                <a:latin typeface="Calibri"/>
                <a:cs typeface="Calibri"/>
              </a:rPr>
              <a:t> </a:t>
            </a:r>
            <a:r>
              <a:rPr sz="3200" spc="-25" dirty="0">
                <a:latin typeface="Calibri"/>
                <a:cs typeface="Calibri"/>
              </a:rPr>
              <a:t>ILO</a:t>
            </a:r>
            <a:endParaRPr sz="32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B85E-FEFC-9345-D90A-EEF4430350F8}"/>
              </a:ext>
            </a:extLst>
          </p:cNvPr>
          <p:cNvSpPr>
            <a:spLocks noGrp="1"/>
          </p:cNvSpPr>
          <p:nvPr>
            <p:ph type="title"/>
          </p:nvPr>
        </p:nvSpPr>
        <p:spPr/>
        <p:txBody>
          <a:bodyPr/>
          <a:lstStyle/>
          <a:p>
            <a:r>
              <a:rPr lang="en-SG" dirty="0"/>
              <a:t>Objectives of ILO </a:t>
            </a:r>
          </a:p>
        </p:txBody>
      </p:sp>
      <p:sp>
        <p:nvSpPr>
          <p:cNvPr id="3" name="Text Placeholder 2">
            <a:extLst>
              <a:ext uri="{FF2B5EF4-FFF2-40B4-BE49-F238E27FC236}">
                <a16:creationId xmlns:a16="http://schemas.microsoft.com/office/drawing/2014/main" id="{324E58C6-EA7D-C5E4-0909-AC38A4AAA089}"/>
              </a:ext>
            </a:extLst>
          </p:cNvPr>
          <p:cNvSpPr>
            <a:spLocks noGrp="1"/>
          </p:cNvSpPr>
          <p:nvPr>
            <p:ph type="body" idx="1"/>
          </p:nvPr>
        </p:nvSpPr>
        <p:spPr>
          <a:xfrm>
            <a:off x="609600" y="1577340"/>
            <a:ext cx="10972800" cy="2215991"/>
          </a:xfrm>
        </p:spPr>
        <p:txBody>
          <a:bodyPr/>
          <a:lstStyle/>
          <a:p>
            <a:endParaRPr lang="en-US" b="1" dirty="0"/>
          </a:p>
          <a:p>
            <a:pPr>
              <a:buFont typeface="Arial" panose="020B0604020202020204" pitchFamily="34" charset="0"/>
              <a:buChar char="•"/>
            </a:pPr>
            <a:r>
              <a:rPr lang="en-US" b="1" dirty="0"/>
              <a:t>Decent Work</a:t>
            </a:r>
            <a:r>
              <a:rPr lang="en-US" dirty="0"/>
              <a:t>: Promoting opportunities for everyone to obtain decent and productive work, under conditions of freedom, equity, security, and dignity.</a:t>
            </a:r>
          </a:p>
          <a:p>
            <a:pPr>
              <a:buFont typeface="Arial" panose="020B0604020202020204" pitchFamily="34" charset="0"/>
              <a:buChar char="•"/>
            </a:pPr>
            <a:r>
              <a:rPr lang="en-US" b="1" dirty="0"/>
              <a:t>Social Dialogue</a:t>
            </a:r>
            <a:r>
              <a:rPr lang="en-US" dirty="0"/>
              <a:t>: Facilitating communication between employers, workers, and governments to ensure that labor policies are developed through collaboration.</a:t>
            </a:r>
          </a:p>
          <a:p>
            <a:pPr>
              <a:buFont typeface="Arial" panose="020B0604020202020204" pitchFamily="34" charset="0"/>
              <a:buChar char="•"/>
            </a:pPr>
            <a:r>
              <a:rPr lang="en-US" b="1" dirty="0"/>
              <a:t>Fair Globalization</a:t>
            </a:r>
            <a:r>
              <a:rPr lang="en-US" dirty="0"/>
              <a:t>: Ensuring that workers’ rights are respected even in the globalized economy, including in multinational companies and global supply chains.</a:t>
            </a:r>
          </a:p>
          <a:p>
            <a:endParaRPr lang="en-SG" dirty="0"/>
          </a:p>
        </p:txBody>
      </p:sp>
    </p:spTree>
    <p:extLst>
      <p:ext uri="{BB962C8B-B14F-4D97-AF65-F5344CB8AC3E}">
        <p14:creationId xmlns:p14="http://schemas.microsoft.com/office/powerpoint/2010/main" val="113444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407E-611C-DD9F-EEF8-AB1959CBA1A9}"/>
              </a:ext>
            </a:extLst>
          </p:cNvPr>
          <p:cNvSpPr>
            <a:spLocks noGrp="1"/>
          </p:cNvSpPr>
          <p:nvPr>
            <p:ph type="title"/>
          </p:nvPr>
        </p:nvSpPr>
        <p:spPr/>
        <p:txBody>
          <a:bodyPr/>
          <a:lstStyle/>
          <a:p>
            <a:r>
              <a:rPr lang="en-SG" dirty="0"/>
              <a:t>Key ILO Labour Standards </a:t>
            </a:r>
          </a:p>
        </p:txBody>
      </p:sp>
      <p:sp>
        <p:nvSpPr>
          <p:cNvPr id="3" name="Text Placeholder 2">
            <a:extLst>
              <a:ext uri="{FF2B5EF4-FFF2-40B4-BE49-F238E27FC236}">
                <a16:creationId xmlns:a16="http://schemas.microsoft.com/office/drawing/2014/main" id="{57654275-FD4A-9944-520C-9E2DF57C17C5}"/>
              </a:ext>
            </a:extLst>
          </p:cNvPr>
          <p:cNvSpPr>
            <a:spLocks noGrp="1"/>
          </p:cNvSpPr>
          <p:nvPr>
            <p:ph type="body" idx="1"/>
          </p:nvPr>
        </p:nvSpPr>
        <p:spPr>
          <a:xfrm>
            <a:off x="609600" y="1577340"/>
            <a:ext cx="10972800" cy="3046988"/>
          </a:xfrm>
        </p:spPr>
        <p:txBody>
          <a:bodyPr/>
          <a:lstStyle/>
          <a:p>
            <a:r>
              <a:rPr lang="en-US" b="1" dirty="0"/>
              <a:t>Fundamental Principles and Rights at Work</a:t>
            </a:r>
            <a:r>
              <a:rPr lang="en-US" dirty="0"/>
              <a:t>: The ILO’s core labor standards focus on ensuring the most essential rights for workers, known as the </a:t>
            </a:r>
            <a:r>
              <a:rPr lang="en-US" b="1" dirty="0"/>
              <a:t>Fundamental Conventions</a:t>
            </a:r>
            <a:r>
              <a:rPr lang="en-US" dirty="0"/>
              <a:t>. These include:</a:t>
            </a:r>
          </a:p>
          <a:p>
            <a:pPr marL="742950" lvl="1" indent="-285750">
              <a:buFont typeface="+mj-lt"/>
              <a:buAutoNum type="arabicPeriod"/>
            </a:pPr>
            <a:r>
              <a:rPr lang="en-US" b="1" dirty="0"/>
              <a:t>Freedom of Association and the Right to Collective Bargaining</a:t>
            </a:r>
            <a:r>
              <a:rPr lang="en-US" dirty="0"/>
              <a:t>: These conventions ensure that workers have the right to form unions, organize, and collectively bargain with employers.</a:t>
            </a:r>
          </a:p>
          <a:p>
            <a:pPr marL="742950" lvl="1" indent="-285750">
              <a:buFont typeface="+mj-lt"/>
              <a:buAutoNum type="arabicPeriod"/>
            </a:pPr>
            <a:r>
              <a:rPr lang="en-US" b="1" dirty="0"/>
              <a:t>Elimination of Forced or Compulsory Labor</a:t>
            </a:r>
            <a:r>
              <a:rPr lang="en-US" dirty="0"/>
              <a:t>: These conventions prohibit any form of forced labor or slavery, ensuring that all work is undertaken freely.</a:t>
            </a:r>
          </a:p>
          <a:p>
            <a:pPr marL="742950" lvl="1" indent="-285750">
              <a:buFont typeface="+mj-lt"/>
              <a:buAutoNum type="arabicPeriod"/>
            </a:pPr>
            <a:r>
              <a:rPr lang="en-US" b="1" dirty="0"/>
              <a:t>Abolition of Child Labor</a:t>
            </a:r>
            <a:r>
              <a:rPr lang="en-US" dirty="0"/>
              <a:t> : These aim to eliminate child labor and set minimum age requirements for employment.</a:t>
            </a:r>
          </a:p>
          <a:p>
            <a:pPr marL="742950" lvl="1" indent="-285750">
              <a:buFont typeface="+mj-lt"/>
              <a:buAutoNum type="arabicPeriod"/>
            </a:pPr>
            <a:r>
              <a:rPr lang="en-US" b="1" dirty="0"/>
              <a:t>Elimination of Discrimination in Employment</a:t>
            </a:r>
            <a:r>
              <a:rPr lang="en-US" dirty="0"/>
              <a:t> : These focus on eliminating discrimination based on race, gender, religion, or other characteristics and ensure equal pay for equal work.</a:t>
            </a:r>
          </a:p>
          <a:p>
            <a:endParaRPr lang="en-SG" dirty="0"/>
          </a:p>
        </p:txBody>
      </p:sp>
    </p:spTree>
    <p:extLst>
      <p:ext uri="{BB962C8B-B14F-4D97-AF65-F5344CB8AC3E}">
        <p14:creationId xmlns:p14="http://schemas.microsoft.com/office/powerpoint/2010/main" val="37485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361E-E52C-520B-82C6-C59627FAAE74}"/>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9BD8DC03-0F12-36AA-C592-049C834D9DBD}"/>
              </a:ext>
            </a:extLst>
          </p:cNvPr>
          <p:cNvSpPr>
            <a:spLocks noGrp="1"/>
          </p:cNvSpPr>
          <p:nvPr>
            <p:ph type="body" idx="1"/>
          </p:nvPr>
        </p:nvSpPr>
        <p:spPr>
          <a:xfrm>
            <a:off x="609600" y="1577340"/>
            <a:ext cx="10972800" cy="4154984"/>
          </a:xfrm>
        </p:spPr>
        <p:txBody>
          <a:bodyPr/>
          <a:lstStyle/>
          <a:p>
            <a:r>
              <a:rPr lang="en-US" b="1" dirty="0"/>
              <a:t>2. Working Conditions</a:t>
            </a:r>
            <a:r>
              <a:rPr lang="en-US" dirty="0"/>
              <a:t>: The ILO sets standards to improve the quality of working conditions, focusing on areas such as:</a:t>
            </a:r>
          </a:p>
          <a:p>
            <a:pPr>
              <a:buFont typeface="Arial" panose="020B0604020202020204" pitchFamily="34" charset="0"/>
              <a:buChar char="•"/>
            </a:pPr>
            <a:r>
              <a:rPr lang="en-US" b="1" dirty="0"/>
              <a:t>Occupational Safety and Health (OSH)</a:t>
            </a:r>
            <a:r>
              <a:rPr lang="en-US" dirty="0"/>
              <a:t> (Convention No. 155): This promotes safe and healthy working environments, requiring employers to minimize hazards and ensure workplace safety.</a:t>
            </a:r>
          </a:p>
          <a:p>
            <a:pPr>
              <a:buFont typeface="Arial" panose="020B0604020202020204" pitchFamily="34" charset="0"/>
              <a:buChar char="•"/>
            </a:pPr>
            <a:r>
              <a:rPr lang="en-US" b="1" dirty="0"/>
              <a:t>Hours of Work</a:t>
            </a:r>
            <a:r>
              <a:rPr lang="en-US" dirty="0"/>
              <a:t> (Convention No. 1): It regulates working hours and encourages reasonable limits on the length of the workday and workweek to prevent worker exploitation.</a:t>
            </a:r>
          </a:p>
          <a:p>
            <a:pPr>
              <a:buFont typeface="Arial" panose="020B0604020202020204" pitchFamily="34" charset="0"/>
              <a:buChar char="•"/>
            </a:pPr>
            <a:r>
              <a:rPr lang="en-US" b="1" dirty="0"/>
              <a:t>Minimum Wage</a:t>
            </a:r>
            <a:r>
              <a:rPr lang="en-US" dirty="0"/>
              <a:t> (Convention No. 131): This sets guidelines for establishing minimum wages that ensure workers can earn a fair wage sufficient to meet their basic needs.</a:t>
            </a:r>
          </a:p>
          <a:p>
            <a:r>
              <a:rPr lang="en-US" b="1" dirty="0"/>
              <a:t>3.Social Protection and Employment Security</a:t>
            </a:r>
            <a:r>
              <a:rPr lang="en-US" dirty="0"/>
              <a:t>: The ILO promotes decent work by ensuring that workers have access to social security and protection against unemployment:</a:t>
            </a:r>
          </a:p>
          <a:p>
            <a:pPr>
              <a:buFont typeface="Arial" panose="020B0604020202020204" pitchFamily="34" charset="0"/>
              <a:buChar char="•"/>
            </a:pPr>
            <a:r>
              <a:rPr lang="en-US" b="1" dirty="0"/>
              <a:t>Social Security (Minimum Standards)</a:t>
            </a:r>
            <a:r>
              <a:rPr lang="en-US" dirty="0"/>
              <a:t> (Convention No. 102): This sets minimum standards for social security systems, ensuring that workers have access to healthcare, unemployment benefits, and pension schemes.</a:t>
            </a:r>
          </a:p>
          <a:p>
            <a:pPr>
              <a:buFont typeface="Arial" panose="020B0604020202020204" pitchFamily="34" charset="0"/>
              <a:buChar char="•"/>
            </a:pPr>
            <a:r>
              <a:rPr lang="en-US" b="1" dirty="0"/>
              <a:t>Employment Policy</a:t>
            </a:r>
            <a:r>
              <a:rPr lang="en-US" dirty="0"/>
              <a:t> (Convention No. 122): It calls for national policies to ensure full, productive, and freely chosen employment opportunities.</a:t>
            </a:r>
          </a:p>
          <a:p>
            <a:endParaRPr lang="en-SG" dirty="0"/>
          </a:p>
        </p:txBody>
      </p:sp>
    </p:spTree>
    <p:extLst>
      <p:ext uri="{BB962C8B-B14F-4D97-AF65-F5344CB8AC3E}">
        <p14:creationId xmlns:p14="http://schemas.microsoft.com/office/powerpoint/2010/main" val="682451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0E9E-0F06-D6CE-E63D-183F222B6FAF}"/>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2EC5A6B4-6ED9-F180-0B3C-2B5706F27169}"/>
              </a:ext>
            </a:extLst>
          </p:cNvPr>
          <p:cNvSpPr>
            <a:spLocks noGrp="1"/>
          </p:cNvSpPr>
          <p:nvPr>
            <p:ph type="body" idx="1"/>
          </p:nvPr>
        </p:nvSpPr>
        <p:spPr>
          <a:xfrm>
            <a:off x="609600" y="1577340"/>
            <a:ext cx="10972800" cy="2492990"/>
          </a:xfrm>
        </p:spPr>
        <p:txBody>
          <a:bodyPr/>
          <a:lstStyle/>
          <a:p>
            <a:r>
              <a:rPr lang="en-US" b="1" dirty="0"/>
              <a:t>4.Maternity Protection</a:t>
            </a:r>
            <a:r>
              <a:rPr lang="en-US" dirty="0"/>
              <a:t>: The ILO has set standards to protect working women during pregnancy and maternity:</a:t>
            </a:r>
          </a:p>
          <a:p>
            <a:pPr>
              <a:buFont typeface="Arial" panose="020B0604020202020204" pitchFamily="34" charset="0"/>
              <a:buChar char="•"/>
            </a:pPr>
            <a:r>
              <a:rPr lang="en-US" b="1" dirty="0"/>
              <a:t>Maternity Protection </a:t>
            </a:r>
            <a:r>
              <a:rPr lang="en-US" dirty="0"/>
              <a:t>: This convention provides for paid maternity leave, job security, and protection against discrimination for pregnant workers.</a:t>
            </a:r>
          </a:p>
          <a:p>
            <a:pPr>
              <a:buFont typeface="Arial" panose="020B0604020202020204" pitchFamily="34" charset="0"/>
              <a:buChar char="•"/>
            </a:pPr>
            <a:endParaRPr lang="en-US" dirty="0"/>
          </a:p>
          <a:p>
            <a:r>
              <a:rPr lang="en-US" dirty="0"/>
              <a:t>5. </a:t>
            </a:r>
            <a:r>
              <a:rPr lang="en-US" b="1" dirty="0" err="1"/>
              <a:t>Labour</a:t>
            </a:r>
            <a:r>
              <a:rPr lang="en-US" b="1" dirty="0"/>
              <a:t> Inspection</a:t>
            </a:r>
            <a:r>
              <a:rPr lang="en-US" dirty="0"/>
              <a:t>: Ensuring compliance with labor standards is a critical focus of the ILO:</a:t>
            </a:r>
          </a:p>
          <a:p>
            <a:pPr>
              <a:buFont typeface="Arial" panose="020B0604020202020204" pitchFamily="34" charset="0"/>
              <a:buChar char="•"/>
            </a:pPr>
            <a:r>
              <a:rPr lang="en-US" b="1" dirty="0" err="1"/>
              <a:t>Labour</a:t>
            </a:r>
            <a:r>
              <a:rPr lang="en-US" b="1" dirty="0"/>
              <a:t> </a:t>
            </a:r>
            <a:r>
              <a:rPr lang="en-US" b="1"/>
              <a:t>Inspection Convention</a:t>
            </a:r>
            <a:r>
              <a:rPr lang="en-US"/>
              <a:t>: It establishes a system of labor inspection to enforce labor laws and ensure employers comply with regulations on working conditions, safety, and health.</a:t>
            </a:r>
          </a:p>
          <a:p>
            <a:endParaRPr lang="en-US" dirty="0"/>
          </a:p>
          <a:p>
            <a:endParaRPr lang="en-SG" dirty="0"/>
          </a:p>
        </p:txBody>
      </p:sp>
    </p:spTree>
    <p:extLst>
      <p:ext uri="{BB962C8B-B14F-4D97-AF65-F5344CB8AC3E}">
        <p14:creationId xmlns:p14="http://schemas.microsoft.com/office/powerpoint/2010/main" val="157909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431673"/>
            <a:ext cx="12036425" cy="6246495"/>
          </a:xfrm>
          <a:prstGeom prst="rect">
            <a:avLst/>
          </a:prstGeom>
        </p:spPr>
        <p:txBody>
          <a:bodyPr vert="horz" wrap="square" lIns="0" tIns="12065" rIns="0" bIns="0" rtlCol="0">
            <a:spAutoFit/>
          </a:bodyPr>
          <a:lstStyle/>
          <a:p>
            <a:pPr marL="12700">
              <a:lnSpc>
                <a:spcPct val="100000"/>
              </a:lnSpc>
              <a:spcBef>
                <a:spcPts val="95"/>
              </a:spcBef>
            </a:pPr>
            <a:r>
              <a:rPr sz="4000" spc="-25" dirty="0">
                <a:solidFill>
                  <a:srgbClr val="FFFFFF"/>
                </a:solidFill>
                <a:latin typeface="Calibri Light"/>
                <a:cs typeface="Calibri Light"/>
              </a:rPr>
              <a:t>Labour</a:t>
            </a:r>
            <a:r>
              <a:rPr sz="4000" spc="-120" dirty="0">
                <a:solidFill>
                  <a:srgbClr val="FFFFFF"/>
                </a:solidFill>
                <a:latin typeface="Calibri Light"/>
                <a:cs typeface="Calibri Light"/>
              </a:rPr>
              <a:t> </a:t>
            </a:r>
            <a:r>
              <a:rPr sz="4000" spc="-40" dirty="0">
                <a:solidFill>
                  <a:srgbClr val="FFFFFF"/>
                </a:solidFill>
                <a:latin typeface="Calibri Light"/>
                <a:cs typeface="Calibri Light"/>
              </a:rPr>
              <a:t>Laws</a:t>
            </a:r>
            <a:endParaRPr sz="4000">
              <a:latin typeface="Calibri Light"/>
              <a:cs typeface="Calibri Light"/>
            </a:endParaRPr>
          </a:p>
          <a:p>
            <a:pPr>
              <a:lnSpc>
                <a:spcPct val="100000"/>
              </a:lnSpc>
              <a:spcBef>
                <a:spcPts val="55"/>
              </a:spcBef>
            </a:pPr>
            <a:endParaRPr sz="4350">
              <a:latin typeface="Calibri Light"/>
              <a:cs typeface="Calibri Light"/>
            </a:endParaRPr>
          </a:p>
          <a:p>
            <a:pPr marL="12700" marR="5080">
              <a:lnSpc>
                <a:spcPts val="4320"/>
              </a:lnSpc>
              <a:tabLst>
                <a:tab pos="743585" algn="l"/>
                <a:tab pos="1868805" algn="l"/>
                <a:tab pos="3218815" algn="l"/>
                <a:tab pos="3882390" algn="l"/>
                <a:tab pos="4851400" algn="l"/>
                <a:tab pos="6823709" algn="l"/>
                <a:tab pos="7526655" algn="l"/>
                <a:tab pos="8538845" algn="l"/>
                <a:tab pos="9829800" algn="l"/>
                <a:tab pos="11573510" algn="l"/>
              </a:tabLst>
            </a:pPr>
            <a:r>
              <a:rPr sz="4000" spc="-100" dirty="0">
                <a:latin typeface="Calibri"/>
                <a:cs typeface="Calibri"/>
              </a:rPr>
              <a:t>A</a:t>
            </a:r>
            <a:r>
              <a:rPr sz="4000" spc="-5" dirty="0">
                <a:latin typeface="Calibri"/>
                <a:cs typeface="Calibri"/>
              </a:rPr>
              <a:t>t</a:t>
            </a:r>
            <a:r>
              <a:rPr sz="4000" dirty="0">
                <a:latin typeface="Calibri"/>
                <a:cs typeface="Calibri"/>
              </a:rPr>
              <a:t>	</a:t>
            </a:r>
            <a:r>
              <a:rPr sz="4000" spc="-5" dirty="0">
                <a:latin typeface="Calibri"/>
                <a:cs typeface="Calibri"/>
              </a:rPr>
              <a:t>th</a:t>
            </a:r>
            <a:r>
              <a:rPr sz="4000" spc="-45" dirty="0">
                <a:latin typeface="Calibri"/>
                <a:cs typeface="Calibri"/>
              </a:rPr>
              <a:t>a</a:t>
            </a:r>
            <a:r>
              <a:rPr sz="4000" spc="-5" dirty="0">
                <a:latin typeface="Calibri"/>
                <a:cs typeface="Calibri"/>
              </a:rPr>
              <a:t>t</a:t>
            </a:r>
            <a:r>
              <a:rPr sz="4000" dirty="0">
                <a:latin typeface="Calibri"/>
                <a:cs typeface="Calibri"/>
              </a:rPr>
              <a:t>	</a:t>
            </a:r>
            <a:r>
              <a:rPr sz="4000" spc="-5" dirty="0">
                <a:latin typeface="Calibri"/>
                <a:cs typeface="Calibri"/>
              </a:rPr>
              <a:t>time,</a:t>
            </a:r>
            <a:r>
              <a:rPr sz="4000" dirty="0">
                <a:latin typeface="Calibri"/>
                <a:cs typeface="Calibri"/>
              </a:rPr>
              <a:t>	</a:t>
            </a:r>
            <a:r>
              <a:rPr sz="4000" spc="-15" dirty="0">
                <a:latin typeface="Calibri"/>
                <a:cs typeface="Calibri"/>
              </a:rPr>
              <a:t>i</a:t>
            </a:r>
            <a:r>
              <a:rPr sz="4000" spc="-5" dirty="0">
                <a:latin typeface="Calibri"/>
                <a:cs typeface="Calibri"/>
              </a:rPr>
              <a:t>n</a:t>
            </a:r>
            <a:r>
              <a:rPr sz="4000" dirty="0">
                <a:latin typeface="Calibri"/>
                <a:cs typeface="Calibri"/>
              </a:rPr>
              <a:t>	</a:t>
            </a:r>
            <a:r>
              <a:rPr sz="4000" spc="-5" dirty="0">
                <a:latin typeface="Calibri"/>
                <a:cs typeface="Calibri"/>
              </a:rPr>
              <a:t>the</a:t>
            </a:r>
            <a:r>
              <a:rPr sz="4000" dirty="0">
                <a:latin typeface="Calibri"/>
                <a:cs typeface="Calibri"/>
              </a:rPr>
              <a:t>	</a:t>
            </a:r>
            <a:r>
              <a:rPr sz="4000" spc="-5" dirty="0">
                <a:latin typeface="Calibri"/>
                <a:cs typeface="Calibri"/>
              </a:rPr>
              <a:t>a</a:t>
            </a:r>
            <a:r>
              <a:rPr sz="4000" spc="-25" dirty="0">
                <a:latin typeface="Calibri"/>
                <a:cs typeface="Calibri"/>
              </a:rPr>
              <a:t>b</a:t>
            </a:r>
            <a:r>
              <a:rPr sz="4000" spc="-10" dirty="0">
                <a:latin typeface="Calibri"/>
                <a:cs typeface="Calibri"/>
              </a:rPr>
              <a:t>s</a:t>
            </a:r>
            <a:r>
              <a:rPr sz="4000" spc="-20" dirty="0">
                <a:latin typeface="Calibri"/>
                <a:cs typeface="Calibri"/>
              </a:rPr>
              <a:t>e</a:t>
            </a:r>
            <a:r>
              <a:rPr sz="4000" spc="-10" dirty="0">
                <a:latin typeface="Calibri"/>
                <a:cs typeface="Calibri"/>
              </a:rPr>
              <a:t>nc</a:t>
            </a:r>
            <a:r>
              <a:rPr sz="4000" spc="-5" dirty="0">
                <a:latin typeface="Calibri"/>
                <a:cs typeface="Calibri"/>
              </a:rPr>
              <a:t>e</a:t>
            </a:r>
            <a:r>
              <a:rPr sz="4000" dirty="0">
                <a:latin typeface="Calibri"/>
                <a:cs typeface="Calibri"/>
              </a:rPr>
              <a:t>	</a:t>
            </a:r>
            <a:r>
              <a:rPr sz="4000" spc="-5" dirty="0">
                <a:latin typeface="Calibri"/>
                <a:cs typeface="Calibri"/>
              </a:rPr>
              <a:t>of</a:t>
            </a:r>
            <a:r>
              <a:rPr sz="4000" dirty="0">
                <a:latin typeface="Calibri"/>
                <a:cs typeface="Calibri"/>
              </a:rPr>
              <a:t>	</a:t>
            </a:r>
            <a:r>
              <a:rPr sz="4000" spc="-5" dirty="0">
                <a:latin typeface="Calibri"/>
                <a:cs typeface="Calibri"/>
              </a:rPr>
              <a:t>a</a:t>
            </a:r>
            <a:r>
              <a:rPr sz="4000" spc="-70" dirty="0">
                <a:latin typeface="Calibri"/>
                <a:cs typeface="Calibri"/>
              </a:rPr>
              <a:t>n</a:t>
            </a:r>
            <a:r>
              <a:rPr sz="4000" spc="-5" dirty="0">
                <a:latin typeface="Calibri"/>
                <a:cs typeface="Calibri"/>
              </a:rPr>
              <a:t>y</a:t>
            </a:r>
            <a:r>
              <a:rPr sz="4000" dirty="0">
                <a:latin typeface="Calibri"/>
                <a:cs typeface="Calibri"/>
              </a:rPr>
              <a:t>	</a:t>
            </a:r>
            <a:r>
              <a:rPr sz="4000" spc="-70" dirty="0">
                <a:latin typeface="Calibri"/>
                <a:cs typeface="Calibri"/>
              </a:rPr>
              <a:t>s</a:t>
            </a:r>
            <a:r>
              <a:rPr sz="4000" spc="-50" dirty="0">
                <a:latin typeface="Calibri"/>
                <a:cs typeface="Calibri"/>
              </a:rPr>
              <a:t>t</a:t>
            </a:r>
            <a:r>
              <a:rPr sz="4000" spc="-40" dirty="0">
                <a:latin typeface="Calibri"/>
                <a:cs typeface="Calibri"/>
              </a:rPr>
              <a:t>a</a:t>
            </a:r>
            <a:r>
              <a:rPr sz="4000" spc="-65" dirty="0">
                <a:latin typeface="Calibri"/>
                <a:cs typeface="Calibri"/>
              </a:rPr>
              <a:t>t</a:t>
            </a:r>
            <a:r>
              <a:rPr sz="4000" spc="-5" dirty="0">
                <a:latin typeface="Calibri"/>
                <a:cs typeface="Calibri"/>
              </a:rPr>
              <a:t>e</a:t>
            </a:r>
            <a:r>
              <a:rPr sz="4000" dirty="0">
                <a:latin typeface="Calibri"/>
                <a:cs typeface="Calibri"/>
              </a:rPr>
              <a:t>	</a:t>
            </a:r>
            <a:r>
              <a:rPr sz="4000" spc="-55" dirty="0">
                <a:latin typeface="Calibri"/>
                <a:cs typeface="Calibri"/>
              </a:rPr>
              <a:t>c</a:t>
            </a:r>
            <a:r>
              <a:rPr sz="4000" spc="-10" dirty="0">
                <a:latin typeface="Calibri"/>
                <a:cs typeface="Calibri"/>
              </a:rPr>
              <a:t>o</a:t>
            </a:r>
            <a:r>
              <a:rPr sz="4000" spc="-35" dirty="0">
                <a:latin typeface="Calibri"/>
                <a:cs typeface="Calibri"/>
              </a:rPr>
              <a:t>n</a:t>
            </a:r>
            <a:r>
              <a:rPr sz="4000" spc="-5" dirty="0">
                <a:latin typeface="Calibri"/>
                <a:cs typeface="Calibri"/>
              </a:rPr>
              <a:t>t</a:t>
            </a:r>
            <a:r>
              <a:rPr sz="4000" spc="-65" dirty="0">
                <a:latin typeface="Calibri"/>
                <a:cs typeface="Calibri"/>
              </a:rPr>
              <a:t>r</a:t>
            </a:r>
            <a:r>
              <a:rPr sz="4000" spc="-10" dirty="0">
                <a:latin typeface="Calibri"/>
                <a:cs typeface="Calibri"/>
              </a:rPr>
              <a:t>o</a:t>
            </a:r>
            <a:r>
              <a:rPr sz="4000" spc="-5" dirty="0">
                <a:latin typeface="Calibri"/>
                <a:cs typeface="Calibri"/>
              </a:rPr>
              <a:t>l</a:t>
            </a:r>
            <a:r>
              <a:rPr sz="4000" dirty="0">
                <a:latin typeface="Calibri"/>
                <a:cs typeface="Calibri"/>
              </a:rPr>
              <a:t>	</a:t>
            </a:r>
            <a:r>
              <a:rPr sz="4000" spc="10" dirty="0">
                <a:latin typeface="Calibri"/>
                <a:cs typeface="Calibri"/>
              </a:rPr>
              <a:t>or  </a:t>
            </a:r>
            <a:r>
              <a:rPr sz="4000" spc="-25" dirty="0">
                <a:latin typeface="Calibri"/>
                <a:cs typeface="Calibri"/>
              </a:rPr>
              <a:t>organization</a:t>
            </a:r>
            <a:r>
              <a:rPr sz="4000" spc="-10" dirty="0">
                <a:latin typeface="Calibri"/>
                <a:cs typeface="Calibri"/>
              </a:rPr>
              <a:t> </a:t>
            </a:r>
            <a:r>
              <a:rPr sz="4000" spc="-5" dirty="0">
                <a:latin typeface="Calibri"/>
                <a:cs typeface="Calibri"/>
              </a:rPr>
              <a:t>of the</a:t>
            </a:r>
            <a:r>
              <a:rPr sz="4000" spc="-10" dirty="0">
                <a:latin typeface="Calibri"/>
                <a:cs typeface="Calibri"/>
              </a:rPr>
              <a:t> </a:t>
            </a:r>
            <a:r>
              <a:rPr sz="4000" spc="-40" dirty="0">
                <a:latin typeface="Calibri"/>
                <a:cs typeface="Calibri"/>
              </a:rPr>
              <a:t>workers,</a:t>
            </a:r>
            <a:endParaRPr sz="4000">
              <a:latin typeface="Calibri"/>
              <a:cs typeface="Calibri"/>
            </a:endParaRPr>
          </a:p>
          <a:p>
            <a:pPr>
              <a:lnSpc>
                <a:spcPct val="100000"/>
              </a:lnSpc>
              <a:spcBef>
                <a:spcPts val="50"/>
              </a:spcBef>
            </a:pPr>
            <a:endParaRPr sz="3500">
              <a:latin typeface="Calibri"/>
              <a:cs typeface="Calibri"/>
            </a:endParaRPr>
          </a:p>
          <a:p>
            <a:pPr marL="1155700" marR="5080" indent="-229235">
              <a:lnSpc>
                <a:spcPts val="4320"/>
              </a:lnSpc>
              <a:buSzPct val="50000"/>
              <a:buFont typeface="Wingdings"/>
              <a:buChar char=""/>
              <a:tabLst>
                <a:tab pos="1156335" algn="l"/>
              </a:tabLst>
            </a:pPr>
            <a:r>
              <a:rPr sz="4000" spc="-5" dirty="0">
                <a:latin typeface="Calibri"/>
                <a:cs typeface="Calibri"/>
              </a:rPr>
              <a:t>the</a:t>
            </a:r>
            <a:r>
              <a:rPr sz="4000" spc="114" dirty="0">
                <a:latin typeface="Calibri"/>
                <a:cs typeface="Calibri"/>
              </a:rPr>
              <a:t> </a:t>
            </a:r>
            <a:r>
              <a:rPr sz="4000" spc="-20" dirty="0">
                <a:latin typeface="Calibri"/>
                <a:cs typeface="Calibri"/>
              </a:rPr>
              <a:t>employers</a:t>
            </a:r>
            <a:r>
              <a:rPr sz="4000" spc="114" dirty="0">
                <a:latin typeface="Calibri"/>
                <a:cs typeface="Calibri"/>
              </a:rPr>
              <a:t> </a:t>
            </a:r>
            <a:r>
              <a:rPr sz="4000" spc="-25" dirty="0">
                <a:latin typeface="Calibri"/>
                <a:cs typeface="Calibri"/>
              </a:rPr>
              <a:t>were</a:t>
            </a:r>
            <a:r>
              <a:rPr sz="4000" spc="114" dirty="0">
                <a:latin typeface="Calibri"/>
                <a:cs typeface="Calibri"/>
              </a:rPr>
              <a:t> </a:t>
            </a:r>
            <a:r>
              <a:rPr sz="4000" spc="-5" dirty="0">
                <a:latin typeface="Calibri"/>
                <a:cs typeface="Calibri"/>
              </a:rPr>
              <a:t>less</a:t>
            </a:r>
            <a:r>
              <a:rPr sz="4000" spc="114" dirty="0">
                <a:latin typeface="Calibri"/>
                <a:cs typeface="Calibri"/>
              </a:rPr>
              <a:t> </a:t>
            </a:r>
            <a:r>
              <a:rPr sz="4000" spc="-10" dirty="0">
                <a:latin typeface="Calibri"/>
                <a:cs typeface="Calibri"/>
              </a:rPr>
              <a:t>concerned</a:t>
            </a:r>
            <a:r>
              <a:rPr sz="4000" spc="135" dirty="0">
                <a:latin typeface="Calibri"/>
                <a:cs typeface="Calibri"/>
              </a:rPr>
              <a:t> </a:t>
            </a:r>
            <a:r>
              <a:rPr sz="4000" spc="-5" dirty="0">
                <a:latin typeface="Calibri"/>
                <a:cs typeface="Calibri"/>
              </a:rPr>
              <a:t>about</a:t>
            </a:r>
            <a:r>
              <a:rPr sz="4000" spc="110" dirty="0">
                <a:latin typeface="Calibri"/>
                <a:cs typeface="Calibri"/>
              </a:rPr>
              <a:t> </a:t>
            </a:r>
            <a:r>
              <a:rPr sz="4000" spc="-5" dirty="0">
                <a:latin typeface="Calibri"/>
                <a:cs typeface="Calibri"/>
              </a:rPr>
              <a:t>the</a:t>
            </a:r>
            <a:r>
              <a:rPr sz="4000" spc="125" dirty="0">
                <a:latin typeface="Calibri"/>
                <a:cs typeface="Calibri"/>
              </a:rPr>
              <a:t> </a:t>
            </a:r>
            <a:r>
              <a:rPr sz="4000" spc="-10" dirty="0">
                <a:latin typeface="Calibri"/>
                <a:cs typeface="Calibri"/>
              </a:rPr>
              <a:t>needs </a:t>
            </a:r>
            <a:r>
              <a:rPr sz="4000" spc="-890" dirty="0">
                <a:latin typeface="Calibri"/>
                <a:cs typeface="Calibri"/>
              </a:rPr>
              <a:t> </a:t>
            </a:r>
            <a:r>
              <a:rPr sz="4000" spc="-5" dirty="0">
                <a:latin typeface="Calibri"/>
                <a:cs typeface="Calibri"/>
              </a:rPr>
              <a:t>of</a:t>
            </a:r>
            <a:r>
              <a:rPr sz="4000" spc="-10" dirty="0">
                <a:latin typeface="Calibri"/>
                <a:cs typeface="Calibri"/>
              </a:rPr>
              <a:t> </a:t>
            </a:r>
            <a:r>
              <a:rPr sz="4000" spc="-5" dirty="0">
                <a:latin typeface="Calibri"/>
                <a:cs typeface="Calibri"/>
              </a:rPr>
              <a:t>their</a:t>
            </a:r>
            <a:r>
              <a:rPr sz="4000" spc="-10" dirty="0">
                <a:latin typeface="Calibri"/>
                <a:cs typeface="Calibri"/>
              </a:rPr>
              <a:t> employees;</a:t>
            </a:r>
            <a:endParaRPr sz="4000">
              <a:latin typeface="Calibri"/>
              <a:cs typeface="Calibri"/>
            </a:endParaRPr>
          </a:p>
          <a:p>
            <a:pPr marL="1155700" indent="-229235">
              <a:lnSpc>
                <a:spcPts val="4020"/>
              </a:lnSpc>
              <a:buSzPct val="50000"/>
              <a:buFont typeface="Wingdings"/>
              <a:buChar char=""/>
              <a:tabLst>
                <a:tab pos="1156335" algn="l"/>
              </a:tabLst>
            </a:pPr>
            <a:r>
              <a:rPr sz="4000" spc="-5" dirty="0">
                <a:latin typeface="Calibri"/>
                <a:cs typeface="Calibri"/>
              </a:rPr>
              <a:t>the</a:t>
            </a:r>
            <a:r>
              <a:rPr sz="4000" spc="-20" dirty="0">
                <a:latin typeface="Calibri"/>
                <a:cs typeface="Calibri"/>
              </a:rPr>
              <a:t> </a:t>
            </a:r>
            <a:r>
              <a:rPr sz="4000" spc="-15" dirty="0">
                <a:latin typeface="Calibri"/>
                <a:cs typeface="Calibri"/>
              </a:rPr>
              <a:t>work</a:t>
            </a:r>
            <a:r>
              <a:rPr sz="4000" dirty="0">
                <a:latin typeface="Calibri"/>
                <a:cs typeface="Calibri"/>
              </a:rPr>
              <a:t> </a:t>
            </a:r>
            <a:r>
              <a:rPr sz="4000" spc="-20" dirty="0">
                <a:latin typeface="Calibri"/>
                <a:cs typeface="Calibri"/>
              </a:rPr>
              <a:t>hours</a:t>
            </a:r>
            <a:r>
              <a:rPr sz="4000" spc="10" dirty="0">
                <a:latin typeface="Calibri"/>
                <a:cs typeface="Calibri"/>
              </a:rPr>
              <a:t> </a:t>
            </a:r>
            <a:r>
              <a:rPr sz="4000" spc="-25" dirty="0">
                <a:latin typeface="Calibri"/>
                <a:cs typeface="Calibri"/>
              </a:rPr>
              <a:t>were</a:t>
            </a:r>
            <a:r>
              <a:rPr sz="4000" spc="-10" dirty="0">
                <a:latin typeface="Calibri"/>
                <a:cs typeface="Calibri"/>
              </a:rPr>
              <a:t> </a:t>
            </a:r>
            <a:r>
              <a:rPr sz="4000" spc="-20" dirty="0">
                <a:latin typeface="Calibri"/>
                <a:cs typeface="Calibri"/>
              </a:rPr>
              <a:t>too</a:t>
            </a:r>
            <a:r>
              <a:rPr sz="4000" spc="-10" dirty="0">
                <a:latin typeface="Calibri"/>
                <a:cs typeface="Calibri"/>
              </a:rPr>
              <a:t> </a:t>
            </a:r>
            <a:r>
              <a:rPr sz="4000" spc="5" dirty="0">
                <a:latin typeface="Calibri"/>
                <a:cs typeface="Calibri"/>
              </a:rPr>
              <a:t>long,</a:t>
            </a:r>
            <a:endParaRPr sz="4000">
              <a:latin typeface="Calibri"/>
              <a:cs typeface="Calibri"/>
            </a:endParaRPr>
          </a:p>
          <a:p>
            <a:pPr marL="1155700" indent="-229235">
              <a:lnSpc>
                <a:spcPts val="4320"/>
              </a:lnSpc>
              <a:buSzPct val="50000"/>
              <a:buFont typeface="Wingdings"/>
              <a:buChar char=""/>
              <a:tabLst>
                <a:tab pos="1156335" algn="l"/>
              </a:tabLst>
            </a:pPr>
            <a:r>
              <a:rPr sz="4000" spc="-20" dirty="0">
                <a:latin typeface="Calibri"/>
                <a:cs typeface="Calibri"/>
              </a:rPr>
              <a:t>wages</a:t>
            </a:r>
            <a:r>
              <a:rPr sz="4000" spc="5" dirty="0">
                <a:latin typeface="Calibri"/>
                <a:cs typeface="Calibri"/>
              </a:rPr>
              <a:t> </a:t>
            </a:r>
            <a:r>
              <a:rPr sz="4000" spc="-5" dirty="0">
                <a:latin typeface="Calibri"/>
                <a:cs typeface="Calibri"/>
              </a:rPr>
              <a:t>much </a:t>
            </a:r>
            <a:r>
              <a:rPr sz="4000" spc="-10" dirty="0">
                <a:latin typeface="Calibri"/>
                <a:cs typeface="Calibri"/>
              </a:rPr>
              <a:t>below </a:t>
            </a:r>
            <a:r>
              <a:rPr sz="4000" spc="-5" dirty="0">
                <a:latin typeface="Calibri"/>
                <a:cs typeface="Calibri"/>
              </a:rPr>
              <a:t>the</a:t>
            </a:r>
            <a:r>
              <a:rPr sz="4000" dirty="0">
                <a:latin typeface="Calibri"/>
                <a:cs typeface="Calibri"/>
              </a:rPr>
              <a:t> </a:t>
            </a:r>
            <a:r>
              <a:rPr sz="4000" spc="-20" dirty="0">
                <a:latin typeface="Calibri"/>
                <a:cs typeface="Calibri"/>
              </a:rPr>
              <a:t>subsistence</a:t>
            </a:r>
            <a:r>
              <a:rPr sz="4000" spc="5" dirty="0">
                <a:latin typeface="Calibri"/>
                <a:cs typeface="Calibri"/>
              </a:rPr>
              <a:t> </a:t>
            </a:r>
            <a:r>
              <a:rPr sz="4000" spc="-15" dirty="0">
                <a:latin typeface="Calibri"/>
                <a:cs typeface="Calibri"/>
              </a:rPr>
              <a:t>level,</a:t>
            </a:r>
            <a:r>
              <a:rPr sz="4000" dirty="0">
                <a:latin typeface="Calibri"/>
                <a:cs typeface="Calibri"/>
              </a:rPr>
              <a:t> </a:t>
            </a:r>
            <a:r>
              <a:rPr sz="4000" spc="-5" dirty="0">
                <a:latin typeface="Calibri"/>
                <a:cs typeface="Calibri"/>
              </a:rPr>
              <a:t>and</a:t>
            </a:r>
            <a:endParaRPr sz="4000">
              <a:latin typeface="Calibri"/>
              <a:cs typeface="Calibri"/>
            </a:endParaRPr>
          </a:p>
          <a:p>
            <a:pPr marL="1155700" marR="5080" indent="-229235">
              <a:lnSpc>
                <a:spcPts val="4320"/>
              </a:lnSpc>
              <a:spcBef>
                <a:spcPts val="305"/>
              </a:spcBef>
              <a:buSzPct val="50000"/>
              <a:buFont typeface="Wingdings"/>
              <a:buChar char=""/>
              <a:tabLst>
                <a:tab pos="1156335" algn="l"/>
                <a:tab pos="2498090" algn="l"/>
                <a:tab pos="4903470" algn="l"/>
                <a:tab pos="8187055" algn="l"/>
                <a:tab pos="10988040" algn="l"/>
              </a:tabLst>
            </a:pPr>
            <a:r>
              <a:rPr sz="4000" spc="-5" dirty="0">
                <a:latin typeface="Calibri"/>
                <a:cs typeface="Calibri"/>
              </a:rPr>
              <a:t>the</a:t>
            </a:r>
            <a:r>
              <a:rPr sz="4000" dirty="0">
                <a:latin typeface="Calibri"/>
                <a:cs typeface="Calibri"/>
              </a:rPr>
              <a:t>	</a:t>
            </a:r>
            <a:r>
              <a:rPr sz="4000" spc="-45" dirty="0">
                <a:latin typeface="Calibri"/>
                <a:cs typeface="Calibri"/>
              </a:rPr>
              <a:t>w</a:t>
            </a:r>
            <a:r>
              <a:rPr sz="4000" spc="-10" dirty="0">
                <a:latin typeface="Calibri"/>
                <a:cs typeface="Calibri"/>
              </a:rPr>
              <a:t>or</a:t>
            </a:r>
            <a:r>
              <a:rPr sz="4000" spc="-145" dirty="0">
                <a:latin typeface="Calibri"/>
                <a:cs typeface="Calibri"/>
              </a:rPr>
              <a:t>k</a:t>
            </a:r>
            <a:r>
              <a:rPr sz="4000" dirty="0">
                <a:latin typeface="Calibri"/>
                <a:cs typeface="Calibri"/>
              </a:rPr>
              <a:t>e</a:t>
            </a:r>
            <a:r>
              <a:rPr sz="4000" spc="-70" dirty="0">
                <a:latin typeface="Calibri"/>
                <a:cs typeface="Calibri"/>
              </a:rPr>
              <a:t>r</a:t>
            </a:r>
            <a:r>
              <a:rPr sz="4000" spc="-10" dirty="0">
                <a:latin typeface="Calibri"/>
                <a:cs typeface="Calibri"/>
              </a:rPr>
              <a:t>s</a:t>
            </a:r>
            <a:r>
              <a:rPr sz="4000" spc="-5" dirty="0">
                <a:latin typeface="Calibri"/>
                <a:cs typeface="Calibri"/>
              </a:rPr>
              <a:t>'</a:t>
            </a:r>
            <a:r>
              <a:rPr sz="4000" dirty="0">
                <a:latin typeface="Calibri"/>
                <a:cs typeface="Calibri"/>
              </a:rPr>
              <a:t>	</a:t>
            </a:r>
            <a:r>
              <a:rPr sz="4000" spc="-5" dirty="0">
                <a:latin typeface="Calibri"/>
                <a:cs typeface="Calibri"/>
              </a:rPr>
              <a:t>empl</a:t>
            </a:r>
            <a:r>
              <a:rPr sz="4000" spc="-35" dirty="0">
                <a:latin typeface="Calibri"/>
                <a:cs typeface="Calibri"/>
              </a:rPr>
              <a:t>o</a:t>
            </a:r>
            <a:r>
              <a:rPr sz="4000" dirty="0">
                <a:latin typeface="Calibri"/>
                <a:cs typeface="Calibri"/>
              </a:rPr>
              <a:t>y</a:t>
            </a:r>
            <a:r>
              <a:rPr sz="4000" spc="-5" dirty="0">
                <a:latin typeface="Calibri"/>
                <a:cs typeface="Calibri"/>
              </a:rPr>
              <a:t>me</a:t>
            </a:r>
            <a:r>
              <a:rPr sz="4000" spc="-45" dirty="0">
                <a:latin typeface="Calibri"/>
                <a:cs typeface="Calibri"/>
              </a:rPr>
              <a:t>n</a:t>
            </a:r>
            <a:r>
              <a:rPr sz="4000" spc="-5" dirty="0">
                <a:latin typeface="Calibri"/>
                <a:cs typeface="Calibri"/>
              </a:rPr>
              <a:t>t</a:t>
            </a:r>
            <a:r>
              <a:rPr sz="4000" dirty="0">
                <a:latin typeface="Calibri"/>
                <a:cs typeface="Calibri"/>
              </a:rPr>
              <a:t>	</a:t>
            </a:r>
            <a:r>
              <a:rPr sz="4000" spc="-45" dirty="0">
                <a:latin typeface="Calibri"/>
                <a:cs typeface="Calibri"/>
              </a:rPr>
              <a:t>c</a:t>
            </a:r>
            <a:r>
              <a:rPr sz="4000" spc="-10" dirty="0">
                <a:latin typeface="Calibri"/>
                <a:cs typeface="Calibri"/>
              </a:rPr>
              <a:t>ondition</a:t>
            </a:r>
            <a:r>
              <a:rPr sz="4000" spc="-5" dirty="0">
                <a:latin typeface="Calibri"/>
                <a:cs typeface="Calibri"/>
              </a:rPr>
              <a:t>s</a:t>
            </a:r>
            <a:r>
              <a:rPr sz="4000" dirty="0">
                <a:latin typeface="Calibri"/>
                <a:cs typeface="Calibri"/>
              </a:rPr>
              <a:t>	</a:t>
            </a:r>
            <a:r>
              <a:rPr sz="4000" spc="-45" dirty="0">
                <a:latin typeface="Calibri"/>
                <a:cs typeface="Calibri"/>
              </a:rPr>
              <a:t>w</a:t>
            </a:r>
            <a:r>
              <a:rPr sz="4000" spc="-5" dirty="0">
                <a:latin typeface="Calibri"/>
                <a:cs typeface="Calibri"/>
              </a:rPr>
              <a:t>e</a:t>
            </a:r>
            <a:r>
              <a:rPr sz="4000" spc="-60" dirty="0">
                <a:latin typeface="Calibri"/>
                <a:cs typeface="Calibri"/>
              </a:rPr>
              <a:t>r</a:t>
            </a:r>
            <a:r>
              <a:rPr sz="4000" spc="-5" dirty="0">
                <a:latin typeface="Calibri"/>
                <a:cs typeface="Calibri"/>
              </a:rPr>
              <a:t>e  </a:t>
            </a:r>
            <a:r>
              <a:rPr sz="4000" spc="-30" dirty="0">
                <a:latin typeface="Calibri"/>
                <a:cs typeface="Calibri"/>
              </a:rPr>
              <a:t>unsatisfactory.</a:t>
            </a:r>
            <a:endParaRPr sz="4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431673"/>
            <a:ext cx="2517140" cy="635000"/>
          </a:xfrm>
          <a:prstGeom prst="rect">
            <a:avLst/>
          </a:prstGeom>
        </p:spPr>
        <p:txBody>
          <a:bodyPr vert="horz" wrap="square" lIns="0" tIns="12065" rIns="0" bIns="0" rtlCol="0">
            <a:spAutoFit/>
          </a:bodyPr>
          <a:lstStyle/>
          <a:p>
            <a:pPr marL="12700">
              <a:lnSpc>
                <a:spcPct val="100000"/>
              </a:lnSpc>
              <a:spcBef>
                <a:spcPts val="95"/>
              </a:spcBef>
            </a:pPr>
            <a:r>
              <a:rPr spc="-25" dirty="0"/>
              <a:t>Labour</a:t>
            </a:r>
            <a:r>
              <a:rPr spc="-165" dirty="0"/>
              <a:t> </a:t>
            </a:r>
            <a:r>
              <a:rPr spc="-40" dirty="0"/>
              <a:t>Laws</a:t>
            </a:r>
          </a:p>
        </p:txBody>
      </p:sp>
      <p:sp>
        <p:nvSpPr>
          <p:cNvPr id="3" name="object 3"/>
          <p:cNvSpPr/>
          <p:nvPr/>
        </p:nvSpPr>
        <p:spPr>
          <a:xfrm>
            <a:off x="0" y="1597151"/>
            <a:ext cx="12192000" cy="5260975"/>
          </a:xfrm>
          <a:custGeom>
            <a:avLst/>
            <a:gdLst/>
            <a:ahLst/>
            <a:cxnLst/>
            <a:rect l="l" t="t" r="r" b="b"/>
            <a:pathLst>
              <a:path w="12192000" h="5260975">
                <a:moveTo>
                  <a:pt x="12192000" y="0"/>
                </a:moveTo>
                <a:lnTo>
                  <a:pt x="0" y="0"/>
                </a:lnTo>
                <a:lnTo>
                  <a:pt x="0" y="5260848"/>
                </a:lnTo>
                <a:lnTo>
                  <a:pt x="12192000" y="5260848"/>
                </a:lnTo>
                <a:lnTo>
                  <a:pt x="12192000" y="0"/>
                </a:lnTo>
                <a:close/>
              </a:path>
            </a:pathLst>
          </a:custGeom>
          <a:solidFill>
            <a:srgbClr val="B4C6E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78739" y="1818843"/>
            <a:ext cx="11610340" cy="4797852"/>
          </a:xfrm>
          <a:prstGeom prst="rect">
            <a:avLst/>
          </a:prstGeom>
        </p:spPr>
        <p:txBody>
          <a:bodyPr vert="horz" wrap="square" lIns="0" tIns="13335" rIns="0" bIns="0" rtlCol="0">
            <a:spAutoFit/>
          </a:bodyPr>
          <a:lstStyle/>
          <a:p>
            <a:pPr marL="241300" marR="0" lvl="0" indent="-228600" algn="l" defTabSz="914400" rtl="0" eaLnBrk="1" fontAlgn="auto" latinLnBrk="0" hangingPunct="1">
              <a:lnSpc>
                <a:spcPct val="100000"/>
              </a:lnSpc>
              <a:spcBef>
                <a:spcPts val="105"/>
              </a:spcBef>
              <a:spcAft>
                <a:spcPts val="0"/>
              </a:spcAft>
              <a:buClrTx/>
              <a:buSzTx/>
              <a:buFont typeface="Arial MT"/>
              <a:buChar char="•"/>
              <a:tabLst>
                <a:tab pos="241300"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The</a:t>
            </a:r>
            <a:r>
              <a:rPr kumimoji="0" sz="3200" b="0" i="0" u="none" strike="noStrike" kern="1200" cap="none" spc="-15" normalizeH="0" baseline="0" noProof="0" dirty="0">
                <a:ln>
                  <a:noFill/>
                </a:ln>
                <a:solidFill>
                  <a:prstClr val="black"/>
                </a:solidFill>
                <a:effectLst/>
                <a:uLnTx/>
                <a:uFillTx/>
                <a:latin typeface="Calibri"/>
                <a:ea typeface="+mn-ea"/>
                <a:cs typeface="Calibri"/>
              </a:rPr>
              <a:t> core</a:t>
            </a:r>
            <a:r>
              <a:rPr kumimoji="0" sz="3200" b="0" i="0" u="none" strike="noStrike" kern="1200" cap="none" spc="-45" normalizeH="0" baseline="0" noProof="0" dirty="0">
                <a:ln>
                  <a:noFill/>
                </a:ln>
                <a:solidFill>
                  <a:prstClr val="black"/>
                </a:solidFill>
                <a:effectLst/>
                <a:uLnTx/>
                <a:uFillTx/>
                <a:latin typeface="Calibri"/>
                <a:ea typeface="+mn-ea"/>
                <a:cs typeface="Calibri"/>
              </a:rPr>
              <a:t> </a:t>
            </a:r>
            <a:r>
              <a:rPr kumimoji="0" lang="en-US" sz="3200" b="0" i="0" u="none" strike="noStrike" kern="1200" cap="none" spc="-45" normalizeH="0" baseline="0" noProof="0" dirty="0">
                <a:ln>
                  <a:noFill/>
                </a:ln>
                <a:solidFill>
                  <a:prstClr val="black"/>
                </a:solidFill>
                <a:effectLst/>
                <a:uLnTx/>
                <a:uFillTx/>
                <a:latin typeface="Calibri"/>
                <a:ea typeface="+mn-ea"/>
                <a:cs typeface="Calibri"/>
              </a:rPr>
              <a:t> eight </a:t>
            </a:r>
            <a:r>
              <a:rPr kumimoji="0" sz="3200" b="0" i="0" u="none" strike="noStrike" kern="1200" cap="none" spc="-15" normalizeH="0" baseline="0" noProof="0" dirty="0">
                <a:ln>
                  <a:noFill/>
                </a:ln>
                <a:solidFill>
                  <a:prstClr val="black"/>
                </a:solidFill>
                <a:effectLst/>
                <a:uLnTx/>
                <a:uFillTx/>
                <a:latin typeface="Calibri"/>
                <a:ea typeface="+mn-ea"/>
                <a:cs typeface="Calibri"/>
              </a:rPr>
              <a:t>conventions</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of</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30" normalizeH="0" baseline="0" noProof="0" dirty="0">
                <a:ln>
                  <a:noFill/>
                </a:ln>
                <a:solidFill>
                  <a:prstClr val="black"/>
                </a:solidFill>
                <a:effectLst/>
                <a:uLnTx/>
                <a:uFillTx/>
                <a:latin typeface="Calibri"/>
                <a:ea typeface="+mn-ea"/>
                <a:cs typeface="Calibri"/>
              </a:rPr>
              <a:t>ILO</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are</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following:</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927100" marR="295910" lvl="1" indent="0" algn="l" defTabSz="914400" rtl="0" eaLnBrk="1" fontAlgn="auto" latinLnBrk="0" hangingPunct="1">
              <a:lnSpc>
                <a:spcPts val="3460"/>
              </a:lnSpc>
              <a:spcBef>
                <a:spcPts val="540"/>
              </a:spcBef>
              <a:spcAft>
                <a:spcPts val="0"/>
              </a:spcAft>
              <a:buClrTx/>
              <a:buSzTx/>
              <a:buFontTx/>
              <a:buAutoNum type="arabicPeriod"/>
              <a:tabLst>
                <a:tab pos="1330325"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Convention</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of</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Freedom</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Of</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Association</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and</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Protection</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of</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the </a:t>
            </a:r>
            <a:r>
              <a:rPr kumimoji="0" sz="3200" b="0" i="0" u="none" strike="noStrike" kern="1200" cap="none" spc="-7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Right</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to</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Organize,</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No 87</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(1948)</a:t>
            </a:r>
            <a:r>
              <a:rPr kumimoji="0" sz="3200" b="0" i="0" u="none" strike="noStrike" kern="1200" cap="none" spc="-3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1" u="none" strike="noStrike" kern="1200" cap="none" spc="-5" normalizeH="0" baseline="0" noProof="0" dirty="0">
                <a:ln>
                  <a:noFill/>
                </a:ln>
                <a:solidFill>
                  <a:prstClr val="black"/>
                </a:solidFill>
                <a:effectLst/>
                <a:uLnTx/>
                <a:uFillTx/>
                <a:latin typeface="Calibri"/>
                <a:ea typeface="+mn-ea"/>
                <a:cs typeface="Calibri"/>
              </a:rPr>
              <a:t>ratified</a:t>
            </a:r>
            <a:r>
              <a:rPr kumimoji="0" sz="3200" b="0" i="1" u="none" strike="noStrike" kern="1200" cap="none" spc="20" normalizeH="0" baseline="0" noProof="0" dirty="0">
                <a:ln>
                  <a:noFill/>
                </a:ln>
                <a:solidFill>
                  <a:prstClr val="black"/>
                </a:solidFill>
                <a:effectLst/>
                <a:uLnTx/>
                <a:uFillTx/>
                <a:latin typeface="Calibri"/>
                <a:ea typeface="+mn-ea"/>
                <a:cs typeface="Calibri"/>
              </a:rPr>
              <a:t> </a:t>
            </a:r>
            <a:r>
              <a:rPr kumimoji="0" sz="3200" b="0" i="1" u="none" strike="noStrike" kern="1200" cap="none" spc="-10" normalizeH="0" baseline="0" noProof="0" dirty="0">
                <a:ln>
                  <a:noFill/>
                </a:ln>
                <a:solidFill>
                  <a:prstClr val="black"/>
                </a:solidFill>
                <a:effectLst/>
                <a:uLnTx/>
                <a:uFillTx/>
                <a:latin typeface="Calibri"/>
                <a:ea typeface="+mn-ea"/>
                <a:cs typeface="Calibri"/>
              </a:rPr>
              <a:t>by</a:t>
            </a:r>
            <a:r>
              <a:rPr kumimoji="0" sz="3200" b="0" i="1" u="none" strike="noStrike" kern="1200" cap="none" spc="-5" normalizeH="0" baseline="0" noProof="0" dirty="0">
                <a:ln>
                  <a:noFill/>
                </a:ln>
                <a:solidFill>
                  <a:prstClr val="black"/>
                </a:solidFill>
                <a:effectLst/>
                <a:uLnTx/>
                <a:uFillTx/>
                <a:latin typeface="Calibri"/>
                <a:ea typeface="+mn-ea"/>
                <a:cs typeface="Calibri"/>
              </a:rPr>
              <a:t> Bangladesh</a:t>
            </a:r>
            <a:r>
              <a:rPr kumimoji="0" sz="3200" b="0" i="0" u="none" strike="noStrike" kern="1200" cap="none" spc="-5" normalizeH="0" baseline="0" noProof="0" dirty="0">
                <a:ln>
                  <a:noFill/>
                </a:ln>
                <a:solidFill>
                  <a:prstClr val="black"/>
                </a:solidFill>
                <a:effectLst/>
                <a:uLnTx/>
                <a:uFillTx/>
                <a:latin typeface="Calibri"/>
                <a:ea typeface="+mn-ea"/>
                <a:cs typeface="Calibri"/>
              </a:rPr>
              <a:t>.</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927100" marR="5080" lvl="1" indent="0" algn="l" defTabSz="914400" rtl="0" eaLnBrk="1" fontAlgn="auto" latinLnBrk="0" hangingPunct="1">
              <a:lnSpc>
                <a:spcPct val="90000"/>
              </a:lnSpc>
              <a:spcBef>
                <a:spcPts val="450"/>
              </a:spcBef>
              <a:spcAft>
                <a:spcPts val="0"/>
              </a:spcAft>
              <a:buClrTx/>
              <a:buSzTx/>
              <a:buFontTx/>
              <a:buAutoNum type="arabicPeriod"/>
              <a:tabLst>
                <a:tab pos="1330325"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Convention</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concerning</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the</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Application</a:t>
            </a:r>
            <a:r>
              <a:rPr kumimoji="0" sz="3200" b="0" i="0" u="none" strike="noStrike" kern="1200" cap="none" spc="3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of</a:t>
            </a:r>
            <a:r>
              <a:rPr kumimoji="0" sz="3200" b="0" i="0" u="none" strike="noStrike" kern="1200" cap="none" spc="0" normalizeH="0" baseline="0" noProof="0" dirty="0">
                <a:ln>
                  <a:noFill/>
                </a:ln>
                <a:solidFill>
                  <a:prstClr val="black"/>
                </a:solidFill>
                <a:effectLst/>
                <a:uLnTx/>
                <a:uFillTx/>
                <a:latin typeface="Calibri"/>
                <a:ea typeface="+mn-ea"/>
                <a:cs typeface="Calibri"/>
              </a:rPr>
              <a:t> the</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Principles </a:t>
            </a:r>
            <a:r>
              <a:rPr kumimoji="0" sz="3200" b="0" i="0" u="none" strike="noStrike" kern="1200" cap="none" spc="5" normalizeH="0" baseline="0" noProof="0" dirty="0">
                <a:ln>
                  <a:noFill/>
                </a:ln>
                <a:solidFill>
                  <a:prstClr val="black"/>
                </a:solidFill>
                <a:effectLst/>
                <a:uLnTx/>
                <a:uFillTx/>
                <a:latin typeface="Calibri"/>
                <a:ea typeface="+mn-ea"/>
                <a:cs typeface="Calibri"/>
              </a:rPr>
              <a:t>of</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the </a:t>
            </a:r>
            <a:r>
              <a:rPr kumimoji="0" sz="3200" b="0" i="0" u="none" strike="noStrike" kern="1200" cap="none" spc="-70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Right</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to</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Organize</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and</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to</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bargain</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Collectively,</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No</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98</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(1949)</a:t>
            </a:r>
            <a:r>
              <a:rPr kumimoji="0" sz="3200" b="0" i="0" u="none" strike="noStrike" kern="1200" cap="none" spc="-7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1" u="none" strike="noStrike" kern="1200" cap="none" spc="0" normalizeH="0" baseline="0" noProof="0" dirty="0">
                <a:ln>
                  <a:noFill/>
                </a:ln>
                <a:solidFill>
                  <a:prstClr val="black"/>
                </a:solidFill>
                <a:effectLst/>
                <a:uLnTx/>
                <a:uFillTx/>
                <a:latin typeface="Calibri"/>
                <a:ea typeface="+mn-ea"/>
                <a:cs typeface="Calibri"/>
              </a:rPr>
              <a:t>ratified</a:t>
            </a:r>
            <a:r>
              <a:rPr kumimoji="0" sz="3200" b="0" i="1" u="none" strike="noStrike" kern="1200" cap="none" spc="15" normalizeH="0" baseline="0" noProof="0" dirty="0">
                <a:ln>
                  <a:noFill/>
                </a:ln>
                <a:solidFill>
                  <a:prstClr val="black"/>
                </a:solidFill>
                <a:effectLst/>
                <a:uLnTx/>
                <a:uFillTx/>
                <a:latin typeface="Calibri"/>
                <a:ea typeface="+mn-ea"/>
                <a:cs typeface="Calibri"/>
              </a:rPr>
              <a:t> </a:t>
            </a:r>
            <a:r>
              <a:rPr kumimoji="0" sz="3200" b="0" i="1" u="none" strike="noStrike" kern="1200" cap="none" spc="-10" normalizeH="0" baseline="0" noProof="0" dirty="0">
                <a:ln>
                  <a:noFill/>
                </a:ln>
                <a:solidFill>
                  <a:prstClr val="black"/>
                </a:solidFill>
                <a:effectLst/>
                <a:uLnTx/>
                <a:uFillTx/>
                <a:latin typeface="Calibri"/>
                <a:ea typeface="+mn-ea"/>
                <a:cs typeface="Calibri"/>
              </a:rPr>
              <a:t>by</a:t>
            </a:r>
            <a:r>
              <a:rPr kumimoji="0" sz="3200" b="0" i="1" u="none" strike="noStrike" kern="1200" cap="none" spc="-5" normalizeH="0" baseline="0" noProof="0" dirty="0">
                <a:ln>
                  <a:noFill/>
                </a:ln>
                <a:solidFill>
                  <a:prstClr val="black"/>
                </a:solidFill>
                <a:effectLst/>
                <a:uLnTx/>
                <a:uFillTx/>
                <a:latin typeface="Calibri"/>
                <a:ea typeface="+mn-ea"/>
                <a:cs typeface="Calibri"/>
              </a:rPr>
              <a:t> Bangladesh</a:t>
            </a:r>
            <a:r>
              <a:rPr kumimoji="0" sz="3200" b="0" i="0" u="none" strike="noStrike" kern="1200" cap="none" spc="-5" normalizeH="0" baseline="0" noProof="0" dirty="0">
                <a:ln>
                  <a:noFill/>
                </a:ln>
                <a:solidFill>
                  <a:prstClr val="black"/>
                </a:solidFill>
                <a:effectLst/>
                <a:uLnTx/>
                <a:uFillTx/>
                <a:latin typeface="Calibri"/>
                <a:ea typeface="+mn-ea"/>
                <a:cs typeface="Calibri"/>
              </a:rPr>
              <a:t>.</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927100" marR="337185" lvl="1" indent="0" algn="l" defTabSz="914400" rtl="0" eaLnBrk="1" fontAlgn="auto" latinLnBrk="0" hangingPunct="1">
              <a:lnSpc>
                <a:spcPts val="3460"/>
              </a:lnSpc>
              <a:spcBef>
                <a:spcPts val="550"/>
              </a:spcBef>
              <a:spcAft>
                <a:spcPts val="0"/>
              </a:spcAft>
              <a:buClrTx/>
              <a:buSzTx/>
              <a:buFontTx/>
              <a:buAutoNum type="arabicPeriod"/>
              <a:tabLst>
                <a:tab pos="1330325"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Convention</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concerning</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Forced</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or</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Compulsory</a:t>
            </a:r>
            <a:r>
              <a:rPr kumimoji="0" sz="3200" b="0" i="0" u="none" strike="noStrike" kern="1200" cap="none" spc="40" normalizeH="0" baseline="0" noProof="0" dirty="0">
                <a:ln>
                  <a:noFill/>
                </a:ln>
                <a:solidFill>
                  <a:prstClr val="black"/>
                </a:solidFill>
                <a:effectLst/>
                <a:uLnTx/>
                <a:uFillTx/>
                <a:latin typeface="Calibri"/>
                <a:ea typeface="+mn-ea"/>
                <a:cs typeface="Calibri"/>
              </a:rPr>
              <a:t> </a:t>
            </a:r>
            <a:r>
              <a:rPr kumimoji="0" sz="3200" b="0" i="0" u="none" strike="noStrike" kern="1200" cap="none" spc="-45" normalizeH="0" baseline="0" noProof="0" dirty="0">
                <a:ln>
                  <a:noFill/>
                </a:ln>
                <a:solidFill>
                  <a:prstClr val="black"/>
                </a:solidFill>
                <a:effectLst/>
                <a:uLnTx/>
                <a:uFillTx/>
                <a:latin typeface="Calibri"/>
                <a:ea typeface="+mn-ea"/>
                <a:cs typeface="Calibri"/>
              </a:rPr>
              <a:t>Labour,</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No</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29 </a:t>
            </a:r>
            <a:r>
              <a:rPr kumimoji="0" sz="3200" b="0" i="0" u="none" strike="noStrike" kern="1200" cap="none" spc="-7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(1930)</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1" u="none" strike="noStrike" kern="1200" cap="none" spc="-5" normalizeH="0" baseline="0" noProof="0" dirty="0">
                <a:ln>
                  <a:noFill/>
                </a:ln>
                <a:solidFill>
                  <a:prstClr val="black"/>
                </a:solidFill>
                <a:effectLst/>
                <a:uLnTx/>
                <a:uFillTx/>
                <a:latin typeface="Calibri"/>
                <a:ea typeface="+mn-ea"/>
                <a:cs typeface="Calibri"/>
              </a:rPr>
              <a:t>ratified</a:t>
            </a:r>
            <a:r>
              <a:rPr kumimoji="0" sz="3200" b="0" i="1" u="none" strike="noStrike" kern="1200" cap="none" spc="20" normalizeH="0" baseline="0" noProof="0" dirty="0">
                <a:ln>
                  <a:noFill/>
                </a:ln>
                <a:solidFill>
                  <a:prstClr val="black"/>
                </a:solidFill>
                <a:effectLst/>
                <a:uLnTx/>
                <a:uFillTx/>
                <a:latin typeface="Calibri"/>
                <a:ea typeface="+mn-ea"/>
                <a:cs typeface="Calibri"/>
              </a:rPr>
              <a:t> </a:t>
            </a:r>
            <a:r>
              <a:rPr kumimoji="0" sz="3200" b="0" i="1" u="none" strike="noStrike" kern="1200" cap="none" spc="-10" normalizeH="0" baseline="0" noProof="0" dirty="0">
                <a:ln>
                  <a:noFill/>
                </a:ln>
                <a:solidFill>
                  <a:prstClr val="black"/>
                </a:solidFill>
                <a:effectLst/>
                <a:uLnTx/>
                <a:uFillTx/>
                <a:latin typeface="Calibri"/>
                <a:ea typeface="+mn-ea"/>
                <a:cs typeface="Calibri"/>
              </a:rPr>
              <a:t>by</a:t>
            </a:r>
            <a:r>
              <a:rPr kumimoji="0" sz="3200" b="0" i="1" u="none" strike="noStrike" kern="1200" cap="none" spc="5" normalizeH="0" baseline="0" noProof="0" dirty="0">
                <a:ln>
                  <a:noFill/>
                </a:ln>
                <a:solidFill>
                  <a:prstClr val="black"/>
                </a:solidFill>
                <a:effectLst/>
                <a:uLnTx/>
                <a:uFillTx/>
                <a:latin typeface="Calibri"/>
                <a:ea typeface="+mn-ea"/>
                <a:cs typeface="Calibri"/>
              </a:rPr>
              <a:t> </a:t>
            </a:r>
            <a:r>
              <a:rPr kumimoji="0" sz="3200" b="0" i="1" u="none" strike="noStrike" kern="1200" cap="none" spc="-5" normalizeH="0" baseline="0" noProof="0" dirty="0">
                <a:ln>
                  <a:noFill/>
                </a:ln>
                <a:solidFill>
                  <a:prstClr val="black"/>
                </a:solidFill>
                <a:effectLst/>
                <a:uLnTx/>
                <a:uFillTx/>
                <a:latin typeface="Calibri"/>
                <a:ea typeface="+mn-ea"/>
                <a:cs typeface="Calibri"/>
              </a:rPr>
              <a:t>Bangladesh.</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a:p>
            <a:pPr marL="927100" marR="6350" lvl="1" indent="0" algn="l" defTabSz="914400" rtl="0" eaLnBrk="1" fontAlgn="auto" latinLnBrk="0" hangingPunct="1">
              <a:lnSpc>
                <a:spcPts val="3460"/>
              </a:lnSpc>
              <a:spcBef>
                <a:spcPts val="489"/>
              </a:spcBef>
              <a:spcAft>
                <a:spcPts val="0"/>
              </a:spcAft>
              <a:buClrTx/>
              <a:buSzTx/>
              <a:buFont typeface="Calibri"/>
              <a:buAutoNum type="arabicPeriod"/>
              <a:tabLst>
                <a:tab pos="1329690" algn="l"/>
              </a:tabLst>
              <a:defRPr/>
            </a:pPr>
            <a:r>
              <a:rPr kumimoji="0" sz="3200" b="0" i="0" u="none" strike="noStrike" kern="1200" cap="none" spc="-15" normalizeH="0" baseline="0" noProof="0" dirty="0">
                <a:ln>
                  <a:noFill/>
                </a:ln>
                <a:solidFill>
                  <a:prstClr val="black"/>
                </a:solidFill>
                <a:effectLst/>
                <a:uLnTx/>
                <a:uFillTx/>
                <a:latin typeface="Calibri"/>
                <a:ea typeface="+mn-ea"/>
                <a:cs typeface="Calibri"/>
              </a:rPr>
              <a:t>Convention</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Concerning</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the</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Abolition</a:t>
            </a:r>
            <a:r>
              <a:rPr kumimoji="0" sz="3200" b="0" i="0" u="none" strike="noStrike" kern="1200" cap="none" spc="3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of</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forced</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45" normalizeH="0" baseline="0" noProof="0" dirty="0">
                <a:ln>
                  <a:noFill/>
                </a:ln>
                <a:solidFill>
                  <a:prstClr val="black"/>
                </a:solidFill>
                <a:effectLst/>
                <a:uLnTx/>
                <a:uFillTx/>
                <a:latin typeface="Calibri"/>
                <a:ea typeface="+mn-ea"/>
                <a:cs typeface="Calibri"/>
              </a:rPr>
              <a:t>Labour,</a:t>
            </a:r>
            <a:r>
              <a:rPr kumimoji="0" sz="3200" b="0" i="0" u="none" strike="noStrike" kern="1200" cap="none" spc="3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No</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105 </a:t>
            </a:r>
            <a:r>
              <a:rPr kumimoji="0" sz="3200" b="0" i="0" u="none" strike="noStrike" kern="1200" cap="none" spc="-7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(1957)</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1" u="none" strike="noStrike" kern="1200" cap="none" spc="-5" normalizeH="0" baseline="0" noProof="0" dirty="0">
                <a:ln>
                  <a:noFill/>
                </a:ln>
                <a:solidFill>
                  <a:prstClr val="black"/>
                </a:solidFill>
                <a:effectLst/>
                <a:uLnTx/>
                <a:uFillTx/>
                <a:latin typeface="Calibri"/>
                <a:ea typeface="+mn-ea"/>
                <a:cs typeface="Calibri"/>
              </a:rPr>
              <a:t>ratified</a:t>
            </a:r>
            <a:r>
              <a:rPr kumimoji="0" sz="3200" b="0" i="1" u="none" strike="noStrike" kern="1200" cap="none" spc="15" normalizeH="0" baseline="0" noProof="0" dirty="0">
                <a:ln>
                  <a:noFill/>
                </a:ln>
                <a:solidFill>
                  <a:prstClr val="black"/>
                </a:solidFill>
                <a:effectLst/>
                <a:uLnTx/>
                <a:uFillTx/>
                <a:latin typeface="Calibri"/>
                <a:ea typeface="+mn-ea"/>
                <a:cs typeface="Calibri"/>
              </a:rPr>
              <a:t> </a:t>
            </a:r>
            <a:r>
              <a:rPr kumimoji="0" sz="3200" b="0" i="1" u="none" strike="noStrike" kern="1200" cap="none" spc="-10" normalizeH="0" baseline="0" noProof="0" dirty="0">
                <a:ln>
                  <a:noFill/>
                </a:ln>
                <a:solidFill>
                  <a:prstClr val="black"/>
                </a:solidFill>
                <a:effectLst/>
                <a:uLnTx/>
                <a:uFillTx/>
                <a:latin typeface="Calibri"/>
                <a:ea typeface="+mn-ea"/>
                <a:cs typeface="Calibri"/>
              </a:rPr>
              <a:t>by</a:t>
            </a:r>
            <a:r>
              <a:rPr kumimoji="0" sz="3200" b="0" i="1" u="none" strike="noStrike" kern="1200" cap="none" spc="10" normalizeH="0" baseline="0" noProof="0" dirty="0">
                <a:ln>
                  <a:noFill/>
                </a:ln>
                <a:solidFill>
                  <a:prstClr val="black"/>
                </a:solidFill>
                <a:effectLst/>
                <a:uLnTx/>
                <a:uFillTx/>
                <a:latin typeface="Calibri"/>
                <a:ea typeface="+mn-ea"/>
                <a:cs typeface="Calibri"/>
              </a:rPr>
              <a:t> </a:t>
            </a:r>
            <a:r>
              <a:rPr kumimoji="0" sz="3200" b="0" i="1" u="none" strike="noStrike" kern="1200" cap="none" spc="-5" normalizeH="0" baseline="0" noProof="0" dirty="0">
                <a:ln>
                  <a:noFill/>
                </a:ln>
                <a:solidFill>
                  <a:prstClr val="black"/>
                </a:solidFill>
                <a:effectLst/>
                <a:uLnTx/>
                <a:uFillTx/>
                <a:latin typeface="Calibri"/>
                <a:ea typeface="+mn-ea"/>
                <a:cs typeface="Calibri"/>
              </a:rPr>
              <a:t>Bangladesh.</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403973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431673"/>
            <a:ext cx="2517140" cy="635000"/>
          </a:xfrm>
          <a:prstGeom prst="rect">
            <a:avLst/>
          </a:prstGeom>
        </p:spPr>
        <p:txBody>
          <a:bodyPr vert="horz" wrap="square" lIns="0" tIns="12065" rIns="0" bIns="0" rtlCol="0">
            <a:spAutoFit/>
          </a:bodyPr>
          <a:lstStyle/>
          <a:p>
            <a:pPr marL="12700">
              <a:lnSpc>
                <a:spcPct val="100000"/>
              </a:lnSpc>
              <a:spcBef>
                <a:spcPts val="95"/>
              </a:spcBef>
            </a:pPr>
            <a:r>
              <a:rPr spc="-25" dirty="0"/>
              <a:t>Labour</a:t>
            </a:r>
            <a:r>
              <a:rPr spc="-165" dirty="0"/>
              <a:t> </a:t>
            </a:r>
            <a:r>
              <a:rPr spc="-40" dirty="0"/>
              <a:t>Laws</a:t>
            </a:r>
          </a:p>
        </p:txBody>
      </p:sp>
      <p:sp>
        <p:nvSpPr>
          <p:cNvPr id="3" name="object 3"/>
          <p:cNvSpPr/>
          <p:nvPr/>
        </p:nvSpPr>
        <p:spPr>
          <a:xfrm>
            <a:off x="0" y="1597151"/>
            <a:ext cx="12192000" cy="5260975"/>
          </a:xfrm>
          <a:custGeom>
            <a:avLst/>
            <a:gdLst/>
            <a:ahLst/>
            <a:cxnLst/>
            <a:rect l="l" t="t" r="r" b="b"/>
            <a:pathLst>
              <a:path w="12192000" h="5260975">
                <a:moveTo>
                  <a:pt x="12192000" y="0"/>
                </a:moveTo>
                <a:lnTo>
                  <a:pt x="0" y="0"/>
                </a:lnTo>
                <a:lnTo>
                  <a:pt x="0" y="5260848"/>
                </a:lnTo>
                <a:lnTo>
                  <a:pt x="12192000" y="5260848"/>
                </a:lnTo>
                <a:lnTo>
                  <a:pt x="12192000" y="0"/>
                </a:lnTo>
                <a:close/>
              </a:path>
            </a:pathLst>
          </a:custGeom>
          <a:solidFill>
            <a:srgbClr val="B4C6E7"/>
          </a:solidFill>
        </p:spPr>
        <p:txBody>
          <a:bodyPr wrap="square" lIns="0" tIns="0" rIns="0" bIns="0" rtlCol="0"/>
          <a:lstStyle/>
          <a:p>
            <a:endParaRPr/>
          </a:p>
        </p:txBody>
      </p:sp>
      <p:sp>
        <p:nvSpPr>
          <p:cNvPr id="4" name="object 4"/>
          <p:cNvSpPr txBox="1"/>
          <p:nvPr/>
        </p:nvSpPr>
        <p:spPr>
          <a:xfrm>
            <a:off x="78739" y="1599691"/>
            <a:ext cx="11986895" cy="5233869"/>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1300" algn="l"/>
              </a:tabLst>
            </a:pPr>
            <a:r>
              <a:rPr sz="3200" spc="-5" dirty="0">
                <a:latin typeface="Calibri"/>
                <a:cs typeface="Calibri"/>
              </a:rPr>
              <a:t>The</a:t>
            </a:r>
            <a:r>
              <a:rPr sz="3200" spc="-15" dirty="0">
                <a:latin typeface="Calibri"/>
                <a:cs typeface="Calibri"/>
              </a:rPr>
              <a:t> core</a:t>
            </a:r>
            <a:r>
              <a:rPr sz="3200" spc="-40" dirty="0">
                <a:latin typeface="Calibri"/>
                <a:cs typeface="Calibri"/>
              </a:rPr>
              <a:t> </a:t>
            </a:r>
            <a:r>
              <a:rPr lang="en-US" sz="3200" spc="-40" dirty="0">
                <a:latin typeface="Calibri"/>
                <a:cs typeface="Calibri"/>
              </a:rPr>
              <a:t>eight </a:t>
            </a:r>
            <a:r>
              <a:rPr sz="3200" spc="-15" dirty="0">
                <a:latin typeface="Calibri"/>
                <a:cs typeface="Calibri"/>
              </a:rPr>
              <a:t>conventions</a:t>
            </a:r>
            <a:r>
              <a:rPr sz="3200" spc="-10" dirty="0">
                <a:latin typeface="Calibri"/>
                <a:cs typeface="Calibri"/>
              </a:rPr>
              <a:t> </a:t>
            </a:r>
            <a:r>
              <a:rPr sz="3200" spc="-5" dirty="0">
                <a:latin typeface="Calibri"/>
                <a:cs typeface="Calibri"/>
              </a:rPr>
              <a:t>of</a:t>
            </a:r>
            <a:r>
              <a:rPr sz="3200" spc="-10" dirty="0">
                <a:latin typeface="Calibri"/>
                <a:cs typeface="Calibri"/>
              </a:rPr>
              <a:t> </a:t>
            </a:r>
            <a:r>
              <a:rPr sz="3200" spc="-25" dirty="0">
                <a:latin typeface="Calibri"/>
                <a:cs typeface="Calibri"/>
              </a:rPr>
              <a:t>ILO</a:t>
            </a:r>
            <a:r>
              <a:rPr sz="3200" spc="10" dirty="0">
                <a:latin typeface="Calibri"/>
                <a:cs typeface="Calibri"/>
              </a:rPr>
              <a:t> </a:t>
            </a:r>
            <a:r>
              <a:rPr sz="3200" spc="-15" dirty="0">
                <a:latin typeface="Calibri"/>
                <a:cs typeface="Calibri"/>
              </a:rPr>
              <a:t>are</a:t>
            </a:r>
            <a:r>
              <a:rPr sz="3200" spc="-20" dirty="0">
                <a:latin typeface="Calibri"/>
                <a:cs typeface="Calibri"/>
              </a:rPr>
              <a:t> </a:t>
            </a:r>
            <a:r>
              <a:rPr sz="3200" spc="-10" dirty="0">
                <a:latin typeface="Calibri"/>
                <a:cs typeface="Calibri"/>
              </a:rPr>
              <a:t>following:</a:t>
            </a:r>
            <a:endParaRPr sz="3200" dirty="0">
              <a:latin typeface="Calibri"/>
              <a:cs typeface="Calibri"/>
            </a:endParaRPr>
          </a:p>
          <a:p>
            <a:pPr marL="927100" marR="67310" lvl="1">
              <a:lnSpc>
                <a:spcPts val="3460"/>
              </a:lnSpc>
              <a:spcBef>
                <a:spcPts val="540"/>
              </a:spcBef>
              <a:buFont typeface="Calibri"/>
              <a:buAutoNum type="arabicPeriod" startAt="5"/>
              <a:tabLst>
                <a:tab pos="1329690" algn="l"/>
              </a:tabLst>
            </a:pPr>
            <a:r>
              <a:rPr sz="3200" spc="-15" dirty="0">
                <a:latin typeface="Calibri"/>
                <a:cs typeface="Calibri"/>
              </a:rPr>
              <a:t>Convention</a:t>
            </a:r>
            <a:r>
              <a:rPr sz="3200" spc="-5" dirty="0">
                <a:latin typeface="Calibri"/>
                <a:cs typeface="Calibri"/>
              </a:rPr>
              <a:t> concerning</a:t>
            </a:r>
            <a:r>
              <a:rPr sz="3200" dirty="0">
                <a:latin typeface="Calibri"/>
                <a:cs typeface="Calibri"/>
              </a:rPr>
              <a:t> equal</a:t>
            </a:r>
            <a:r>
              <a:rPr sz="3200" spc="5" dirty="0">
                <a:latin typeface="Calibri"/>
                <a:cs typeface="Calibri"/>
              </a:rPr>
              <a:t> </a:t>
            </a:r>
            <a:r>
              <a:rPr sz="3200" spc="-15" dirty="0">
                <a:latin typeface="Calibri"/>
                <a:cs typeface="Calibri"/>
              </a:rPr>
              <a:t>remuneration</a:t>
            </a:r>
            <a:r>
              <a:rPr sz="3200" dirty="0">
                <a:latin typeface="Calibri"/>
                <a:cs typeface="Calibri"/>
              </a:rPr>
              <a:t> of Men</a:t>
            </a:r>
            <a:r>
              <a:rPr sz="3200" spc="-10" dirty="0">
                <a:latin typeface="Calibri"/>
                <a:cs typeface="Calibri"/>
              </a:rPr>
              <a:t> </a:t>
            </a:r>
            <a:r>
              <a:rPr sz="3200" dirty="0">
                <a:latin typeface="Calibri"/>
                <a:cs typeface="Calibri"/>
              </a:rPr>
              <a:t>and</a:t>
            </a:r>
            <a:r>
              <a:rPr sz="3200" spc="5" dirty="0">
                <a:latin typeface="Calibri"/>
                <a:cs typeface="Calibri"/>
              </a:rPr>
              <a:t> </a:t>
            </a:r>
            <a:r>
              <a:rPr sz="3200" spc="-30" dirty="0">
                <a:latin typeface="Calibri"/>
                <a:cs typeface="Calibri"/>
              </a:rPr>
              <a:t>Women </a:t>
            </a:r>
            <a:r>
              <a:rPr sz="3200" spc="-710" dirty="0">
                <a:latin typeface="Calibri"/>
                <a:cs typeface="Calibri"/>
              </a:rPr>
              <a:t> </a:t>
            </a:r>
            <a:r>
              <a:rPr sz="3200" spc="-45" dirty="0">
                <a:latin typeface="Calibri"/>
                <a:cs typeface="Calibri"/>
              </a:rPr>
              <a:t>Workers</a:t>
            </a:r>
            <a:r>
              <a:rPr sz="3200" spc="-20" dirty="0">
                <a:latin typeface="Calibri"/>
                <a:cs typeface="Calibri"/>
              </a:rPr>
              <a:t> </a:t>
            </a:r>
            <a:r>
              <a:rPr sz="3200" spc="-30" dirty="0">
                <a:latin typeface="Calibri"/>
                <a:cs typeface="Calibri"/>
              </a:rPr>
              <a:t>for</a:t>
            </a:r>
            <a:r>
              <a:rPr sz="3200" spc="-5" dirty="0">
                <a:latin typeface="Calibri"/>
                <a:cs typeface="Calibri"/>
              </a:rPr>
              <a:t> </a:t>
            </a:r>
            <a:r>
              <a:rPr sz="3200" spc="-35" dirty="0">
                <a:latin typeface="Calibri"/>
                <a:cs typeface="Calibri"/>
              </a:rPr>
              <a:t>Work</a:t>
            </a:r>
            <a:r>
              <a:rPr sz="3200" spc="-10" dirty="0">
                <a:latin typeface="Calibri"/>
                <a:cs typeface="Calibri"/>
              </a:rPr>
              <a:t> </a:t>
            </a:r>
            <a:r>
              <a:rPr sz="3200" spc="-5" dirty="0">
                <a:latin typeface="Calibri"/>
                <a:cs typeface="Calibri"/>
              </a:rPr>
              <a:t>of</a:t>
            </a:r>
            <a:r>
              <a:rPr sz="3200" spc="5" dirty="0">
                <a:latin typeface="Calibri"/>
                <a:cs typeface="Calibri"/>
              </a:rPr>
              <a:t> </a:t>
            </a:r>
            <a:r>
              <a:rPr sz="3200" spc="-15" dirty="0">
                <a:latin typeface="Calibri"/>
                <a:cs typeface="Calibri"/>
              </a:rPr>
              <a:t>Equal</a:t>
            </a:r>
            <a:r>
              <a:rPr sz="3200" spc="25" dirty="0">
                <a:latin typeface="Calibri"/>
                <a:cs typeface="Calibri"/>
              </a:rPr>
              <a:t> </a:t>
            </a:r>
            <a:r>
              <a:rPr sz="3200" spc="-30" dirty="0">
                <a:latin typeface="Calibri"/>
                <a:cs typeface="Calibri"/>
              </a:rPr>
              <a:t>Value,</a:t>
            </a:r>
            <a:r>
              <a:rPr sz="3200" spc="10" dirty="0">
                <a:latin typeface="Calibri"/>
                <a:cs typeface="Calibri"/>
              </a:rPr>
              <a:t> </a:t>
            </a:r>
            <a:r>
              <a:rPr sz="3200" dirty="0">
                <a:latin typeface="Calibri"/>
                <a:cs typeface="Calibri"/>
              </a:rPr>
              <a:t>No</a:t>
            </a:r>
            <a:r>
              <a:rPr sz="3200" spc="5" dirty="0">
                <a:latin typeface="Calibri"/>
                <a:cs typeface="Calibri"/>
              </a:rPr>
              <a:t> </a:t>
            </a:r>
            <a:r>
              <a:rPr sz="3200" dirty="0">
                <a:latin typeface="Calibri"/>
                <a:cs typeface="Calibri"/>
              </a:rPr>
              <a:t>100 </a:t>
            </a:r>
            <a:r>
              <a:rPr sz="3200" spc="-5" dirty="0">
                <a:latin typeface="Calibri"/>
                <a:cs typeface="Calibri"/>
              </a:rPr>
              <a:t>(1951)</a:t>
            </a:r>
            <a:r>
              <a:rPr sz="3200" spc="-15" dirty="0">
                <a:latin typeface="Calibri"/>
                <a:cs typeface="Calibri"/>
              </a:rPr>
              <a:t> </a:t>
            </a:r>
            <a:r>
              <a:rPr sz="3200" dirty="0">
                <a:latin typeface="Calibri"/>
                <a:cs typeface="Calibri"/>
              </a:rPr>
              <a:t>-</a:t>
            </a:r>
            <a:r>
              <a:rPr sz="3200" spc="-5" dirty="0">
                <a:latin typeface="Calibri"/>
                <a:cs typeface="Calibri"/>
              </a:rPr>
              <a:t> </a:t>
            </a:r>
            <a:r>
              <a:rPr sz="3200" i="1" spc="-5" dirty="0">
                <a:latin typeface="Calibri"/>
                <a:cs typeface="Calibri"/>
              </a:rPr>
              <a:t>ratified</a:t>
            </a:r>
            <a:r>
              <a:rPr sz="3200" i="1" spc="20" dirty="0">
                <a:latin typeface="Calibri"/>
                <a:cs typeface="Calibri"/>
              </a:rPr>
              <a:t> </a:t>
            </a:r>
            <a:r>
              <a:rPr sz="3200" i="1" spc="-10" dirty="0">
                <a:latin typeface="Calibri"/>
                <a:cs typeface="Calibri"/>
              </a:rPr>
              <a:t>by </a:t>
            </a:r>
            <a:r>
              <a:rPr sz="3200" i="1" spc="-5" dirty="0">
                <a:latin typeface="Calibri"/>
                <a:cs typeface="Calibri"/>
              </a:rPr>
              <a:t> </a:t>
            </a:r>
            <a:r>
              <a:rPr sz="3200" i="1" dirty="0">
                <a:latin typeface="Calibri"/>
                <a:cs typeface="Calibri"/>
              </a:rPr>
              <a:t>Bangladesh.</a:t>
            </a:r>
            <a:endParaRPr sz="3200" dirty="0">
              <a:latin typeface="Calibri"/>
              <a:cs typeface="Calibri"/>
            </a:endParaRPr>
          </a:p>
          <a:p>
            <a:pPr marL="927100" marR="5080" lvl="1">
              <a:lnSpc>
                <a:spcPts val="3460"/>
              </a:lnSpc>
              <a:spcBef>
                <a:spcPts val="490"/>
              </a:spcBef>
              <a:buAutoNum type="arabicPeriod" startAt="5"/>
              <a:tabLst>
                <a:tab pos="1330325" algn="l"/>
              </a:tabLst>
            </a:pPr>
            <a:r>
              <a:rPr sz="3200" spc="-10" dirty="0">
                <a:latin typeface="Calibri"/>
                <a:cs typeface="Calibri"/>
              </a:rPr>
              <a:t>Convention</a:t>
            </a:r>
            <a:r>
              <a:rPr sz="3200" spc="5" dirty="0">
                <a:latin typeface="Calibri"/>
                <a:cs typeface="Calibri"/>
              </a:rPr>
              <a:t> </a:t>
            </a:r>
            <a:r>
              <a:rPr sz="3200" spc="-5" dirty="0">
                <a:latin typeface="Calibri"/>
                <a:cs typeface="Calibri"/>
              </a:rPr>
              <a:t>concerning</a:t>
            </a:r>
            <a:r>
              <a:rPr sz="3200" spc="15" dirty="0">
                <a:latin typeface="Calibri"/>
                <a:cs typeface="Calibri"/>
              </a:rPr>
              <a:t> </a:t>
            </a:r>
            <a:r>
              <a:rPr sz="3200" spc="-5" dirty="0">
                <a:latin typeface="Calibri"/>
                <a:cs typeface="Calibri"/>
              </a:rPr>
              <a:t>Discrimination</a:t>
            </a:r>
            <a:r>
              <a:rPr sz="3200" spc="40" dirty="0">
                <a:latin typeface="Calibri"/>
                <a:cs typeface="Calibri"/>
              </a:rPr>
              <a:t> </a:t>
            </a:r>
            <a:r>
              <a:rPr sz="3200" dirty="0">
                <a:latin typeface="Calibri"/>
                <a:cs typeface="Calibri"/>
              </a:rPr>
              <a:t>in</a:t>
            </a:r>
            <a:r>
              <a:rPr sz="3200" spc="10" dirty="0">
                <a:latin typeface="Calibri"/>
                <a:cs typeface="Calibri"/>
              </a:rPr>
              <a:t> </a:t>
            </a:r>
            <a:r>
              <a:rPr sz="3200" spc="-5" dirty="0">
                <a:latin typeface="Calibri"/>
                <a:cs typeface="Calibri"/>
              </a:rPr>
              <a:t>respect</a:t>
            </a:r>
            <a:r>
              <a:rPr sz="3200" spc="-10" dirty="0">
                <a:latin typeface="Calibri"/>
                <a:cs typeface="Calibri"/>
              </a:rPr>
              <a:t> </a:t>
            </a:r>
            <a:r>
              <a:rPr sz="3200" dirty="0">
                <a:latin typeface="Calibri"/>
                <a:cs typeface="Calibri"/>
              </a:rPr>
              <a:t>of </a:t>
            </a:r>
            <a:r>
              <a:rPr sz="3200" spc="-10" dirty="0">
                <a:latin typeface="Calibri"/>
                <a:cs typeface="Calibri"/>
              </a:rPr>
              <a:t>Employment </a:t>
            </a:r>
            <a:r>
              <a:rPr sz="3200" spc="-710" dirty="0">
                <a:latin typeface="Calibri"/>
                <a:cs typeface="Calibri"/>
              </a:rPr>
              <a:t> </a:t>
            </a:r>
            <a:r>
              <a:rPr sz="3200" dirty="0">
                <a:latin typeface="Calibri"/>
                <a:cs typeface="Calibri"/>
              </a:rPr>
              <a:t>and</a:t>
            </a:r>
            <a:r>
              <a:rPr sz="3200" spc="20" dirty="0">
                <a:latin typeface="Calibri"/>
                <a:cs typeface="Calibri"/>
              </a:rPr>
              <a:t> </a:t>
            </a:r>
            <a:r>
              <a:rPr sz="3200" spc="-5" dirty="0">
                <a:latin typeface="Calibri"/>
                <a:cs typeface="Calibri"/>
              </a:rPr>
              <a:t>Occupation,</a:t>
            </a:r>
            <a:r>
              <a:rPr sz="3200" spc="10" dirty="0">
                <a:latin typeface="Calibri"/>
                <a:cs typeface="Calibri"/>
              </a:rPr>
              <a:t> </a:t>
            </a:r>
            <a:r>
              <a:rPr sz="3200" dirty="0">
                <a:latin typeface="Calibri"/>
                <a:cs typeface="Calibri"/>
              </a:rPr>
              <a:t>No 111(1958)</a:t>
            </a:r>
            <a:r>
              <a:rPr sz="3200" spc="-15" dirty="0">
                <a:latin typeface="Calibri"/>
                <a:cs typeface="Calibri"/>
              </a:rPr>
              <a:t> </a:t>
            </a:r>
            <a:r>
              <a:rPr sz="3200" dirty="0">
                <a:latin typeface="Calibri"/>
                <a:cs typeface="Calibri"/>
              </a:rPr>
              <a:t>-</a:t>
            </a:r>
            <a:r>
              <a:rPr sz="3200" spc="-5" dirty="0">
                <a:latin typeface="Calibri"/>
                <a:cs typeface="Calibri"/>
              </a:rPr>
              <a:t> </a:t>
            </a:r>
            <a:r>
              <a:rPr sz="3200" i="1" spc="-5" dirty="0">
                <a:latin typeface="Calibri"/>
                <a:cs typeface="Calibri"/>
              </a:rPr>
              <a:t>ratified</a:t>
            </a:r>
            <a:r>
              <a:rPr sz="3200" i="1" spc="20" dirty="0">
                <a:latin typeface="Calibri"/>
                <a:cs typeface="Calibri"/>
              </a:rPr>
              <a:t> </a:t>
            </a:r>
            <a:r>
              <a:rPr sz="3200" i="1" spc="-10" dirty="0">
                <a:latin typeface="Calibri"/>
                <a:cs typeface="Calibri"/>
              </a:rPr>
              <a:t>by</a:t>
            </a:r>
            <a:r>
              <a:rPr sz="3200" i="1" spc="-5" dirty="0">
                <a:latin typeface="Calibri"/>
                <a:cs typeface="Calibri"/>
              </a:rPr>
              <a:t> Bangladesh.</a:t>
            </a:r>
            <a:endParaRPr sz="3200" dirty="0">
              <a:latin typeface="Calibri"/>
              <a:cs typeface="Calibri"/>
            </a:endParaRPr>
          </a:p>
          <a:p>
            <a:pPr marL="927100" marR="447040" lvl="1">
              <a:lnSpc>
                <a:spcPct val="90000"/>
              </a:lnSpc>
              <a:spcBef>
                <a:spcPts val="455"/>
              </a:spcBef>
              <a:buAutoNum type="arabicPeriod" startAt="5"/>
              <a:tabLst>
                <a:tab pos="1330325" algn="l"/>
              </a:tabLst>
            </a:pPr>
            <a:r>
              <a:rPr sz="3200" spc="-10" dirty="0">
                <a:latin typeface="Calibri"/>
                <a:cs typeface="Calibri"/>
              </a:rPr>
              <a:t>Convention</a:t>
            </a:r>
            <a:r>
              <a:rPr sz="3200" spc="5" dirty="0">
                <a:latin typeface="Calibri"/>
                <a:cs typeface="Calibri"/>
              </a:rPr>
              <a:t> </a:t>
            </a:r>
            <a:r>
              <a:rPr sz="3200" dirty="0">
                <a:latin typeface="Calibri"/>
                <a:cs typeface="Calibri"/>
              </a:rPr>
              <a:t>Concerning</a:t>
            </a:r>
            <a:r>
              <a:rPr sz="3200" spc="25" dirty="0">
                <a:latin typeface="Calibri"/>
                <a:cs typeface="Calibri"/>
              </a:rPr>
              <a:t> </a:t>
            </a:r>
            <a:r>
              <a:rPr sz="3200" dirty="0">
                <a:latin typeface="Calibri"/>
                <a:cs typeface="Calibri"/>
              </a:rPr>
              <a:t>the</a:t>
            </a:r>
            <a:r>
              <a:rPr sz="3200" spc="5" dirty="0">
                <a:latin typeface="Calibri"/>
                <a:cs typeface="Calibri"/>
              </a:rPr>
              <a:t> </a:t>
            </a:r>
            <a:r>
              <a:rPr sz="3200" spc="-10" dirty="0">
                <a:latin typeface="Calibri"/>
                <a:cs typeface="Calibri"/>
              </a:rPr>
              <a:t>prohibition</a:t>
            </a:r>
            <a:r>
              <a:rPr sz="3200" spc="45" dirty="0">
                <a:latin typeface="Calibri"/>
                <a:cs typeface="Calibri"/>
              </a:rPr>
              <a:t> </a:t>
            </a:r>
            <a:r>
              <a:rPr sz="3200" dirty="0">
                <a:latin typeface="Calibri"/>
                <a:cs typeface="Calibri"/>
              </a:rPr>
              <a:t>and</a:t>
            </a:r>
            <a:r>
              <a:rPr sz="3200" spc="10" dirty="0">
                <a:latin typeface="Calibri"/>
                <a:cs typeface="Calibri"/>
              </a:rPr>
              <a:t> </a:t>
            </a:r>
            <a:r>
              <a:rPr sz="3200" spc="-10" dirty="0">
                <a:latin typeface="Calibri"/>
                <a:cs typeface="Calibri"/>
              </a:rPr>
              <a:t>Immediate</a:t>
            </a:r>
            <a:r>
              <a:rPr sz="3200" spc="35" dirty="0">
                <a:latin typeface="Calibri"/>
                <a:cs typeface="Calibri"/>
              </a:rPr>
              <a:t> </a:t>
            </a:r>
            <a:r>
              <a:rPr sz="3200" dirty="0">
                <a:latin typeface="Calibri"/>
                <a:cs typeface="Calibri"/>
              </a:rPr>
              <a:t>Action </a:t>
            </a:r>
            <a:r>
              <a:rPr sz="3200" spc="-705" dirty="0">
                <a:latin typeface="Calibri"/>
                <a:cs typeface="Calibri"/>
              </a:rPr>
              <a:t> </a:t>
            </a:r>
            <a:r>
              <a:rPr sz="3200" spc="-30" dirty="0">
                <a:latin typeface="Calibri"/>
                <a:cs typeface="Calibri"/>
              </a:rPr>
              <a:t>for</a:t>
            </a:r>
            <a:r>
              <a:rPr sz="3200" spc="-5" dirty="0">
                <a:latin typeface="Calibri"/>
                <a:cs typeface="Calibri"/>
              </a:rPr>
              <a:t> </a:t>
            </a:r>
            <a:r>
              <a:rPr sz="3200" dirty="0">
                <a:latin typeface="Calibri"/>
                <a:cs typeface="Calibri"/>
              </a:rPr>
              <a:t>the</a:t>
            </a:r>
            <a:r>
              <a:rPr sz="3200" spc="10" dirty="0">
                <a:latin typeface="Calibri"/>
                <a:cs typeface="Calibri"/>
              </a:rPr>
              <a:t> </a:t>
            </a:r>
            <a:r>
              <a:rPr sz="3200" spc="-5" dirty="0">
                <a:latin typeface="Calibri"/>
                <a:cs typeface="Calibri"/>
              </a:rPr>
              <a:t>Elimination</a:t>
            </a:r>
            <a:r>
              <a:rPr sz="3200" spc="50" dirty="0">
                <a:latin typeface="Calibri"/>
                <a:cs typeface="Calibri"/>
              </a:rPr>
              <a:t> </a:t>
            </a:r>
            <a:r>
              <a:rPr sz="3200" spc="-5" dirty="0">
                <a:latin typeface="Calibri"/>
                <a:cs typeface="Calibri"/>
              </a:rPr>
              <a:t>of</a:t>
            </a:r>
            <a:r>
              <a:rPr sz="3200" spc="5" dirty="0">
                <a:latin typeface="Calibri"/>
                <a:cs typeface="Calibri"/>
              </a:rPr>
              <a:t> </a:t>
            </a:r>
            <a:r>
              <a:rPr sz="3200" dirty="0">
                <a:latin typeface="Calibri"/>
                <a:cs typeface="Calibri"/>
              </a:rPr>
              <a:t>the</a:t>
            </a:r>
            <a:r>
              <a:rPr sz="3200" spc="10" dirty="0">
                <a:latin typeface="Calibri"/>
                <a:cs typeface="Calibri"/>
              </a:rPr>
              <a:t> </a:t>
            </a:r>
            <a:r>
              <a:rPr sz="3200" spc="-45" dirty="0">
                <a:latin typeface="Calibri"/>
                <a:cs typeface="Calibri"/>
              </a:rPr>
              <a:t>Worst</a:t>
            </a:r>
            <a:r>
              <a:rPr sz="3200" dirty="0">
                <a:latin typeface="Calibri"/>
                <a:cs typeface="Calibri"/>
              </a:rPr>
              <a:t> </a:t>
            </a:r>
            <a:r>
              <a:rPr sz="3200" spc="-15" dirty="0">
                <a:latin typeface="Calibri"/>
                <a:cs typeface="Calibri"/>
              </a:rPr>
              <a:t>Forms</a:t>
            </a:r>
            <a:r>
              <a:rPr sz="3200" spc="10" dirty="0">
                <a:latin typeface="Calibri"/>
                <a:cs typeface="Calibri"/>
              </a:rPr>
              <a:t> </a:t>
            </a:r>
            <a:r>
              <a:rPr sz="3200" spc="-5" dirty="0">
                <a:latin typeface="Calibri"/>
                <a:cs typeface="Calibri"/>
              </a:rPr>
              <a:t>of Child</a:t>
            </a:r>
            <a:r>
              <a:rPr sz="3200" spc="25" dirty="0">
                <a:latin typeface="Calibri"/>
                <a:cs typeface="Calibri"/>
              </a:rPr>
              <a:t> </a:t>
            </a:r>
            <a:r>
              <a:rPr sz="3200" spc="-45" dirty="0">
                <a:latin typeface="Calibri"/>
                <a:cs typeface="Calibri"/>
              </a:rPr>
              <a:t>Labour,</a:t>
            </a:r>
            <a:r>
              <a:rPr sz="3200" spc="30" dirty="0">
                <a:latin typeface="Calibri"/>
                <a:cs typeface="Calibri"/>
              </a:rPr>
              <a:t> </a:t>
            </a:r>
            <a:r>
              <a:rPr sz="3200" dirty="0">
                <a:latin typeface="Calibri"/>
                <a:cs typeface="Calibri"/>
              </a:rPr>
              <a:t>No 182 </a:t>
            </a:r>
            <a:r>
              <a:rPr sz="3200" spc="5" dirty="0">
                <a:latin typeface="Calibri"/>
                <a:cs typeface="Calibri"/>
              </a:rPr>
              <a:t> </a:t>
            </a:r>
            <a:r>
              <a:rPr sz="3200" spc="-5" dirty="0">
                <a:latin typeface="Calibri"/>
                <a:cs typeface="Calibri"/>
              </a:rPr>
              <a:t>(1999)</a:t>
            </a:r>
            <a:r>
              <a:rPr sz="3200" spc="25" dirty="0">
                <a:latin typeface="Calibri"/>
                <a:cs typeface="Calibri"/>
              </a:rPr>
              <a:t> </a:t>
            </a:r>
            <a:r>
              <a:rPr sz="3200" dirty="0">
                <a:latin typeface="Calibri"/>
                <a:cs typeface="Calibri"/>
              </a:rPr>
              <a:t>-</a:t>
            </a:r>
            <a:r>
              <a:rPr sz="3200" spc="-15" dirty="0">
                <a:latin typeface="Calibri"/>
                <a:cs typeface="Calibri"/>
              </a:rPr>
              <a:t> </a:t>
            </a:r>
            <a:r>
              <a:rPr sz="3200" i="1" spc="-5" dirty="0">
                <a:latin typeface="Calibri"/>
                <a:cs typeface="Calibri"/>
              </a:rPr>
              <a:t>ratified</a:t>
            </a:r>
            <a:r>
              <a:rPr sz="3200" i="1" spc="15" dirty="0">
                <a:latin typeface="Calibri"/>
                <a:cs typeface="Calibri"/>
              </a:rPr>
              <a:t> </a:t>
            </a:r>
            <a:r>
              <a:rPr sz="3200" i="1" spc="-10" dirty="0">
                <a:latin typeface="Calibri"/>
                <a:cs typeface="Calibri"/>
              </a:rPr>
              <a:t>by</a:t>
            </a:r>
            <a:r>
              <a:rPr sz="3200" i="1" spc="10" dirty="0">
                <a:latin typeface="Calibri"/>
                <a:cs typeface="Calibri"/>
              </a:rPr>
              <a:t> </a:t>
            </a:r>
            <a:r>
              <a:rPr sz="3200" i="1" spc="-5" dirty="0">
                <a:latin typeface="Calibri"/>
                <a:cs typeface="Calibri"/>
              </a:rPr>
              <a:t>Bangladesh.</a:t>
            </a:r>
            <a:endParaRPr sz="3200" dirty="0">
              <a:latin typeface="Calibri"/>
              <a:cs typeface="Calibri"/>
            </a:endParaRPr>
          </a:p>
          <a:p>
            <a:pPr marL="927100" marR="1807845" lvl="1">
              <a:lnSpc>
                <a:spcPts val="3460"/>
              </a:lnSpc>
              <a:spcBef>
                <a:spcPts val="540"/>
              </a:spcBef>
              <a:buAutoNum type="arabicPeriod" startAt="5"/>
              <a:tabLst>
                <a:tab pos="1330325" algn="l"/>
              </a:tabLst>
            </a:pPr>
            <a:r>
              <a:rPr sz="3200" spc="-10" dirty="0">
                <a:latin typeface="Calibri"/>
                <a:cs typeface="Calibri"/>
              </a:rPr>
              <a:t>Convention</a:t>
            </a:r>
            <a:r>
              <a:rPr sz="3200" dirty="0">
                <a:latin typeface="Calibri"/>
                <a:cs typeface="Calibri"/>
              </a:rPr>
              <a:t> </a:t>
            </a:r>
            <a:r>
              <a:rPr sz="3200" spc="-5" dirty="0">
                <a:latin typeface="Calibri"/>
                <a:cs typeface="Calibri"/>
              </a:rPr>
              <a:t>of</a:t>
            </a:r>
            <a:r>
              <a:rPr sz="3200" spc="5" dirty="0">
                <a:latin typeface="Calibri"/>
                <a:cs typeface="Calibri"/>
              </a:rPr>
              <a:t> </a:t>
            </a:r>
            <a:r>
              <a:rPr sz="3200" dirty="0">
                <a:latin typeface="Calibri"/>
                <a:cs typeface="Calibri"/>
              </a:rPr>
              <a:t>Minimum</a:t>
            </a:r>
            <a:r>
              <a:rPr sz="3200" spc="35" dirty="0">
                <a:latin typeface="Calibri"/>
                <a:cs typeface="Calibri"/>
              </a:rPr>
              <a:t> </a:t>
            </a:r>
            <a:r>
              <a:rPr sz="3200" spc="-5" dirty="0">
                <a:latin typeface="Calibri"/>
                <a:cs typeface="Calibri"/>
              </a:rPr>
              <a:t>Age,</a:t>
            </a:r>
            <a:r>
              <a:rPr sz="3200" dirty="0">
                <a:latin typeface="Calibri"/>
                <a:cs typeface="Calibri"/>
              </a:rPr>
              <a:t> No 138</a:t>
            </a:r>
            <a:r>
              <a:rPr sz="3200" spc="-75" dirty="0">
                <a:latin typeface="Calibri"/>
                <a:cs typeface="Calibri"/>
              </a:rPr>
              <a:t> </a:t>
            </a:r>
            <a:r>
              <a:rPr sz="3200" dirty="0">
                <a:latin typeface="Calibri"/>
                <a:cs typeface="Calibri"/>
              </a:rPr>
              <a:t>–</a:t>
            </a:r>
            <a:r>
              <a:rPr sz="3200" spc="-5" dirty="0">
                <a:latin typeface="Calibri"/>
                <a:cs typeface="Calibri"/>
              </a:rPr>
              <a:t> </a:t>
            </a:r>
            <a:r>
              <a:rPr sz="3200" i="1" spc="-5" dirty="0">
                <a:latin typeface="Calibri"/>
                <a:cs typeface="Calibri"/>
              </a:rPr>
              <a:t>not ratified</a:t>
            </a:r>
            <a:r>
              <a:rPr sz="3200" i="1" spc="15" dirty="0">
                <a:latin typeface="Calibri"/>
                <a:cs typeface="Calibri"/>
              </a:rPr>
              <a:t> </a:t>
            </a:r>
            <a:r>
              <a:rPr sz="3200" i="1" spc="-10" dirty="0">
                <a:latin typeface="Calibri"/>
                <a:cs typeface="Calibri"/>
              </a:rPr>
              <a:t>by </a:t>
            </a:r>
            <a:r>
              <a:rPr sz="3200" i="1" spc="-705" dirty="0">
                <a:latin typeface="Calibri"/>
                <a:cs typeface="Calibri"/>
              </a:rPr>
              <a:t> </a:t>
            </a:r>
            <a:r>
              <a:rPr sz="3200" i="1" dirty="0">
                <a:latin typeface="Calibri"/>
                <a:cs typeface="Calibri"/>
              </a:rPr>
              <a:t>Bangladesh.</a:t>
            </a:r>
            <a:endParaRPr sz="3200" dirty="0">
              <a:latin typeface="Calibri"/>
              <a:cs typeface="Calibri"/>
            </a:endParaRPr>
          </a:p>
        </p:txBody>
      </p:sp>
    </p:spTree>
    <p:extLst>
      <p:ext uri="{BB962C8B-B14F-4D97-AF65-F5344CB8AC3E}">
        <p14:creationId xmlns:p14="http://schemas.microsoft.com/office/powerpoint/2010/main" val="80682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2F03-3C98-042F-C7F6-35A863B997BD}"/>
              </a:ext>
            </a:extLst>
          </p:cNvPr>
          <p:cNvSpPr>
            <a:spLocks noGrp="1"/>
          </p:cNvSpPr>
          <p:nvPr>
            <p:ph type="title"/>
          </p:nvPr>
        </p:nvSpPr>
        <p:spPr/>
        <p:txBody>
          <a:bodyPr/>
          <a:lstStyle/>
          <a:p>
            <a:endParaRPr lang="en-SG" dirty="0"/>
          </a:p>
        </p:txBody>
      </p:sp>
      <p:sp>
        <p:nvSpPr>
          <p:cNvPr id="3" name="Text Placeholder 2">
            <a:extLst>
              <a:ext uri="{FF2B5EF4-FFF2-40B4-BE49-F238E27FC236}">
                <a16:creationId xmlns:a16="http://schemas.microsoft.com/office/drawing/2014/main" id="{70FB13D9-C3D1-B440-F1C4-43A432F9918C}"/>
              </a:ext>
            </a:extLst>
          </p:cNvPr>
          <p:cNvSpPr>
            <a:spLocks noGrp="1"/>
          </p:cNvSpPr>
          <p:nvPr>
            <p:ph type="body" idx="1"/>
          </p:nvPr>
        </p:nvSpPr>
        <p:spPr>
          <a:xfrm>
            <a:off x="533400" y="1577340"/>
            <a:ext cx="11049000" cy="4154984"/>
          </a:xfrm>
        </p:spPr>
        <p:txBody>
          <a:bodyPr/>
          <a:lstStyle/>
          <a:p>
            <a:r>
              <a:rPr lang="en-US" b="1" dirty="0"/>
              <a:t>1. ILO Convention No. 87 (Freedom of Association and Protection of the Right to Organize, 1948)</a:t>
            </a:r>
          </a:p>
          <a:p>
            <a:r>
              <a:rPr lang="en-US" dirty="0"/>
              <a:t>This convention is crucial for labor rights and one of the core conventions international </a:t>
            </a:r>
            <a:r>
              <a:rPr lang="en-US" dirty="0" err="1"/>
              <a:t>labour</a:t>
            </a:r>
            <a:r>
              <a:rPr lang="en-US" dirty="0"/>
              <a:t> law. It guarantees workers and employers the freedom to form and join organizations of their own choosing without any prior authorization. It plays a key role in promoting the establishment of trade unions and protecting them from state or employer interference. The convention emphasizes the importance of collective action in defending workers’ interests and negotiating fair terms of employment. </a:t>
            </a:r>
            <a:r>
              <a:rPr lang="en-US" b="0" i="0" dirty="0">
                <a:solidFill>
                  <a:srgbClr val="202122"/>
                </a:solidFill>
                <a:effectLst/>
                <a:latin typeface="+mj-lt"/>
              </a:rPr>
              <a:t>The Freedom of Association and Protection of the Right to </a:t>
            </a:r>
            <a:r>
              <a:rPr lang="en-US" b="0" i="0" dirty="0" err="1">
                <a:solidFill>
                  <a:srgbClr val="202122"/>
                </a:solidFill>
                <a:effectLst/>
                <a:latin typeface="+mj-lt"/>
              </a:rPr>
              <a:t>Organise</a:t>
            </a:r>
            <a:r>
              <a:rPr lang="en-US" b="0" i="0" dirty="0">
                <a:solidFill>
                  <a:srgbClr val="202122"/>
                </a:solidFill>
                <a:effectLst/>
                <a:latin typeface="+mj-lt"/>
              </a:rPr>
              <a:t> Convention comprises the preamble followed by four parts with a total of 21 articles. It has ratified by 158 states and Bangladesh is one of them. </a:t>
            </a:r>
            <a:endParaRPr lang="en-US" dirty="0">
              <a:latin typeface="+mj-lt"/>
            </a:endParaRPr>
          </a:p>
          <a:p>
            <a:endParaRPr lang="en-US" dirty="0">
              <a:latin typeface="+mj-lt"/>
            </a:endParaRPr>
          </a:p>
          <a:p>
            <a:r>
              <a:rPr lang="en-US" b="1" dirty="0">
                <a:latin typeface="+mj-lt"/>
              </a:rPr>
              <a:t>2. ILO Convention No. 98 (Right to Organize and Collective Bargaining, 1949)</a:t>
            </a:r>
          </a:p>
          <a:p>
            <a:r>
              <a:rPr lang="en-US" dirty="0"/>
              <a:t>Convention No. 98 complements Convention No. 87 by providing specific protection for workers against discrimination due to their union activities. It ensures that workers can engage in collective bargaining without fear of dismissal or reprisal. This convention is fundamental in fostering a healthy dialogue between workers and employers, promoting industrial peace, and improving working conditions through collective agreements.</a:t>
            </a:r>
          </a:p>
          <a:p>
            <a:endParaRPr lang="en-SG" dirty="0"/>
          </a:p>
        </p:txBody>
      </p:sp>
    </p:spTree>
    <p:extLst>
      <p:ext uri="{BB962C8B-B14F-4D97-AF65-F5344CB8AC3E}">
        <p14:creationId xmlns:p14="http://schemas.microsoft.com/office/powerpoint/2010/main" val="377354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DBF6-6595-CB92-881E-4F9CC77174BE}"/>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E4E02E2E-1762-907E-347E-B3BBB584E320}"/>
              </a:ext>
            </a:extLst>
          </p:cNvPr>
          <p:cNvSpPr>
            <a:spLocks noGrp="1"/>
          </p:cNvSpPr>
          <p:nvPr>
            <p:ph type="body" idx="1"/>
          </p:nvPr>
        </p:nvSpPr>
        <p:spPr>
          <a:xfrm>
            <a:off x="609600" y="1577340"/>
            <a:ext cx="10972800" cy="5262979"/>
          </a:xfrm>
        </p:spPr>
        <p:txBody>
          <a:bodyPr/>
          <a:lstStyle/>
          <a:p>
            <a:r>
              <a:rPr lang="en-US" b="1" dirty="0"/>
              <a:t>3. ILO Convention No. 29 (Forced </a:t>
            </a:r>
            <a:r>
              <a:rPr lang="en-US" b="1" dirty="0" err="1"/>
              <a:t>Labour</a:t>
            </a:r>
            <a:r>
              <a:rPr lang="en-US" b="1" dirty="0"/>
              <a:t> Convention, 1930)</a:t>
            </a:r>
          </a:p>
          <a:p>
            <a:r>
              <a:rPr lang="en-US" dirty="0"/>
              <a:t>A cornerstone of labor rights, this convention seeks to eradicate all forms of forced or compulsory labor. It defines forced labor as work that is extracted under threat of penalty and without voluntary consent. Exceptions are made for military service, certain types of civic obligations, and penal labor under strict conditions. This convention is instrumental in combatting human trafficking and modern slavery. </a:t>
            </a:r>
            <a:r>
              <a:rPr lang="en-US" b="0" i="0" dirty="0">
                <a:solidFill>
                  <a:srgbClr val="202122"/>
                </a:solidFill>
                <a:effectLst/>
                <a:latin typeface="Arial" panose="020B0604020202020204" pitchFamily="34" charset="0"/>
              </a:rPr>
              <a:t> The convention has been ratified 181 countries. </a:t>
            </a:r>
            <a:r>
              <a:rPr lang="en-US" b="0" i="0" dirty="0">
                <a:solidFill>
                  <a:srgbClr val="202122"/>
                </a:solidFill>
                <a:effectLst/>
                <a:latin typeface="+mj-lt"/>
              </a:rPr>
              <a:t>The compulsory military service is excluded.</a:t>
            </a:r>
            <a:endParaRPr lang="en-US" dirty="0">
              <a:latin typeface="+mj-lt"/>
            </a:endParaRPr>
          </a:p>
          <a:p>
            <a:r>
              <a:rPr lang="en-US" b="1" dirty="0"/>
              <a:t>4. ILO Convention No. 100 (Equal Remuneration Convention, 1951)</a:t>
            </a:r>
          </a:p>
          <a:p>
            <a:r>
              <a:rPr lang="en-US" dirty="0"/>
              <a:t>Convention No. 100 is critical for promoting gender equality in the workplace, as it mandates equal pay for men and women for work of equal value. This convention underscores the principle that wage discrimination based on gender is unacceptable and encourages governments to adopt policies that ensure fairness in remuneration, contributing to the broader fight for gender equity in labor markets worldwide. As of October 2022, the convention had been ratified by 174 out of 187 ILO member states.</a:t>
            </a:r>
          </a:p>
          <a:p>
            <a:r>
              <a:rPr lang="en-US" b="1" dirty="0"/>
              <a:t>5. ILO Convention No. 111 (Discrimination (Employment and Occupation) Convention, 1958)</a:t>
            </a:r>
          </a:p>
          <a:p>
            <a:r>
              <a:rPr lang="en-US" dirty="0"/>
              <a:t>This convention aims to eliminate all forms of discrimination in employment, whether based on race, color, sex, religion, political opinion, or social origin. It calls on member states to promote equal opportunities in the workplace and to take active steps to remove barriers that perpetuate discrimination. This convention is essential in ensuring that all workers are treated fairly and have equal access to employment opportunities and resources.</a:t>
            </a:r>
            <a:r>
              <a:rPr lang="en-US" b="0" i="0" dirty="0">
                <a:solidFill>
                  <a:srgbClr val="202122"/>
                </a:solidFill>
                <a:effectLst/>
                <a:latin typeface="Arial" panose="020B0604020202020204" pitchFamily="34" charset="0"/>
              </a:rPr>
              <a:t> As of January 2023, the convention had been ratified by 175 out of 187 ILO member states. </a:t>
            </a:r>
            <a:endParaRPr lang="en-US" dirty="0"/>
          </a:p>
          <a:p>
            <a:endParaRPr lang="en-SG" dirty="0"/>
          </a:p>
        </p:txBody>
      </p:sp>
    </p:spTree>
    <p:extLst>
      <p:ext uri="{BB962C8B-B14F-4D97-AF65-F5344CB8AC3E}">
        <p14:creationId xmlns:p14="http://schemas.microsoft.com/office/powerpoint/2010/main" val="81189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47CB-10BF-AF88-B583-D68A047A58B8}"/>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4C82E9BF-3613-5DF8-ED91-A36BADF93883}"/>
              </a:ext>
            </a:extLst>
          </p:cNvPr>
          <p:cNvSpPr>
            <a:spLocks noGrp="1"/>
          </p:cNvSpPr>
          <p:nvPr>
            <p:ph type="body" idx="1"/>
          </p:nvPr>
        </p:nvSpPr>
        <p:spPr>
          <a:xfrm>
            <a:off x="609600" y="1577340"/>
            <a:ext cx="10972800" cy="3877985"/>
          </a:xfrm>
        </p:spPr>
        <p:txBody>
          <a:bodyPr/>
          <a:lstStyle/>
          <a:p>
            <a:r>
              <a:rPr lang="en-US" dirty="0"/>
              <a:t>6.Convention Concerning the prohibition and Immediate Action  for the Elimination of the Worst Forms of Child </a:t>
            </a:r>
            <a:r>
              <a:rPr lang="en-US" dirty="0" err="1"/>
              <a:t>Labour</a:t>
            </a:r>
            <a:r>
              <a:rPr lang="en-US" dirty="0"/>
              <a:t>, No 182  (1999): It emphasizes the urgent need to eliminate the most harmful forms of child </a:t>
            </a:r>
            <a:r>
              <a:rPr lang="en-US" dirty="0" err="1"/>
              <a:t>labour</a:t>
            </a:r>
            <a:r>
              <a:rPr lang="en-US" dirty="0"/>
              <a:t>. It defines the worst forms of child </a:t>
            </a:r>
            <a:r>
              <a:rPr lang="en-US" dirty="0" err="1"/>
              <a:t>labour</a:t>
            </a:r>
            <a:r>
              <a:rPr lang="en-US" dirty="0"/>
              <a:t> to include slavery and practices akin to slavery, such as human trafficking, forced </a:t>
            </a:r>
            <a:r>
              <a:rPr lang="en-US" dirty="0" err="1"/>
              <a:t>labour</a:t>
            </a:r>
            <a:r>
              <a:rPr lang="en-US" dirty="0"/>
              <a:t>, and debt bondage. The Convention also prohibits the use of children in prostitution, pornography, and illicit activities like drug trafficking. Additionally, it aims to protect children from work that is hazardous to their health, safety, or morals. </a:t>
            </a:r>
          </a:p>
          <a:p>
            <a:endParaRPr lang="en-US" dirty="0"/>
          </a:p>
          <a:p>
            <a:r>
              <a:rPr lang="en-SG" dirty="0"/>
              <a:t>7.</a:t>
            </a:r>
            <a:r>
              <a:rPr lang="en-US" dirty="0"/>
              <a:t> </a:t>
            </a:r>
            <a:r>
              <a:rPr lang="en-US" sz="1800" spc="-10" dirty="0">
                <a:latin typeface="Calibri"/>
                <a:cs typeface="Calibri"/>
              </a:rPr>
              <a:t>Convention</a:t>
            </a:r>
            <a:r>
              <a:rPr lang="en-US" sz="1800" spc="5" dirty="0">
                <a:latin typeface="Calibri"/>
                <a:cs typeface="Calibri"/>
              </a:rPr>
              <a:t> </a:t>
            </a:r>
            <a:r>
              <a:rPr lang="en-US" sz="1800" spc="-5" dirty="0">
                <a:latin typeface="Calibri"/>
                <a:cs typeface="Calibri"/>
              </a:rPr>
              <a:t>concerning</a:t>
            </a:r>
            <a:r>
              <a:rPr lang="en-US" sz="1800" spc="15" dirty="0">
                <a:latin typeface="Calibri"/>
                <a:cs typeface="Calibri"/>
              </a:rPr>
              <a:t> </a:t>
            </a:r>
            <a:r>
              <a:rPr lang="en-US" sz="1800" spc="-5" dirty="0">
                <a:latin typeface="Calibri"/>
                <a:cs typeface="Calibri"/>
              </a:rPr>
              <a:t>Discrimination</a:t>
            </a:r>
            <a:r>
              <a:rPr lang="en-US" sz="1800" spc="40" dirty="0">
                <a:latin typeface="Calibri"/>
                <a:cs typeface="Calibri"/>
              </a:rPr>
              <a:t> </a:t>
            </a:r>
            <a:r>
              <a:rPr lang="en-US" sz="1800" dirty="0">
                <a:latin typeface="Calibri"/>
                <a:cs typeface="Calibri"/>
              </a:rPr>
              <a:t>in</a:t>
            </a:r>
            <a:r>
              <a:rPr lang="en-US" sz="1800" spc="10" dirty="0">
                <a:latin typeface="Calibri"/>
                <a:cs typeface="Calibri"/>
              </a:rPr>
              <a:t> </a:t>
            </a:r>
            <a:r>
              <a:rPr lang="en-US" sz="1800" spc="-5" dirty="0">
                <a:latin typeface="Calibri"/>
                <a:cs typeface="Calibri"/>
              </a:rPr>
              <a:t>respect</a:t>
            </a:r>
            <a:r>
              <a:rPr lang="en-US" sz="1800" spc="-10" dirty="0">
                <a:latin typeface="Calibri"/>
                <a:cs typeface="Calibri"/>
              </a:rPr>
              <a:t> </a:t>
            </a:r>
            <a:r>
              <a:rPr lang="en-US" sz="1800" dirty="0">
                <a:latin typeface="Calibri"/>
                <a:cs typeface="Calibri"/>
              </a:rPr>
              <a:t>of </a:t>
            </a:r>
            <a:r>
              <a:rPr lang="en-US" sz="1800" spc="-10" dirty="0">
                <a:latin typeface="Calibri"/>
                <a:cs typeface="Calibri"/>
              </a:rPr>
              <a:t>Employment </a:t>
            </a:r>
            <a:r>
              <a:rPr lang="en-US" sz="1800" spc="-710" dirty="0">
                <a:latin typeface="Calibri"/>
                <a:cs typeface="Calibri"/>
              </a:rPr>
              <a:t> </a:t>
            </a:r>
            <a:r>
              <a:rPr lang="en-US" sz="1800" dirty="0">
                <a:latin typeface="Calibri"/>
                <a:cs typeface="Calibri"/>
              </a:rPr>
              <a:t>and</a:t>
            </a:r>
            <a:r>
              <a:rPr lang="en-US" sz="1800" spc="20" dirty="0">
                <a:latin typeface="Calibri"/>
                <a:cs typeface="Calibri"/>
              </a:rPr>
              <a:t> </a:t>
            </a:r>
            <a:r>
              <a:rPr lang="en-US" sz="1800" spc="-5" dirty="0">
                <a:latin typeface="Calibri"/>
                <a:cs typeface="Calibri"/>
              </a:rPr>
              <a:t>Occupation,</a:t>
            </a:r>
            <a:r>
              <a:rPr lang="en-US" sz="1800" spc="10" dirty="0">
                <a:latin typeface="Calibri"/>
                <a:cs typeface="Calibri"/>
              </a:rPr>
              <a:t> </a:t>
            </a:r>
            <a:r>
              <a:rPr lang="en-US" sz="1800" dirty="0">
                <a:latin typeface="Calibri"/>
                <a:cs typeface="Calibri"/>
              </a:rPr>
              <a:t>No 111(1958)</a:t>
            </a:r>
            <a:r>
              <a:rPr lang="en-US" sz="1800" spc="-15" dirty="0">
                <a:latin typeface="Calibri"/>
                <a:cs typeface="Calibri"/>
              </a:rPr>
              <a:t> : </a:t>
            </a:r>
            <a:r>
              <a:rPr lang="en-US" dirty="0"/>
              <a:t>addresses the elimination of discrimination in the workplace. It defines discrimination as any distinction, exclusion, or preference based on race, color, sex, religion, political opinion, national extraction, or social origin that nullifies or impairs equality of opportunity or treatment in employment or occupation.</a:t>
            </a:r>
          </a:p>
          <a:p>
            <a:endParaRPr lang="en-US" dirty="0"/>
          </a:p>
          <a:p>
            <a:r>
              <a:rPr lang="en-US" dirty="0"/>
              <a:t>8. The Convention Concerning Minimum Age for Admission to Employment, 1973 (No. 138): It aims to eliminate child </a:t>
            </a:r>
            <a:r>
              <a:rPr lang="en-US" dirty="0" err="1"/>
              <a:t>labour</a:t>
            </a:r>
            <a:r>
              <a:rPr lang="en-US" dirty="0"/>
              <a:t> by setting a minimum age for entry into employment or work.</a:t>
            </a:r>
            <a:endParaRPr lang="en-SG" dirty="0"/>
          </a:p>
        </p:txBody>
      </p:sp>
    </p:spTree>
    <p:extLst>
      <p:ext uri="{BB962C8B-B14F-4D97-AF65-F5344CB8AC3E}">
        <p14:creationId xmlns:p14="http://schemas.microsoft.com/office/powerpoint/2010/main" val="320957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44FB-ADDC-2093-0B7F-88222FBDBE24}"/>
              </a:ext>
            </a:extLst>
          </p:cNvPr>
          <p:cNvSpPr>
            <a:spLocks noGrp="1"/>
          </p:cNvSpPr>
          <p:nvPr>
            <p:ph type="title"/>
          </p:nvPr>
        </p:nvSpPr>
        <p:spPr/>
        <p:txBody>
          <a:bodyPr/>
          <a:lstStyle/>
          <a:p>
            <a:endParaRPr lang="en-SG" dirty="0"/>
          </a:p>
        </p:txBody>
      </p:sp>
      <p:sp>
        <p:nvSpPr>
          <p:cNvPr id="3" name="Text Placeholder 2">
            <a:extLst>
              <a:ext uri="{FF2B5EF4-FFF2-40B4-BE49-F238E27FC236}">
                <a16:creationId xmlns:a16="http://schemas.microsoft.com/office/drawing/2014/main" id="{4E843BD4-D543-ABC0-0A4D-F772C611D9A6}"/>
              </a:ext>
            </a:extLst>
          </p:cNvPr>
          <p:cNvSpPr>
            <a:spLocks noGrp="1"/>
          </p:cNvSpPr>
          <p:nvPr>
            <p:ph type="body" idx="1"/>
          </p:nvPr>
        </p:nvSpPr>
        <p:spPr>
          <a:xfrm>
            <a:off x="86113" y="1676400"/>
            <a:ext cx="10972800" cy="3600986"/>
          </a:xfrm>
        </p:spPr>
        <p:txBody>
          <a:bodyPr/>
          <a:lstStyle/>
          <a:p>
            <a:pPr algn="l" fontAlgn="t"/>
            <a:r>
              <a:rPr lang="en-US" b="1" i="0" dirty="0">
                <a:solidFill>
                  <a:srgbClr val="000000"/>
                </a:solidFill>
                <a:effectLst/>
              </a:rPr>
              <a:t>Constitution Provisions related to work</a:t>
            </a:r>
            <a:endParaRPr lang="en-US" b="0" i="0" dirty="0">
              <a:solidFill>
                <a:srgbClr val="000000"/>
              </a:solidFill>
              <a:effectLst/>
            </a:endParaRPr>
          </a:p>
          <a:p>
            <a:pPr algn="l" fontAlgn="t"/>
            <a:r>
              <a:rPr lang="en-US" b="0" i="0" dirty="0">
                <a:solidFill>
                  <a:srgbClr val="000000"/>
                </a:solidFill>
                <a:effectLst/>
              </a:rPr>
              <a:t>The Fundamental Principles of the State policy provided in the Constitution relating to workers are to be found in:</a:t>
            </a:r>
          </a:p>
          <a:p>
            <a:pPr algn="l" fontAlgn="t"/>
            <a:endParaRPr lang="en-US" b="0" i="0" dirty="0">
              <a:solidFill>
                <a:srgbClr val="000000"/>
              </a:solidFill>
              <a:effectLst/>
            </a:endParaRPr>
          </a:p>
          <a:p>
            <a:pPr algn="l" fontAlgn="t">
              <a:buFont typeface="Arial" panose="020B0604020202020204" pitchFamily="34" charset="0"/>
              <a:buChar char="•"/>
            </a:pPr>
            <a:r>
              <a:rPr lang="en-US" b="0" i="0" dirty="0">
                <a:solidFill>
                  <a:srgbClr val="000000"/>
                </a:solidFill>
                <a:effectLst/>
              </a:rPr>
              <a:t>Article 15, which holds the State responsible to ensure the right to work, that is the right to guaranteed employment at a reasonable wage having regard to the quantity and quality of work, and reasonable rest, recreation and leisure;</a:t>
            </a:r>
          </a:p>
          <a:p>
            <a:pPr algn="l" fontAlgn="t">
              <a:buFont typeface="Arial" panose="020B0604020202020204" pitchFamily="34" charset="0"/>
              <a:buChar char="•"/>
            </a:pPr>
            <a:r>
              <a:rPr lang="en-US" b="0" i="0" dirty="0">
                <a:solidFill>
                  <a:srgbClr val="000000"/>
                </a:solidFill>
                <a:effectLst/>
              </a:rPr>
              <a:t>Article 20(1), which </a:t>
            </a:r>
            <a:r>
              <a:rPr lang="en-US" b="0" i="0" dirty="0" err="1">
                <a:solidFill>
                  <a:srgbClr val="000000"/>
                </a:solidFill>
                <a:effectLst/>
              </a:rPr>
              <a:t>recognises</a:t>
            </a:r>
            <a:r>
              <a:rPr lang="en-US" b="0" i="0" dirty="0">
                <a:solidFill>
                  <a:srgbClr val="000000"/>
                </a:solidFill>
                <a:effectLst/>
              </a:rPr>
              <a:t> work as a right and requires that, “everyone shall be paid for work on the basis of the principle from each according to his abilities, to each according to his work.”</a:t>
            </a:r>
          </a:p>
          <a:p>
            <a:endParaRPr lang="en-SG" dirty="0"/>
          </a:p>
          <a:p>
            <a:pPr algn="l" fontAlgn="t"/>
            <a:r>
              <a:rPr lang="en-US" b="1" dirty="0">
                <a:solidFill>
                  <a:srgbClr val="000000"/>
                </a:solidFill>
              </a:rPr>
              <a:t>T</a:t>
            </a:r>
            <a:r>
              <a:rPr lang="en-US" b="1" i="0" dirty="0">
                <a:solidFill>
                  <a:srgbClr val="000000"/>
                </a:solidFill>
                <a:effectLst/>
              </a:rPr>
              <a:t>he fundamental rights guaranteed in Chapter III, specially relevant to workers’ rights, include: </a:t>
            </a:r>
          </a:p>
          <a:p>
            <a:pPr algn="l" fontAlgn="t"/>
            <a:endParaRPr lang="en-US" b="1" i="0" dirty="0">
              <a:solidFill>
                <a:srgbClr val="000000"/>
              </a:solidFill>
              <a:effectLst/>
            </a:endParaRPr>
          </a:p>
          <a:p>
            <a:pPr algn="l" fontAlgn="t">
              <a:buFont typeface="Arial" panose="020B0604020202020204" pitchFamily="34" charset="0"/>
              <a:buChar char="•"/>
            </a:pPr>
            <a:r>
              <a:rPr lang="en-US" b="0" i="0" dirty="0">
                <a:solidFill>
                  <a:srgbClr val="000000"/>
                </a:solidFill>
                <a:effectLst/>
              </a:rPr>
              <a:t>Article 34, which prohibits all forms of forced </a:t>
            </a:r>
            <a:r>
              <a:rPr lang="en-US" b="0" i="0" dirty="0" err="1">
                <a:solidFill>
                  <a:srgbClr val="000000"/>
                </a:solidFill>
                <a:effectLst/>
              </a:rPr>
              <a:t>labour</a:t>
            </a:r>
            <a:r>
              <a:rPr lang="en-US" b="0" i="0" dirty="0">
                <a:solidFill>
                  <a:srgbClr val="000000"/>
                </a:solidFill>
                <a:effectLst/>
              </a:rPr>
              <a:t> and makes it a punishable offence; and</a:t>
            </a:r>
          </a:p>
          <a:p>
            <a:pPr algn="l" fontAlgn="t">
              <a:buFont typeface="Arial" panose="020B0604020202020204" pitchFamily="34" charset="0"/>
              <a:buChar char="•"/>
            </a:pPr>
            <a:r>
              <a:rPr lang="en-US" b="0" i="0" dirty="0">
                <a:solidFill>
                  <a:srgbClr val="000000"/>
                </a:solidFill>
                <a:effectLst/>
              </a:rPr>
              <a:t>Article 38, which guarantees the right to freedom of association and to form trade unions.</a:t>
            </a:r>
          </a:p>
          <a:p>
            <a:endParaRPr lang="en-SG" dirty="0"/>
          </a:p>
        </p:txBody>
      </p:sp>
    </p:spTree>
    <p:extLst>
      <p:ext uri="{BB962C8B-B14F-4D97-AF65-F5344CB8AC3E}">
        <p14:creationId xmlns:p14="http://schemas.microsoft.com/office/powerpoint/2010/main" val="68376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431673"/>
            <a:ext cx="2517140" cy="635000"/>
          </a:xfrm>
          <a:prstGeom prst="rect">
            <a:avLst/>
          </a:prstGeom>
        </p:spPr>
        <p:txBody>
          <a:bodyPr vert="horz" wrap="square" lIns="0" tIns="12065" rIns="0" bIns="0" rtlCol="0">
            <a:spAutoFit/>
          </a:bodyPr>
          <a:lstStyle/>
          <a:p>
            <a:pPr marL="12700">
              <a:lnSpc>
                <a:spcPct val="100000"/>
              </a:lnSpc>
              <a:spcBef>
                <a:spcPts val="95"/>
              </a:spcBef>
            </a:pPr>
            <a:r>
              <a:rPr spc="-25" dirty="0"/>
              <a:t>Labour</a:t>
            </a:r>
            <a:r>
              <a:rPr spc="-165" dirty="0"/>
              <a:t> </a:t>
            </a:r>
            <a:r>
              <a:rPr spc="-40" dirty="0"/>
              <a:t>Laws</a:t>
            </a:r>
          </a:p>
        </p:txBody>
      </p:sp>
      <p:sp>
        <p:nvSpPr>
          <p:cNvPr id="3" name="object 3"/>
          <p:cNvSpPr/>
          <p:nvPr/>
        </p:nvSpPr>
        <p:spPr>
          <a:xfrm>
            <a:off x="0" y="1597151"/>
            <a:ext cx="12192000" cy="5260975"/>
          </a:xfrm>
          <a:custGeom>
            <a:avLst/>
            <a:gdLst/>
            <a:ahLst/>
            <a:cxnLst/>
            <a:rect l="l" t="t" r="r" b="b"/>
            <a:pathLst>
              <a:path w="12192000" h="5260975">
                <a:moveTo>
                  <a:pt x="12192000" y="0"/>
                </a:moveTo>
                <a:lnTo>
                  <a:pt x="0" y="0"/>
                </a:lnTo>
                <a:lnTo>
                  <a:pt x="0" y="5260848"/>
                </a:lnTo>
                <a:lnTo>
                  <a:pt x="12192000" y="5260848"/>
                </a:lnTo>
                <a:lnTo>
                  <a:pt x="12192000" y="0"/>
                </a:lnTo>
                <a:close/>
              </a:path>
            </a:pathLst>
          </a:custGeom>
          <a:solidFill>
            <a:srgbClr val="B4C6E7"/>
          </a:solidFill>
        </p:spPr>
        <p:txBody>
          <a:bodyPr wrap="square" lIns="0" tIns="0" rIns="0" bIns="0" rtlCol="0"/>
          <a:lstStyle/>
          <a:p>
            <a:endParaRPr/>
          </a:p>
        </p:txBody>
      </p:sp>
      <p:sp>
        <p:nvSpPr>
          <p:cNvPr id="4" name="object 4"/>
          <p:cNvSpPr txBox="1"/>
          <p:nvPr/>
        </p:nvSpPr>
        <p:spPr>
          <a:xfrm>
            <a:off x="78739" y="1662810"/>
            <a:ext cx="12036425" cy="5019040"/>
          </a:xfrm>
          <a:prstGeom prst="rect">
            <a:avLst/>
          </a:prstGeom>
        </p:spPr>
        <p:txBody>
          <a:bodyPr vert="horz" wrap="square" lIns="0" tIns="74295" rIns="0" bIns="0" rtlCol="0">
            <a:spAutoFit/>
          </a:bodyPr>
          <a:lstStyle/>
          <a:p>
            <a:pPr marL="12700" marR="5080">
              <a:lnSpc>
                <a:spcPts val="3890"/>
              </a:lnSpc>
              <a:spcBef>
                <a:spcPts val="585"/>
              </a:spcBef>
              <a:tabLst>
                <a:tab pos="861060" algn="l"/>
                <a:tab pos="2647315" algn="l"/>
                <a:tab pos="3377565" algn="l"/>
                <a:tab pos="3924935" algn="l"/>
                <a:tab pos="4700905" algn="l"/>
                <a:tab pos="6872605" algn="l"/>
                <a:tab pos="7410450" algn="l"/>
                <a:tab pos="7787005" algn="l"/>
                <a:tab pos="9416415" algn="l"/>
                <a:tab pos="9954895" algn="l"/>
              </a:tabLst>
            </a:pPr>
            <a:r>
              <a:rPr sz="3600" spc="-5" dirty="0">
                <a:latin typeface="Calibri"/>
                <a:cs typeface="Calibri"/>
              </a:rPr>
              <a:t>Th</a:t>
            </a:r>
            <a:r>
              <a:rPr sz="3600" dirty="0">
                <a:latin typeface="Calibri"/>
                <a:cs typeface="Calibri"/>
              </a:rPr>
              <a:t>e	</a:t>
            </a:r>
            <a:r>
              <a:rPr sz="3600" spc="-5" dirty="0">
                <a:latin typeface="Calibri"/>
                <a:cs typeface="Calibri"/>
              </a:rPr>
              <a:t>si</a:t>
            </a:r>
            <a:r>
              <a:rPr sz="3600" spc="-25" dirty="0">
                <a:latin typeface="Calibri"/>
                <a:cs typeface="Calibri"/>
              </a:rPr>
              <a:t>t</a:t>
            </a:r>
            <a:r>
              <a:rPr sz="3600" spc="-5" dirty="0">
                <a:latin typeface="Calibri"/>
                <a:cs typeface="Calibri"/>
              </a:rPr>
              <a:t>u</a:t>
            </a:r>
            <a:r>
              <a:rPr sz="3600" spc="-40" dirty="0">
                <a:latin typeface="Calibri"/>
                <a:cs typeface="Calibri"/>
              </a:rPr>
              <a:t>a</a:t>
            </a:r>
            <a:r>
              <a:rPr sz="3600" dirty="0">
                <a:latin typeface="Calibri"/>
                <a:cs typeface="Calibri"/>
              </a:rPr>
              <a:t>tion	l</a:t>
            </a:r>
            <a:r>
              <a:rPr sz="3600" spc="-20" dirty="0">
                <a:latin typeface="Calibri"/>
                <a:cs typeface="Calibri"/>
              </a:rPr>
              <a:t>e</a:t>
            </a:r>
            <a:r>
              <a:rPr sz="3600" dirty="0">
                <a:latin typeface="Calibri"/>
                <a:cs typeface="Calibri"/>
              </a:rPr>
              <a:t>d	</a:t>
            </a:r>
            <a:r>
              <a:rPr sz="3600" spc="-40" dirty="0">
                <a:latin typeface="Calibri"/>
                <a:cs typeface="Calibri"/>
              </a:rPr>
              <a:t>t</a:t>
            </a:r>
            <a:r>
              <a:rPr sz="3600" dirty="0">
                <a:latin typeface="Calibri"/>
                <a:cs typeface="Calibri"/>
              </a:rPr>
              <a:t>o	</a:t>
            </a:r>
            <a:r>
              <a:rPr sz="3600" spc="-20" dirty="0">
                <a:latin typeface="Calibri"/>
                <a:cs typeface="Calibri"/>
              </a:rPr>
              <a:t>t</a:t>
            </a:r>
            <a:r>
              <a:rPr sz="3600" spc="-5" dirty="0">
                <a:latin typeface="Calibri"/>
                <a:cs typeface="Calibri"/>
              </a:rPr>
              <a:t>h</a:t>
            </a:r>
            <a:r>
              <a:rPr sz="3600" dirty="0">
                <a:latin typeface="Calibri"/>
                <a:cs typeface="Calibri"/>
              </a:rPr>
              <a:t>e	e</a:t>
            </a:r>
            <a:r>
              <a:rPr sz="3600" spc="-10" dirty="0">
                <a:latin typeface="Calibri"/>
                <a:cs typeface="Calibri"/>
              </a:rPr>
              <a:t>n</a:t>
            </a:r>
            <a:r>
              <a:rPr sz="3600" dirty="0">
                <a:latin typeface="Calibri"/>
                <a:cs typeface="Calibri"/>
              </a:rPr>
              <a:t>actme</a:t>
            </a:r>
            <a:r>
              <a:rPr sz="3600" spc="-35" dirty="0">
                <a:latin typeface="Calibri"/>
                <a:cs typeface="Calibri"/>
              </a:rPr>
              <a:t>n</a:t>
            </a:r>
            <a:r>
              <a:rPr sz="3600" dirty="0">
                <a:latin typeface="Calibri"/>
                <a:cs typeface="Calibri"/>
              </a:rPr>
              <a:t>t	</a:t>
            </a:r>
            <a:r>
              <a:rPr sz="3600" spc="-5" dirty="0">
                <a:latin typeface="Calibri"/>
                <a:cs typeface="Calibri"/>
              </a:rPr>
              <a:t>o</a:t>
            </a:r>
            <a:r>
              <a:rPr sz="3600" dirty="0">
                <a:latin typeface="Calibri"/>
                <a:cs typeface="Calibri"/>
              </a:rPr>
              <a:t>f	a	</a:t>
            </a:r>
            <a:r>
              <a:rPr sz="3600" spc="-5" dirty="0">
                <a:latin typeface="Calibri"/>
                <a:cs typeface="Calibri"/>
              </a:rPr>
              <a:t>numb</a:t>
            </a:r>
            <a:r>
              <a:rPr sz="3600" spc="-20" dirty="0">
                <a:latin typeface="Calibri"/>
                <a:cs typeface="Calibri"/>
              </a:rPr>
              <a:t>e</a:t>
            </a:r>
            <a:r>
              <a:rPr sz="3600" dirty="0">
                <a:latin typeface="Calibri"/>
                <a:cs typeface="Calibri"/>
              </a:rPr>
              <a:t>r	</a:t>
            </a:r>
            <a:r>
              <a:rPr sz="3600" spc="-5" dirty="0">
                <a:latin typeface="Calibri"/>
                <a:cs typeface="Calibri"/>
              </a:rPr>
              <a:t>o</a:t>
            </a:r>
            <a:r>
              <a:rPr sz="3600" dirty="0">
                <a:latin typeface="Calibri"/>
                <a:cs typeface="Calibri"/>
              </a:rPr>
              <a:t>f	</a:t>
            </a:r>
            <a:r>
              <a:rPr sz="3600" spc="-10" dirty="0">
                <a:latin typeface="Calibri"/>
                <a:cs typeface="Calibri"/>
              </a:rPr>
              <a:t>l</a:t>
            </a:r>
            <a:r>
              <a:rPr sz="3600" dirty="0">
                <a:latin typeface="Calibri"/>
                <a:cs typeface="Calibri"/>
              </a:rPr>
              <a:t>egi</a:t>
            </a:r>
            <a:r>
              <a:rPr sz="3600" spc="-10" dirty="0">
                <a:latin typeface="Calibri"/>
                <a:cs typeface="Calibri"/>
              </a:rPr>
              <a:t>s</a:t>
            </a:r>
            <a:r>
              <a:rPr sz="3600" dirty="0">
                <a:latin typeface="Calibri"/>
                <a:cs typeface="Calibri"/>
              </a:rPr>
              <a:t>l</a:t>
            </a:r>
            <a:r>
              <a:rPr sz="3600" spc="-35" dirty="0">
                <a:latin typeface="Calibri"/>
                <a:cs typeface="Calibri"/>
              </a:rPr>
              <a:t>a</a:t>
            </a:r>
            <a:r>
              <a:rPr sz="3600" dirty="0">
                <a:latin typeface="Calibri"/>
                <a:cs typeface="Calibri"/>
              </a:rPr>
              <a:t>tions  </a:t>
            </a:r>
            <a:r>
              <a:rPr sz="3600" spc="-5" dirty="0">
                <a:latin typeface="Calibri"/>
                <a:cs typeface="Calibri"/>
              </a:rPr>
              <a:t>beginning</a:t>
            </a:r>
            <a:r>
              <a:rPr sz="3600" spc="-15" dirty="0">
                <a:latin typeface="Calibri"/>
                <a:cs typeface="Calibri"/>
              </a:rPr>
              <a:t> </a:t>
            </a:r>
            <a:r>
              <a:rPr sz="3600" spc="-20" dirty="0">
                <a:latin typeface="Calibri"/>
                <a:cs typeface="Calibri"/>
              </a:rPr>
              <a:t>from </a:t>
            </a:r>
            <a:r>
              <a:rPr sz="3600" dirty="0">
                <a:latin typeface="Calibri"/>
                <a:cs typeface="Calibri"/>
              </a:rPr>
              <a:t>the</a:t>
            </a:r>
            <a:r>
              <a:rPr sz="3600" spc="-15" dirty="0">
                <a:latin typeface="Calibri"/>
                <a:cs typeface="Calibri"/>
              </a:rPr>
              <a:t> year</a:t>
            </a:r>
            <a:r>
              <a:rPr sz="3600" spc="-10" dirty="0">
                <a:latin typeface="Calibri"/>
                <a:cs typeface="Calibri"/>
              </a:rPr>
              <a:t> </a:t>
            </a:r>
            <a:r>
              <a:rPr sz="3600" spc="-5" dirty="0">
                <a:latin typeface="Calibri"/>
                <a:cs typeface="Calibri"/>
              </a:rPr>
              <a:t>1881.</a:t>
            </a:r>
            <a:endParaRPr sz="3600">
              <a:latin typeface="Calibri"/>
              <a:cs typeface="Calibri"/>
            </a:endParaRPr>
          </a:p>
          <a:p>
            <a:pPr marL="12700">
              <a:lnSpc>
                <a:spcPts val="3615"/>
              </a:lnSpc>
            </a:pPr>
            <a:r>
              <a:rPr sz="3600" spc="-5" dirty="0">
                <a:latin typeface="Calibri"/>
                <a:cs typeface="Calibri"/>
              </a:rPr>
              <a:t>These</a:t>
            </a:r>
            <a:r>
              <a:rPr sz="3600" spc="-30" dirty="0">
                <a:latin typeface="Calibri"/>
                <a:cs typeface="Calibri"/>
              </a:rPr>
              <a:t> </a:t>
            </a:r>
            <a:r>
              <a:rPr sz="3600" dirty="0">
                <a:latin typeface="Calibri"/>
                <a:cs typeface="Calibri"/>
              </a:rPr>
              <a:t>include,</a:t>
            </a:r>
            <a:r>
              <a:rPr sz="3600" spc="-50" dirty="0">
                <a:latin typeface="Calibri"/>
                <a:cs typeface="Calibri"/>
              </a:rPr>
              <a:t> </a:t>
            </a:r>
            <a:r>
              <a:rPr sz="3600" spc="-20" dirty="0">
                <a:latin typeface="Calibri"/>
                <a:cs typeface="Calibri"/>
              </a:rPr>
              <a:t>inter</a:t>
            </a:r>
            <a:r>
              <a:rPr sz="3600" spc="-45" dirty="0">
                <a:latin typeface="Calibri"/>
                <a:cs typeface="Calibri"/>
              </a:rPr>
              <a:t> </a:t>
            </a:r>
            <a:r>
              <a:rPr sz="3600" dirty="0">
                <a:latin typeface="Calibri"/>
                <a:cs typeface="Calibri"/>
              </a:rPr>
              <a:t>alia,</a:t>
            </a:r>
            <a:endParaRPr sz="3600">
              <a:latin typeface="Calibri"/>
              <a:cs typeface="Calibri"/>
            </a:endParaRPr>
          </a:p>
          <a:p>
            <a:pPr marL="1155700" indent="-229235">
              <a:lnSpc>
                <a:spcPts val="3890"/>
              </a:lnSpc>
              <a:buSzPct val="55555"/>
              <a:buFont typeface="Wingdings"/>
              <a:buChar char=""/>
              <a:tabLst>
                <a:tab pos="1156335" algn="l"/>
              </a:tabLst>
            </a:pPr>
            <a:r>
              <a:rPr sz="3600" spc="-5" dirty="0">
                <a:latin typeface="Calibri"/>
                <a:cs typeface="Calibri"/>
              </a:rPr>
              <a:t>The</a:t>
            </a:r>
            <a:r>
              <a:rPr sz="3600" spc="-25" dirty="0">
                <a:latin typeface="Calibri"/>
                <a:cs typeface="Calibri"/>
              </a:rPr>
              <a:t> </a:t>
            </a:r>
            <a:r>
              <a:rPr sz="3600" spc="-20" dirty="0">
                <a:latin typeface="Calibri"/>
                <a:cs typeface="Calibri"/>
              </a:rPr>
              <a:t>Factories </a:t>
            </a:r>
            <a:r>
              <a:rPr sz="3600" dirty="0">
                <a:latin typeface="Calibri"/>
                <a:cs typeface="Calibri"/>
              </a:rPr>
              <a:t>Act</a:t>
            </a:r>
            <a:r>
              <a:rPr sz="3600" spc="-15" dirty="0">
                <a:latin typeface="Calibri"/>
                <a:cs typeface="Calibri"/>
              </a:rPr>
              <a:t> </a:t>
            </a:r>
            <a:r>
              <a:rPr sz="3600" spc="-5" dirty="0">
                <a:latin typeface="Calibri"/>
                <a:cs typeface="Calibri"/>
              </a:rPr>
              <a:t>(1881),</a:t>
            </a:r>
            <a:endParaRPr sz="3600">
              <a:latin typeface="Calibri"/>
              <a:cs typeface="Calibri"/>
            </a:endParaRPr>
          </a:p>
          <a:p>
            <a:pPr marL="1155700" indent="-229235">
              <a:lnSpc>
                <a:spcPts val="3890"/>
              </a:lnSpc>
              <a:buSzPct val="55555"/>
              <a:buFont typeface="Wingdings"/>
              <a:buChar char=""/>
              <a:tabLst>
                <a:tab pos="1156335" algn="l"/>
              </a:tabLst>
            </a:pPr>
            <a:r>
              <a:rPr sz="3600" spc="-25" dirty="0">
                <a:latin typeface="Calibri"/>
                <a:cs typeface="Calibri"/>
              </a:rPr>
              <a:t>Workmen's</a:t>
            </a:r>
            <a:r>
              <a:rPr sz="3600" spc="-5" dirty="0">
                <a:latin typeface="Calibri"/>
                <a:cs typeface="Calibri"/>
              </a:rPr>
              <a:t> Compensation</a:t>
            </a:r>
            <a:r>
              <a:rPr sz="3600" spc="-25" dirty="0">
                <a:latin typeface="Calibri"/>
                <a:cs typeface="Calibri"/>
              </a:rPr>
              <a:t> </a:t>
            </a:r>
            <a:r>
              <a:rPr sz="3600" dirty="0">
                <a:latin typeface="Calibri"/>
                <a:cs typeface="Calibri"/>
              </a:rPr>
              <a:t>Act</a:t>
            </a:r>
            <a:r>
              <a:rPr sz="3600" spc="-25" dirty="0">
                <a:latin typeface="Calibri"/>
                <a:cs typeface="Calibri"/>
              </a:rPr>
              <a:t> </a:t>
            </a:r>
            <a:r>
              <a:rPr sz="3600" spc="-5" dirty="0">
                <a:latin typeface="Calibri"/>
                <a:cs typeface="Calibri"/>
              </a:rPr>
              <a:t>(1923),</a:t>
            </a:r>
            <a:endParaRPr sz="3600">
              <a:latin typeface="Calibri"/>
              <a:cs typeface="Calibri"/>
            </a:endParaRPr>
          </a:p>
          <a:p>
            <a:pPr marL="1155700" indent="-229235">
              <a:lnSpc>
                <a:spcPts val="3890"/>
              </a:lnSpc>
              <a:buSzPct val="55555"/>
              <a:buFont typeface="Wingdings"/>
              <a:buChar char=""/>
              <a:tabLst>
                <a:tab pos="1156335" algn="l"/>
              </a:tabLst>
            </a:pPr>
            <a:r>
              <a:rPr sz="3600" spc="-60" dirty="0">
                <a:latin typeface="Calibri"/>
                <a:cs typeface="Calibri"/>
              </a:rPr>
              <a:t>Trade</a:t>
            </a:r>
            <a:r>
              <a:rPr sz="3600" spc="-45" dirty="0">
                <a:latin typeface="Calibri"/>
                <a:cs typeface="Calibri"/>
              </a:rPr>
              <a:t> </a:t>
            </a:r>
            <a:r>
              <a:rPr sz="3600" dirty="0">
                <a:latin typeface="Calibri"/>
                <a:cs typeface="Calibri"/>
              </a:rPr>
              <a:t>Unions</a:t>
            </a:r>
            <a:r>
              <a:rPr sz="3600" spc="-35" dirty="0">
                <a:latin typeface="Calibri"/>
                <a:cs typeface="Calibri"/>
              </a:rPr>
              <a:t> </a:t>
            </a:r>
            <a:r>
              <a:rPr sz="3600" dirty="0">
                <a:latin typeface="Calibri"/>
                <a:cs typeface="Calibri"/>
              </a:rPr>
              <a:t>Act</a:t>
            </a:r>
            <a:r>
              <a:rPr sz="3600" spc="-20" dirty="0">
                <a:latin typeface="Calibri"/>
                <a:cs typeface="Calibri"/>
              </a:rPr>
              <a:t> </a:t>
            </a:r>
            <a:r>
              <a:rPr sz="3600" spc="-5" dirty="0">
                <a:latin typeface="Calibri"/>
                <a:cs typeface="Calibri"/>
              </a:rPr>
              <a:t>(1926),</a:t>
            </a:r>
            <a:endParaRPr sz="3600">
              <a:latin typeface="Calibri"/>
              <a:cs typeface="Calibri"/>
            </a:endParaRPr>
          </a:p>
          <a:p>
            <a:pPr marL="1155700" indent="-229235">
              <a:lnSpc>
                <a:spcPts val="3890"/>
              </a:lnSpc>
              <a:buSzPct val="55555"/>
              <a:buFont typeface="Wingdings"/>
              <a:buChar char=""/>
              <a:tabLst>
                <a:tab pos="1156335" algn="l"/>
              </a:tabLst>
            </a:pPr>
            <a:r>
              <a:rPr sz="3600" spc="-65" dirty="0">
                <a:latin typeface="Calibri"/>
                <a:cs typeface="Calibri"/>
              </a:rPr>
              <a:t>Trade</a:t>
            </a:r>
            <a:r>
              <a:rPr sz="3600" spc="-30" dirty="0">
                <a:latin typeface="Calibri"/>
                <a:cs typeface="Calibri"/>
              </a:rPr>
              <a:t> </a:t>
            </a:r>
            <a:r>
              <a:rPr sz="3600" spc="-10" dirty="0">
                <a:latin typeface="Calibri"/>
                <a:cs typeface="Calibri"/>
              </a:rPr>
              <a:t>Disputes</a:t>
            </a:r>
            <a:r>
              <a:rPr sz="3600" spc="-20" dirty="0">
                <a:latin typeface="Calibri"/>
                <a:cs typeface="Calibri"/>
              </a:rPr>
              <a:t> </a:t>
            </a:r>
            <a:r>
              <a:rPr sz="3600" dirty="0">
                <a:latin typeface="Calibri"/>
                <a:cs typeface="Calibri"/>
              </a:rPr>
              <a:t>Act</a:t>
            </a:r>
            <a:r>
              <a:rPr sz="3600" spc="-25" dirty="0">
                <a:latin typeface="Calibri"/>
                <a:cs typeface="Calibri"/>
              </a:rPr>
              <a:t> </a:t>
            </a:r>
            <a:r>
              <a:rPr sz="3600" spc="-5" dirty="0">
                <a:latin typeface="Calibri"/>
                <a:cs typeface="Calibri"/>
              </a:rPr>
              <a:t>(1929),</a:t>
            </a:r>
            <a:endParaRPr sz="3600">
              <a:latin typeface="Calibri"/>
              <a:cs typeface="Calibri"/>
            </a:endParaRPr>
          </a:p>
          <a:p>
            <a:pPr marL="1155700" indent="-229235">
              <a:lnSpc>
                <a:spcPts val="3890"/>
              </a:lnSpc>
              <a:buSzPct val="55555"/>
              <a:buFont typeface="Wingdings"/>
              <a:buChar char=""/>
              <a:tabLst>
                <a:tab pos="1156335" algn="l"/>
              </a:tabLst>
            </a:pPr>
            <a:r>
              <a:rPr sz="3600" spc="-25" dirty="0">
                <a:latin typeface="Calibri"/>
                <a:cs typeface="Calibri"/>
              </a:rPr>
              <a:t>Payment</a:t>
            </a:r>
            <a:r>
              <a:rPr sz="3600" spc="-50" dirty="0">
                <a:latin typeface="Calibri"/>
                <a:cs typeface="Calibri"/>
              </a:rPr>
              <a:t> </a:t>
            </a:r>
            <a:r>
              <a:rPr sz="3600" spc="-5" dirty="0">
                <a:latin typeface="Calibri"/>
                <a:cs typeface="Calibri"/>
              </a:rPr>
              <a:t>of </a:t>
            </a:r>
            <a:r>
              <a:rPr sz="3600" spc="-30" dirty="0">
                <a:latin typeface="Calibri"/>
                <a:cs typeface="Calibri"/>
              </a:rPr>
              <a:t>Wages</a:t>
            </a:r>
            <a:r>
              <a:rPr sz="3600" spc="-35" dirty="0">
                <a:latin typeface="Calibri"/>
                <a:cs typeface="Calibri"/>
              </a:rPr>
              <a:t> </a:t>
            </a:r>
            <a:r>
              <a:rPr sz="3600" dirty="0">
                <a:latin typeface="Calibri"/>
                <a:cs typeface="Calibri"/>
              </a:rPr>
              <a:t>Act</a:t>
            </a:r>
            <a:r>
              <a:rPr sz="3600" spc="-10" dirty="0">
                <a:latin typeface="Calibri"/>
                <a:cs typeface="Calibri"/>
              </a:rPr>
              <a:t> </a:t>
            </a:r>
            <a:r>
              <a:rPr sz="3600" spc="-5" dirty="0">
                <a:latin typeface="Calibri"/>
                <a:cs typeface="Calibri"/>
              </a:rPr>
              <a:t>(1936),</a:t>
            </a:r>
            <a:endParaRPr sz="3600">
              <a:latin typeface="Calibri"/>
              <a:cs typeface="Calibri"/>
            </a:endParaRPr>
          </a:p>
          <a:p>
            <a:pPr marL="1155700" indent="-229235">
              <a:lnSpc>
                <a:spcPts val="3890"/>
              </a:lnSpc>
              <a:buSzPct val="55555"/>
              <a:buFont typeface="Wingdings"/>
              <a:buChar char=""/>
              <a:tabLst>
                <a:tab pos="1156335" algn="l"/>
              </a:tabLst>
            </a:pPr>
            <a:r>
              <a:rPr sz="3600" spc="-10" dirty="0">
                <a:latin typeface="Calibri"/>
                <a:cs typeface="Calibri"/>
              </a:rPr>
              <a:t>Maternity</a:t>
            </a:r>
            <a:r>
              <a:rPr sz="3600" spc="-70" dirty="0">
                <a:latin typeface="Calibri"/>
                <a:cs typeface="Calibri"/>
              </a:rPr>
              <a:t> </a:t>
            </a:r>
            <a:r>
              <a:rPr sz="3600" spc="-10" dirty="0">
                <a:latin typeface="Calibri"/>
                <a:cs typeface="Calibri"/>
              </a:rPr>
              <a:t>Benefit</a:t>
            </a:r>
            <a:r>
              <a:rPr sz="3600" dirty="0">
                <a:latin typeface="Calibri"/>
                <a:cs typeface="Calibri"/>
              </a:rPr>
              <a:t> Act</a:t>
            </a:r>
            <a:r>
              <a:rPr sz="3600" spc="-20" dirty="0">
                <a:latin typeface="Calibri"/>
                <a:cs typeface="Calibri"/>
              </a:rPr>
              <a:t> </a:t>
            </a:r>
            <a:r>
              <a:rPr sz="3600" spc="-5" dirty="0">
                <a:latin typeface="Calibri"/>
                <a:cs typeface="Calibri"/>
              </a:rPr>
              <a:t>(1939), </a:t>
            </a:r>
            <a:r>
              <a:rPr sz="3600" dirty="0">
                <a:latin typeface="Calibri"/>
                <a:cs typeface="Calibri"/>
              </a:rPr>
              <a:t>and</a:t>
            </a:r>
            <a:endParaRPr sz="3600">
              <a:latin typeface="Calibri"/>
              <a:cs typeface="Calibri"/>
            </a:endParaRPr>
          </a:p>
          <a:p>
            <a:pPr marL="1155700" indent="-229235">
              <a:lnSpc>
                <a:spcPts val="4105"/>
              </a:lnSpc>
              <a:buSzPct val="55555"/>
              <a:buFont typeface="Wingdings"/>
              <a:buChar char=""/>
              <a:tabLst>
                <a:tab pos="1156335" algn="l"/>
              </a:tabLst>
            </a:pPr>
            <a:r>
              <a:rPr sz="3600" spc="-5" dirty="0">
                <a:latin typeface="Calibri"/>
                <a:cs typeface="Calibri"/>
              </a:rPr>
              <a:t>The</a:t>
            </a:r>
            <a:r>
              <a:rPr sz="3600" spc="-15" dirty="0">
                <a:latin typeface="Calibri"/>
                <a:cs typeface="Calibri"/>
              </a:rPr>
              <a:t> </a:t>
            </a:r>
            <a:r>
              <a:rPr sz="3600" spc="-10" dirty="0">
                <a:latin typeface="Calibri"/>
                <a:cs typeface="Calibri"/>
              </a:rPr>
              <a:t>Employment</a:t>
            </a:r>
            <a:r>
              <a:rPr sz="3600" spc="-30" dirty="0">
                <a:latin typeface="Calibri"/>
                <a:cs typeface="Calibri"/>
              </a:rPr>
              <a:t> </a:t>
            </a:r>
            <a:r>
              <a:rPr sz="3600" spc="-5" dirty="0">
                <a:latin typeface="Calibri"/>
                <a:cs typeface="Calibri"/>
              </a:rPr>
              <a:t>of</a:t>
            </a:r>
            <a:r>
              <a:rPr sz="3600" spc="5" dirty="0">
                <a:latin typeface="Calibri"/>
                <a:cs typeface="Calibri"/>
              </a:rPr>
              <a:t> </a:t>
            </a:r>
            <a:r>
              <a:rPr sz="3600" spc="-10" dirty="0">
                <a:latin typeface="Calibri"/>
                <a:cs typeface="Calibri"/>
              </a:rPr>
              <a:t>Children</a:t>
            </a:r>
            <a:r>
              <a:rPr sz="3600" spc="-35" dirty="0">
                <a:latin typeface="Calibri"/>
                <a:cs typeface="Calibri"/>
              </a:rPr>
              <a:t> </a:t>
            </a:r>
            <a:r>
              <a:rPr sz="3600" dirty="0">
                <a:latin typeface="Calibri"/>
                <a:cs typeface="Calibri"/>
              </a:rPr>
              <a:t>Act</a:t>
            </a:r>
            <a:r>
              <a:rPr sz="3600" spc="-20" dirty="0">
                <a:latin typeface="Calibri"/>
                <a:cs typeface="Calibri"/>
              </a:rPr>
              <a:t> </a:t>
            </a:r>
            <a:r>
              <a:rPr sz="3600" spc="-5" dirty="0">
                <a:latin typeface="Calibri"/>
                <a:cs typeface="Calibri"/>
              </a:rPr>
              <a:t>(1938).</a:t>
            </a:r>
            <a:endParaRPr sz="36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1911</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MT</vt:lpstr>
      <vt:lpstr>Calibri</vt:lpstr>
      <vt:lpstr>Calibri Light</vt:lpstr>
      <vt:lpstr>Wingdings</vt:lpstr>
      <vt:lpstr>Office Theme</vt:lpstr>
      <vt:lpstr>Labour Laws</vt:lpstr>
      <vt:lpstr>PowerPoint Presentation</vt:lpstr>
      <vt:lpstr>Labour Laws</vt:lpstr>
      <vt:lpstr>Labour Laws</vt:lpstr>
      <vt:lpstr>PowerPoint Presentation</vt:lpstr>
      <vt:lpstr>PowerPoint Presentation</vt:lpstr>
      <vt:lpstr>PowerPoint Presentation</vt:lpstr>
      <vt:lpstr>PowerPoint Presentation</vt:lpstr>
      <vt:lpstr>Labour Laws</vt:lpstr>
      <vt:lpstr>Labour Laws</vt:lpstr>
      <vt:lpstr>Objectives of ILO </vt:lpstr>
      <vt:lpstr>Key ILO Labour Standards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Labour Law</dc:title>
  <dc:creator>Md Sohel Rana</dc:creator>
  <cp:lastModifiedBy>HP</cp:lastModifiedBy>
  <cp:revision>6</cp:revision>
  <dcterms:created xsi:type="dcterms:W3CDTF">2024-10-22T04:28:53Z</dcterms:created>
  <dcterms:modified xsi:type="dcterms:W3CDTF">2025-01-21T05:03:46Z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2024-06-15T00:00:00Z</vt:filetime>
  </property>
  <property fmtid="{D5CDD505-2E9C-101B-9397-08002B2CF9AE}" pid="3" name="Creator">
    <vt:lpwstr>Microsoft® PowerPoint® for Office 365</vt:lpwstr>
  </property>
  <property fmtid="{D5CDD505-2E9C-101B-9397-08002B2CF9AE}" pid="4" name="LastSaved">
    <vt:filetime>2024-10-22T00:00:00Z</vt:filetime>
  </property>
</Properties>
</file>