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24"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9/27/2011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9/27/2011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tem_(linguistics)" TargetMode="External"/><Relationship Id="rId2" Type="http://schemas.openxmlformats.org/officeDocument/2006/relationships/hyperlink" Target="http://en.wikipedia.org/wiki/Affix" TargetMode="External"/><Relationship Id="rId1" Type="http://schemas.openxmlformats.org/officeDocument/2006/relationships/slideLayout" Target="../slideLayouts/slideLayout2.xml"/><Relationship Id="rId4" Type="http://schemas.openxmlformats.org/officeDocument/2006/relationships/hyperlink" Target="http://en.wikipedia.org/wiki/Semitic_languag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Affix" TargetMode="External"/><Relationship Id="rId2" Type="http://schemas.openxmlformats.org/officeDocument/2006/relationships/hyperlink" Target="http://en.wikipedia.org/wiki/Linguistics" TargetMode="External"/><Relationship Id="rId1" Type="http://schemas.openxmlformats.org/officeDocument/2006/relationships/slideLayout" Target="../slideLayouts/slideLayout2.xml"/><Relationship Id="rId6" Type="http://schemas.openxmlformats.org/officeDocument/2006/relationships/hyperlink" Target="http://en.wikipedia.org/wiki/Grammatical_conjugation" TargetMode="External"/><Relationship Id="rId5" Type="http://schemas.openxmlformats.org/officeDocument/2006/relationships/hyperlink" Target="http://en.wikipedia.org/wiki/Grammatical_case" TargetMode="External"/><Relationship Id="rId4" Type="http://schemas.openxmlformats.org/officeDocument/2006/relationships/hyperlink" Target="http://en.wikipedia.org/wiki/Stem_(linguist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latin typeface="Andalus" pitchFamily="18" charset="-78"/>
                <a:cs typeface="Andalus" pitchFamily="18" charset="-78"/>
              </a:rPr>
              <a:t> </a:t>
            </a:r>
            <a:r>
              <a:rPr lang="en-US" sz="3600" b="1" dirty="0" err="1" smtClean="0">
                <a:latin typeface="Andalus" pitchFamily="18" charset="-78"/>
                <a:cs typeface="Andalus" pitchFamily="18" charset="-78"/>
              </a:rPr>
              <a:t>Bangla</a:t>
            </a:r>
            <a:r>
              <a:rPr lang="en-US" sz="3600" b="1" dirty="0" smtClean="0">
                <a:latin typeface="Andalus" pitchFamily="18" charset="-78"/>
                <a:cs typeface="Andalus" pitchFamily="18" charset="-78"/>
              </a:rPr>
              <a:t> Parts of Speech Tagger</a:t>
            </a:r>
            <a:endParaRPr lang="en-US" sz="3600" dirty="0"/>
          </a:p>
        </p:txBody>
      </p:sp>
      <p:sp>
        <p:nvSpPr>
          <p:cNvPr id="3" name="Subtitle 2"/>
          <p:cNvSpPr>
            <a:spLocks noGrp="1"/>
          </p:cNvSpPr>
          <p:nvPr>
            <p:ph type="subTitle" idx="1"/>
          </p:nvPr>
        </p:nvSpPr>
        <p:spPr>
          <a:xfrm>
            <a:off x="1447800" y="2971800"/>
            <a:ext cx="7406640" cy="1752600"/>
          </a:xfrm>
        </p:spPr>
        <p:txBody>
          <a:bodyPr>
            <a:normAutofit fontScale="25000" lnSpcReduction="20000"/>
          </a:bodyPr>
          <a:lstStyle/>
          <a:p>
            <a:pPr marL="26988"/>
            <a:r>
              <a:rPr lang="en-US" sz="2800" b="1" dirty="0" smtClean="0">
                <a:solidFill>
                  <a:schemeClr val="tx1"/>
                </a:solidFill>
                <a:latin typeface="Arial" charset="0"/>
                <a:cs typeface="Arial" charset="0"/>
              </a:rPr>
              <a:t>                                                                                             </a:t>
            </a:r>
            <a:r>
              <a:rPr lang="en-US" sz="7200" b="1" dirty="0" smtClean="0">
                <a:solidFill>
                  <a:schemeClr val="tx1"/>
                </a:solidFill>
                <a:latin typeface="Arial" charset="0"/>
                <a:cs typeface="Arial" charset="0"/>
              </a:rPr>
              <a:t>Supervised by</a:t>
            </a:r>
          </a:p>
          <a:p>
            <a:pPr marL="26988"/>
            <a:r>
              <a:rPr lang="en-US" sz="7200" dirty="0" smtClean="0">
                <a:solidFill>
                  <a:schemeClr val="tx1"/>
                </a:solidFill>
                <a:latin typeface="Arial" charset="0"/>
                <a:cs typeface="Arial" charset="0"/>
              </a:rPr>
              <a:t>                                      </a:t>
            </a:r>
            <a:r>
              <a:rPr lang="en-US" sz="7200" dirty="0" smtClean="0">
                <a:solidFill>
                  <a:schemeClr val="tx1"/>
                </a:solidFill>
                <a:latin typeface="Arial" charset="0"/>
                <a:cs typeface="Arial" charset="0"/>
              </a:rPr>
              <a:t>Md</a:t>
            </a:r>
            <a:r>
              <a:rPr lang="en-US" sz="7200" dirty="0" smtClean="0">
                <a:solidFill>
                  <a:schemeClr val="tx1"/>
                </a:solidFill>
                <a:latin typeface="Arial" charset="0"/>
                <a:cs typeface="Arial" charset="0"/>
              </a:rPr>
              <a:t>. </a:t>
            </a:r>
            <a:r>
              <a:rPr lang="en-US" sz="7200" dirty="0" err="1" smtClean="0">
                <a:solidFill>
                  <a:schemeClr val="tx1"/>
                </a:solidFill>
                <a:latin typeface="Arial" charset="0"/>
                <a:cs typeface="Arial" charset="0"/>
              </a:rPr>
              <a:t>Ruhul</a:t>
            </a:r>
            <a:r>
              <a:rPr lang="en-US" sz="7200" dirty="0" smtClean="0">
                <a:solidFill>
                  <a:schemeClr val="tx1"/>
                </a:solidFill>
                <a:latin typeface="Arial" charset="0"/>
                <a:cs typeface="Arial" charset="0"/>
              </a:rPr>
              <a:t> </a:t>
            </a:r>
            <a:r>
              <a:rPr lang="en-US" sz="7200" dirty="0" err="1" smtClean="0">
                <a:solidFill>
                  <a:schemeClr val="tx1"/>
                </a:solidFill>
                <a:latin typeface="Arial" charset="0"/>
                <a:cs typeface="Arial" charset="0"/>
              </a:rPr>
              <a:t>Amin</a:t>
            </a:r>
            <a:endParaRPr lang="en-US" sz="7200" dirty="0" smtClean="0">
              <a:solidFill>
                <a:schemeClr val="tx1"/>
              </a:solidFill>
              <a:latin typeface="Arial" charset="0"/>
              <a:cs typeface="Arial" charset="0"/>
            </a:endParaRPr>
          </a:p>
          <a:p>
            <a:pPr marL="26988"/>
            <a:r>
              <a:rPr lang="en-US" sz="7200" dirty="0" smtClean="0">
                <a:solidFill>
                  <a:schemeClr val="tx1"/>
                </a:solidFill>
                <a:latin typeface="Arial" charset="0"/>
                <a:cs typeface="Arial" charset="0"/>
              </a:rPr>
              <a:t>                                           </a:t>
            </a:r>
            <a:r>
              <a:rPr lang="en-US" sz="7200" dirty="0" smtClean="0">
                <a:solidFill>
                  <a:schemeClr val="tx1"/>
                </a:solidFill>
                <a:latin typeface="Arial" charset="0"/>
                <a:cs typeface="Arial" charset="0"/>
              </a:rPr>
              <a:t>Lecturer</a:t>
            </a:r>
            <a:endParaRPr lang="en-US" sz="7200" dirty="0" smtClean="0">
              <a:solidFill>
                <a:schemeClr val="tx1"/>
              </a:solidFill>
              <a:latin typeface="Arial" charset="0"/>
              <a:cs typeface="Arial" charset="0"/>
            </a:endParaRPr>
          </a:p>
          <a:p>
            <a:pPr marL="26988"/>
            <a:r>
              <a:rPr lang="en-US" sz="7200" dirty="0" smtClean="0">
                <a:solidFill>
                  <a:schemeClr val="tx1"/>
                </a:solidFill>
                <a:latin typeface="Arial" charset="0"/>
                <a:cs typeface="Arial" charset="0"/>
              </a:rPr>
              <a:t>                                         </a:t>
            </a:r>
            <a:r>
              <a:rPr lang="en-US" sz="7200" dirty="0" smtClean="0">
                <a:solidFill>
                  <a:schemeClr val="tx1"/>
                </a:solidFill>
                <a:latin typeface="Arial" charset="0"/>
                <a:cs typeface="Arial" charset="0"/>
              </a:rPr>
              <a:t>CSE,SUST</a:t>
            </a:r>
            <a:endParaRPr lang="en-US" sz="7200" dirty="0" smtClean="0">
              <a:solidFill>
                <a:schemeClr val="tx1"/>
              </a:solidFill>
              <a:latin typeface="Arial" charset="0"/>
              <a:cs typeface="Arial" charset="0"/>
            </a:endParaRPr>
          </a:p>
          <a:p>
            <a:pPr marL="26988"/>
            <a:endParaRPr lang="en-US" sz="7200" dirty="0" smtClean="0">
              <a:solidFill>
                <a:schemeClr val="tx1"/>
              </a:solidFill>
              <a:latin typeface="Arial" charset="0"/>
              <a:cs typeface="Arial" charset="0"/>
            </a:endParaRPr>
          </a:p>
          <a:p>
            <a:pPr marL="26988"/>
            <a:endParaRPr lang="en-US" sz="7200" b="1" dirty="0" smtClean="0">
              <a:solidFill>
                <a:schemeClr val="tx1"/>
              </a:solidFill>
              <a:latin typeface="Arial" charset="0"/>
              <a:cs typeface="Arial" charset="0"/>
            </a:endParaRPr>
          </a:p>
          <a:p>
            <a:pPr marL="26988"/>
            <a:endParaRPr lang="en-US" sz="7200" b="1" dirty="0" smtClean="0">
              <a:solidFill>
                <a:schemeClr val="tx1"/>
              </a:solidFill>
              <a:latin typeface="Arial" charset="0"/>
              <a:cs typeface="Arial" charset="0"/>
            </a:endParaRPr>
          </a:p>
          <a:p>
            <a:pPr marL="26988"/>
            <a:r>
              <a:rPr lang="en-US" sz="7200" b="1" dirty="0" smtClean="0">
                <a:solidFill>
                  <a:schemeClr val="tx1"/>
                </a:solidFill>
                <a:latin typeface="Arial" charset="0"/>
                <a:cs typeface="Arial" charset="0"/>
              </a:rPr>
              <a:t>Presented by</a:t>
            </a:r>
          </a:p>
          <a:p>
            <a:pPr marL="26988"/>
            <a:r>
              <a:rPr lang="en-US" sz="7200" dirty="0" smtClean="0">
                <a:solidFill>
                  <a:schemeClr val="tx1"/>
                </a:solidFill>
                <a:latin typeface="Arial" charset="0"/>
                <a:cs typeface="Arial" charset="0"/>
              </a:rPr>
              <a:t>MD.SOHEL AHMED                  2006331034</a:t>
            </a:r>
          </a:p>
          <a:p>
            <a:pPr marL="26988"/>
            <a:r>
              <a:rPr lang="en-US" sz="7200" dirty="0" smtClean="0">
                <a:solidFill>
                  <a:schemeClr val="tx1"/>
                </a:solidFill>
                <a:latin typeface="Arial" charset="0"/>
                <a:cs typeface="Arial" charset="0"/>
              </a:rPr>
              <a:t>S. M. NUSAYER  HASSAN       2006331048</a:t>
            </a:r>
          </a:p>
          <a:p>
            <a:pPr marL="26988"/>
            <a:r>
              <a:rPr lang="en-US" sz="7200" dirty="0" smtClean="0">
                <a:solidFill>
                  <a:schemeClr val="tx1"/>
                </a:solidFill>
                <a:latin typeface="Arial" charset="0"/>
                <a:cs typeface="Arial" charset="0"/>
              </a:rPr>
              <a:t>IMRAN ZAHID                           2006331096</a:t>
            </a:r>
            <a:endParaRPr lang="en-US"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Several stemming algorithm</a:t>
            </a:r>
            <a:endParaRPr lang="en-US" dirty="0"/>
          </a:p>
        </p:txBody>
      </p:sp>
      <p:pic>
        <p:nvPicPr>
          <p:cNvPr id="4" name="Content Placeholder 3" descr="stemmer_alg.png"/>
          <p:cNvPicPr>
            <a:picLocks noGrp="1"/>
          </p:cNvPicPr>
          <p:nvPr>
            <p:ph idx="1"/>
          </p:nvPr>
        </p:nvPicPr>
        <p:blipFill>
          <a:blip r:embed="rId2"/>
          <a:srcRect/>
          <a:stretch>
            <a:fillRect/>
          </a:stretch>
        </p:blipFill>
        <p:spPr bwMode="auto">
          <a:xfrm>
            <a:off x="3060403" y="1524000"/>
            <a:ext cx="4248743"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Prefix</a:t>
            </a:r>
            <a:br>
              <a:rPr lang="en-US" b="1" dirty="0" smtClean="0"/>
            </a:br>
            <a:endParaRPr lang="en-US" dirty="0"/>
          </a:p>
        </p:txBody>
      </p:sp>
      <p:sp>
        <p:nvSpPr>
          <p:cNvPr id="3" name="Content Placeholder 2"/>
          <p:cNvSpPr>
            <a:spLocks noGrp="1"/>
          </p:cNvSpPr>
          <p:nvPr>
            <p:ph idx="1"/>
          </p:nvPr>
        </p:nvSpPr>
        <p:spPr/>
        <p:txBody>
          <a:bodyPr/>
          <a:lstStyle/>
          <a:p>
            <a:r>
              <a:rPr lang="en-US" dirty="0" smtClean="0"/>
              <a:t>A </a:t>
            </a:r>
            <a:r>
              <a:rPr lang="en-US" b="1" dirty="0" smtClean="0"/>
              <a:t>prefix</a:t>
            </a:r>
            <a:r>
              <a:rPr lang="en-US" dirty="0" smtClean="0"/>
              <a:t> is an </a:t>
            </a:r>
            <a:r>
              <a:rPr lang="en-US" u="sng" dirty="0" smtClean="0">
                <a:hlinkClick r:id="rId2" tooltip="Affix"/>
              </a:rPr>
              <a:t>affix</a:t>
            </a:r>
            <a:r>
              <a:rPr lang="en-US" dirty="0" smtClean="0"/>
              <a:t> which is placed before the </a:t>
            </a:r>
            <a:r>
              <a:rPr lang="en-US" u="sng" dirty="0" smtClean="0">
                <a:hlinkClick r:id="rId3" tooltip="Stem (linguistics)"/>
              </a:rPr>
              <a:t>stem</a:t>
            </a:r>
            <a:r>
              <a:rPr lang="en-US" dirty="0" smtClean="0"/>
              <a:t> of a word. Particularly in the study of </a:t>
            </a:r>
            <a:r>
              <a:rPr lang="en-US" u="sng" dirty="0" smtClean="0">
                <a:hlinkClick r:id="rId4" tooltip="Semitic languages"/>
              </a:rPr>
              <a:t>Semitic languages</a:t>
            </a:r>
            <a:r>
              <a:rPr lang="en-US" dirty="0" smtClean="0"/>
              <a:t>, a prefix is also called a </a:t>
            </a:r>
            <a:r>
              <a:rPr lang="en-US" b="1" dirty="0" err="1" smtClean="0"/>
              <a:t>preformative</a:t>
            </a:r>
            <a:r>
              <a:rPr lang="en-US" dirty="0" smtClean="0"/>
              <a:t>, because it alters the form of the words to which it is affixed.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Suffix</a:t>
            </a:r>
            <a:endParaRPr lang="en-US" dirty="0"/>
          </a:p>
        </p:txBody>
      </p:sp>
      <p:sp>
        <p:nvSpPr>
          <p:cNvPr id="3" name="Content Placeholder 2"/>
          <p:cNvSpPr>
            <a:spLocks noGrp="1"/>
          </p:cNvSpPr>
          <p:nvPr>
            <p:ph idx="1"/>
          </p:nvPr>
        </p:nvSpPr>
        <p:spPr/>
        <p:txBody>
          <a:bodyPr/>
          <a:lstStyle/>
          <a:p>
            <a:r>
              <a:rPr lang="en-US" dirty="0" smtClean="0"/>
              <a:t>In </a:t>
            </a:r>
            <a:r>
              <a:rPr lang="en-US" u="sng" dirty="0" smtClean="0">
                <a:hlinkClick r:id="rId2" tooltip="Linguistics"/>
              </a:rPr>
              <a:t>linguistics</a:t>
            </a:r>
            <a:r>
              <a:rPr lang="en-US" dirty="0" smtClean="0"/>
              <a:t>, a </a:t>
            </a:r>
            <a:r>
              <a:rPr lang="en-US" b="1" dirty="0" smtClean="0"/>
              <a:t>suffix</a:t>
            </a:r>
            <a:r>
              <a:rPr lang="en-US" dirty="0" smtClean="0"/>
              <a:t> (also sometimes called a </a:t>
            </a:r>
            <a:r>
              <a:rPr lang="en-US" i="1" dirty="0" smtClean="0"/>
              <a:t>postfix</a:t>
            </a:r>
            <a:r>
              <a:rPr lang="en-US" dirty="0" smtClean="0"/>
              <a:t> or </a:t>
            </a:r>
            <a:r>
              <a:rPr lang="en-US" i="1" dirty="0" smtClean="0"/>
              <a:t>ending</a:t>
            </a:r>
            <a:r>
              <a:rPr lang="en-US" dirty="0" smtClean="0"/>
              <a:t>) is an </a:t>
            </a:r>
            <a:r>
              <a:rPr lang="en-US" u="sng" dirty="0" smtClean="0">
                <a:hlinkClick r:id="rId3" tooltip="Affix"/>
              </a:rPr>
              <a:t>affix</a:t>
            </a:r>
            <a:r>
              <a:rPr lang="en-US" dirty="0" smtClean="0"/>
              <a:t> which is placed after the </a:t>
            </a:r>
            <a:r>
              <a:rPr lang="en-US" u="sng" dirty="0" smtClean="0">
                <a:hlinkClick r:id="rId4" tooltip="Stem (linguistics)"/>
              </a:rPr>
              <a:t>stem</a:t>
            </a:r>
            <a:r>
              <a:rPr lang="en-US" dirty="0" smtClean="0"/>
              <a:t> of a word. Common examples are case endings, which indicate the </a:t>
            </a:r>
            <a:r>
              <a:rPr lang="en-US" u="sng" dirty="0" smtClean="0">
                <a:hlinkClick r:id="rId5" tooltip="Grammatical case"/>
              </a:rPr>
              <a:t>grammatical case</a:t>
            </a:r>
            <a:r>
              <a:rPr lang="en-US" dirty="0" smtClean="0"/>
              <a:t> of nouns or adjectives, and verb endings, which form the </a:t>
            </a:r>
            <a:r>
              <a:rPr lang="en-US" u="sng" dirty="0" smtClean="0">
                <a:hlinkClick r:id="rId6" tooltip="Grammatical conjugation"/>
              </a:rPr>
              <a:t>conjugation</a:t>
            </a:r>
            <a:r>
              <a:rPr lang="en-US" dirty="0" smtClean="0"/>
              <a:t> of verbs.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Bengali stemmer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field of English stemmer most successful work has been done. </a:t>
            </a:r>
          </a:p>
          <a:p>
            <a:r>
              <a:rPr lang="en-US" dirty="0" smtClean="0"/>
              <a:t>But in the field of Bengali still it is in the research level. </a:t>
            </a:r>
          </a:p>
          <a:p>
            <a:r>
              <a:rPr lang="en-US" dirty="0" smtClean="0"/>
              <a:t>In Bengali language a word can be stemmed by removing affixes (suffixes or prefixes) </a:t>
            </a:r>
          </a:p>
          <a:p>
            <a:r>
              <a:rPr lang="en-US" dirty="0" smtClean="0"/>
              <a:t>Usually those modifiers are </a:t>
            </a:r>
            <a:r>
              <a:rPr lang="en-US" dirty="0" err="1" smtClean="0"/>
              <a:t>Bivokti</a:t>
            </a:r>
            <a:r>
              <a:rPr lang="en-US" dirty="0" smtClean="0"/>
              <a:t>, </a:t>
            </a:r>
            <a:r>
              <a:rPr lang="en-US" dirty="0" err="1" smtClean="0"/>
              <a:t>Kal</a:t>
            </a:r>
            <a:r>
              <a:rPr lang="en-US" dirty="0" smtClean="0"/>
              <a:t>, </a:t>
            </a:r>
            <a:r>
              <a:rPr lang="en-US" dirty="0" err="1" smtClean="0"/>
              <a:t>Protyoi</a:t>
            </a:r>
            <a:r>
              <a:rPr lang="en-US" dirty="0" smtClean="0"/>
              <a:t>, </a:t>
            </a:r>
            <a:r>
              <a:rPr lang="en-US" dirty="0" err="1" smtClean="0"/>
              <a:t>Uposhorgo</a:t>
            </a:r>
            <a:r>
              <a:rPr lang="en-US" dirty="0" smtClean="0"/>
              <a:t> and </a:t>
            </a:r>
            <a:r>
              <a:rPr lang="en-US" dirty="0" err="1" smtClean="0"/>
              <a:t>Sondhi</a:t>
            </a:r>
            <a:r>
              <a:rPr lang="en-US" dirty="0" smtClean="0"/>
              <a:t>. </a:t>
            </a:r>
          </a:p>
          <a:p>
            <a:r>
              <a:rPr lang="en-US" dirty="0" smtClean="0"/>
              <a:t>Here the </a:t>
            </a:r>
            <a:r>
              <a:rPr lang="en-US" dirty="0" err="1" smtClean="0"/>
              <a:t>Uposhorgo</a:t>
            </a:r>
            <a:r>
              <a:rPr lang="en-US" dirty="0" smtClean="0"/>
              <a:t> is the prefix and rest of modifiers is suffixes.</a:t>
            </a:r>
          </a:p>
          <a:p>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a:t>
            </a:r>
            <a:r>
              <a:rPr lang="en-US" b="1" dirty="0" err="1" smtClean="0"/>
              <a:t>Bangla</a:t>
            </a:r>
            <a:r>
              <a:rPr lang="en-US" b="1" dirty="0" smtClean="0"/>
              <a:t> words build</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35100" y="1600200"/>
            <a:ext cx="749935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t>
            </a:r>
            <a:r>
              <a:rPr lang="en-US" b="1" dirty="0" err="1" smtClean="0"/>
              <a:t>Bangla</a:t>
            </a:r>
            <a:r>
              <a:rPr lang="en-US" b="1" dirty="0" smtClean="0"/>
              <a:t> words build</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441575" y="1681162"/>
            <a:ext cx="548640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Some examples of Suffixes which change a </a:t>
            </a:r>
            <a:r>
              <a:rPr lang="en-US" sz="3600" b="1" dirty="0" err="1" smtClean="0"/>
              <a:t>Bangla</a:t>
            </a:r>
            <a:r>
              <a:rPr lang="en-US" sz="3600" b="1" dirty="0" smtClean="0"/>
              <a:t> word POS</a:t>
            </a:r>
            <a:endParaRPr lang="en-US" sz="3600" dirty="0"/>
          </a:p>
        </p:txBody>
      </p:sp>
      <p:pic>
        <p:nvPicPr>
          <p:cNvPr id="5122" name="Picture 2"/>
          <p:cNvPicPr>
            <a:picLocks noGrp="1" noChangeAspect="1" noChangeArrowheads="1"/>
          </p:cNvPicPr>
          <p:nvPr>
            <p:ph idx="1"/>
          </p:nvPr>
        </p:nvPicPr>
        <p:blipFill>
          <a:blip r:embed="rId2"/>
          <a:srcRect/>
          <a:stretch>
            <a:fillRect/>
          </a:stretch>
        </p:blipFill>
        <p:spPr bwMode="auto">
          <a:xfrm>
            <a:off x="1435100" y="2133600"/>
            <a:ext cx="7499350" cy="3124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Some examples of Suffixes which do not change a </a:t>
            </a:r>
            <a:r>
              <a:rPr lang="en-US" sz="3600" b="1" dirty="0" err="1" smtClean="0"/>
              <a:t>Bangla</a:t>
            </a:r>
            <a:r>
              <a:rPr lang="en-US" sz="3600" b="1" dirty="0" smtClean="0"/>
              <a:t> word POS</a:t>
            </a:r>
            <a:endParaRPr lang="en-US" sz="3600" dirty="0"/>
          </a:p>
        </p:txBody>
      </p:sp>
      <p:pic>
        <p:nvPicPr>
          <p:cNvPr id="6146" name="Picture 2"/>
          <p:cNvPicPr>
            <a:picLocks noGrp="1" noChangeAspect="1" noChangeArrowheads="1"/>
          </p:cNvPicPr>
          <p:nvPr>
            <p:ph idx="1"/>
          </p:nvPr>
        </p:nvPicPr>
        <p:blipFill>
          <a:blip r:embed="rId2"/>
          <a:srcRect/>
          <a:stretch>
            <a:fillRect/>
          </a:stretch>
        </p:blipFill>
        <p:spPr bwMode="auto">
          <a:xfrm>
            <a:off x="1435100" y="2286000"/>
            <a:ext cx="749935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We have made some rules for stemming which is stored in a rule </a:t>
            </a:r>
            <a:r>
              <a:rPr lang="en-US" dirty="0" err="1" smtClean="0"/>
              <a:t>file.Here</a:t>
            </a:r>
            <a:r>
              <a:rPr lang="en-US" dirty="0" smtClean="0"/>
              <a:t> are given some examples of rules:</a:t>
            </a:r>
          </a:p>
          <a:p>
            <a:pPr>
              <a:buNone/>
            </a:pPr>
            <a:endParaRPr lang="en-US" dirty="0" smtClean="0"/>
          </a:p>
          <a:p>
            <a:r>
              <a:rPr lang="bn-IN" b="1" dirty="0" smtClean="0"/>
              <a:t>ে </a:t>
            </a:r>
            <a:r>
              <a:rPr lang="en-US" b="1" dirty="0" err="1" smtClean="0"/>
              <a:t>bivokti</a:t>
            </a:r>
            <a:r>
              <a:rPr lang="en-US" b="1" dirty="0" smtClean="0"/>
              <a:t> unchanged </a:t>
            </a:r>
            <a:r>
              <a:rPr lang="en-US" b="1" dirty="0" err="1" smtClean="0"/>
              <a:t>isnoun</a:t>
            </a:r>
            <a:r>
              <a:rPr lang="en-US" b="1" dirty="0" smtClean="0"/>
              <a:t> noun</a:t>
            </a:r>
            <a:endParaRPr lang="en-US" dirty="0" smtClean="0"/>
          </a:p>
          <a:p>
            <a:r>
              <a:rPr lang="bn-IN" b="1" dirty="0" smtClean="0"/>
              <a:t>য় </a:t>
            </a:r>
            <a:r>
              <a:rPr lang="en-US" b="1" dirty="0" err="1" smtClean="0"/>
              <a:t>bivokti</a:t>
            </a:r>
            <a:r>
              <a:rPr lang="en-US" b="1" dirty="0" smtClean="0"/>
              <a:t> unchanged </a:t>
            </a:r>
            <a:r>
              <a:rPr lang="en-US" b="1" dirty="0" err="1" smtClean="0"/>
              <a:t>isnoun</a:t>
            </a:r>
            <a:r>
              <a:rPr lang="en-US" b="1" dirty="0" smtClean="0"/>
              <a:t> noun</a:t>
            </a:r>
            <a:endParaRPr lang="en-US" dirty="0" smtClean="0"/>
          </a:p>
          <a:p>
            <a:r>
              <a:rPr lang="bn-IN" b="1" dirty="0" smtClean="0"/>
              <a:t>তে </a:t>
            </a:r>
            <a:r>
              <a:rPr lang="en-US" b="1" dirty="0" err="1" smtClean="0"/>
              <a:t>bivokti</a:t>
            </a:r>
            <a:r>
              <a:rPr lang="en-US" b="1" dirty="0" smtClean="0"/>
              <a:t> unchanged </a:t>
            </a:r>
            <a:r>
              <a:rPr lang="en-US" b="1" dirty="0" err="1" smtClean="0"/>
              <a:t>isnoun</a:t>
            </a:r>
            <a:r>
              <a:rPr lang="en-US" b="1" dirty="0" smtClean="0"/>
              <a:t> noun</a:t>
            </a:r>
            <a:endParaRPr lang="en-US" dirty="0" smtClean="0"/>
          </a:p>
          <a:p>
            <a:r>
              <a:rPr lang="bn-IN" b="1" dirty="0" smtClean="0"/>
              <a:t>া </a:t>
            </a:r>
            <a:r>
              <a:rPr lang="en-US" b="1" dirty="0" smtClean="0"/>
              <a:t>lingo unchanged </a:t>
            </a:r>
            <a:r>
              <a:rPr lang="en-US" b="1" dirty="0" err="1" smtClean="0"/>
              <a:t>isadj</a:t>
            </a:r>
            <a:r>
              <a:rPr lang="en-US" b="1" dirty="0" smtClean="0"/>
              <a:t> </a:t>
            </a:r>
            <a:r>
              <a:rPr lang="en-US" b="1" dirty="0" err="1" smtClean="0"/>
              <a:t>adj</a:t>
            </a:r>
            <a:endParaRPr lang="en-US" dirty="0" smtClean="0"/>
          </a:p>
          <a:p>
            <a:r>
              <a:rPr lang="bn-IN" b="1" dirty="0" smtClean="0"/>
              <a:t>ী </a:t>
            </a:r>
            <a:r>
              <a:rPr lang="en-US" b="1" dirty="0" smtClean="0"/>
              <a:t>lingo unchanged </a:t>
            </a:r>
            <a:r>
              <a:rPr lang="en-US" b="1" dirty="0" err="1" smtClean="0"/>
              <a:t>isadj</a:t>
            </a:r>
            <a:r>
              <a:rPr lang="en-US" b="1" dirty="0" smtClean="0"/>
              <a:t> </a:t>
            </a:r>
            <a:r>
              <a:rPr lang="en-US" b="1" dirty="0" err="1" smtClean="0"/>
              <a:t>adj</a:t>
            </a:r>
            <a:endParaRPr lang="en-US" dirty="0" smtClean="0"/>
          </a:p>
          <a:p>
            <a:r>
              <a:rPr lang="bn-IN" b="1" dirty="0" smtClean="0"/>
              <a:t>ি </a:t>
            </a:r>
            <a:r>
              <a:rPr lang="en-US" b="1" dirty="0" err="1" smtClean="0"/>
              <a:t>kal</a:t>
            </a:r>
            <a:r>
              <a:rPr lang="en-US" b="1" dirty="0" smtClean="0"/>
              <a:t> unchanged </a:t>
            </a:r>
            <a:r>
              <a:rPr lang="en-US" b="1" dirty="0" err="1" smtClean="0"/>
              <a:t>isverb</a:t>
            </a:r>
            <a:r>
              <a:rPr lang="en-US" b="1" dirty="0" smtClean="0"/>
              <a:t> verb</a:t>
            </a:r>
            <a:endParaRPr lang="en-US" dirty="0" smtClean="0"/>
          </a:p>
          <a:p>
            <a:r>
              <a:rPr lang="bn-IN" b="1" dirty="0" smtClean="0"/>
              <a:t>ে </a:t>
            </a:r>
            <a:r>
              <a:rPr lang="en-US" b="1" dirty="0" err="1" smtClean="0"/>
              <a:t>kal</a:t>
            </a:r>
            <a:r>
              <a:rPr lang="en-US" b="1" dirty="0" smtClean="0"/>
              <a:t> unchanged </a:t>
            </a:r>
            <a:r>
              <a:rPr lang="en-US" b="1" dirty="0" err="1" smtClean="0"/>
              <a:t>isverb</a:t>
            </a:r>
            <a:r>
              <a:rPr lang="en-US" b="1" dirty="0" smtClean="0"/>
              <a:t> verb</a:t>
            </a:r>
            <a:endParaRPr lang="en-US" dirty="0" smtClean="0"/>
          </a:p>
          <a:p>
            <a:r>
              <a:rPr lang="bn-IN" b="1" dirty="0" smtClean="0"/>
              <a:t>েছিলাম </a:t>
            </a:r>
            <a:r>
              <a:rPr lang="en-US" b="1" dirty="0" err="1" smtClean="0"/>
              <a:t>kal</a:t>
            </a:r>
            <a:r>
              <a:rPr lang="en-US" b="1" dirty="0" smtClean="0"/>
              <a:t> unchanged </a:t>
            </a:r>
            <a:r>
              <a:rPr lang="en-US" b="1" dirty="0" err="1" smtClean="0"/>
              <a:t>isverb</a:t>
            </a:r>
            <a:r>
              <a:rPr lang="en-US" b="1" dirty="0" smtClean="0"/>
              <a:t> verb</a:t>
            </a:r>
            <a:endParaRPr lang="en-US" dirty="0" smtClean="0"/>
          </a:p>
          <a:p>
            <a:r>
              <a:rPr lang="bn-IN" b="1" dirty="0" smtClean="0"/>
              <a:t>িয়া </a:t>
            </a:r>
            <a:r>
              <a:rPr lang="en-US" b="1" dirty="0" err="1" smtClean="0"/>
              <a:t>prottoy</a:t>
            </a:r>
            <a:r>
              <a:rPr lang="en-US" b="1" dirty="0" smtClean="0"/>
              <a:t> changed </a:t>
            </a:r>
            <a:r>
              <a:rPr lang="en-US" b="1" dirty="0" err="1" smtClean="0"/>
              <a:t>isverb</a:t>
            </a:r>
            <a:r>
              <a:rPr lang="en-US" b="1" dirty="0" smtClean="0"/>
              <a:t> </a:t>
            </a:r>
            <a:r>
              <a:rPr lang="en-US" b="1" dirty="0" err="1" smtClean="0"/>
              <a:t>adj</a:t>
            </a:r>
            <a:endParaRPr lang="en-US" dirty="0" smtClean="0"/>
          </a:p>
          <a:p>
            <a:r>
              <a:rPr lang="bn-IN" b="1" dirty="0" smtClean="0"/>
              <a:t>িয়ে </a:t>
            </a:r>
            <a:r>
              <a:rPr lang="en-US" b="1" dirty="0" err="1" smtClean="0"/>
              <a:t>prottoy</a:t>
            </a:r>
            <a:r>
              <a:rPr lang="en-US" b="1" dirty="0" smtClean="0"/>
              <a:t> changed </a:t>
            </a:r>
            <a:r>
              <a:rPr lang="en-US" b="1" dirty="0" err="1" smtClean="0"/>
              <a:t>isverb</a:t>
            </a:r>
            <a:r>
              <a:rPr lang="en-US" b="1" dirty="0" smtClean="0"/>
              <a:t> </a:t>
            </a:r>
            <a:r>
              <a:rPr lang="en-US" b="1" dirty="0" err="1" smtClean="0"/>
              <a:t>adj</a:t>
            </a:r>
            <a:endParaRPr lang="en-US" dirty="0" smtClean="0"/>
          </a:p>
          <a:p>
            <a:r>
              <a:rPr lang="bn-IN" b="1" dirty="0" smtClean="0"/>
              <a:t>িষ্ণু </a:t>
            </a:r>
            <a:r>
              <a:rPr lang="en-US" b="1" dirty="0" err="1" smtClean="0"/>
              <a:t>prottoy</a:t>
            </a:r>
            <a:r>
              <a:rPr lang="en-US" b="1" dirty="0" smtClean="0"/>
              <a:t> changed </a:t>
            </a:r>
            <a:r>
              <a:rPr lang="en-US" b="1" dirty="0" err="1" smtClean="0"/>
              <a:t>isverb</a:t>
            </a:r>
            <a:r>
              <a:rPr lang="en-US" b="1" dirty="0" smtClean="0"/>
              <a:t> </a:t>
            </a:r>
            <a:r>
              <a:rPr lang="en-US" b="1" dirty="0" err="1" smtClean="0"/>
              <a:t>adj</a:t>
            </a:r>
            <a:endParaRPr lang="en-US" dirty="0" smtClean="0"/>
          </a:p>
          <a:p>
            <a:r>
              <a:rPr lang="bn-IN" b="1" dirty="0" smtClean="0"/>
              <a:t>ি </a:t>
            </a:r>
            <a:r>
              <a:rPr lang="en-US" b="1" dirty="0" err="1" smtClean="0"/>
              <a:t>prottoy</a:t>
            </a:r>
            <a:r>
              <a:rPr lang="en-US" b="1" dirty="0" smtClean="0"/>
              <a:t> changed </a:t>
            </a:r>
            <a:r>
              <a:rPr lang="en-US" b="1" dirty="0" err="1" smtClean="0"/>
              <a:t>isadj</a:t>
            </a:r>
            <a:r>
              <a:rPr lang="en-US" b="1" dirty="0" smtClean="0"/>
              <a:t> </a:t>
            </a:r>
            <a:r>
              <a:rPr lang="en-US" b="1" dirty="0" err="1" smtClean="0"/>
              <a:t>adj</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endParaRPr lang="en-US" dirty="0"/>
          </a:p>
        </p:txBody>
      </p:sp>
      <p:sp>
        <p:nvSpPr>
          <p:cNvPr id="5" name="Content Placeholder 4"/>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srcRect/>
          <a:stretch>
            <a:fillRect/>
          </a:stretch>
        </p:blipFill>
        <p:spPr bwMode="auto">
          <a:xfrm>
            <a:off x="1143000" y="228600"/>
            <a:ext cx="78486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Parts of Speech Tagging?</a:t>
            </a:r>
            <a:endParaRPr lang="en-US" dirty="0"/>
          </a:p>
        </p:txBody>
      </p:sp>
      <p:sp>
        <p:nvSpPr>
          <p:cNvPr id="3" name="Content Placeholder 2"/>
          <p:cNvSpPr>
            <a:spLocks noGrp="1"/>
          </p:cNvSpPr>
          <p:nvPr>
            <p:ph idx="1"/>
          </p:nvPr>
        </p:nvSpPr>
        <p:spPr/>
        <p:txBody>
          <a:bodyPr/>
          <a:lstStyle/>
          <a:p>
            <a:r>
              <a:rPr lang="en-US" dirty="0" smtClean="0"/>
              <a:t>Parts of speech tagging is a process where each word in a sentence is tagged with appropriate parts of speech for that word. This is also called as grammatical </a:t>
            </a:r>
            <a:r>
              <a:rPr lang="en-US" dirty="0" smtClean="0"/>
              <a:t>tag.</a:t>
            </a:r>
            <a:endParaRPr lang="en-US" dirty="0" smtClean="0"/>
          </a:p>
          <a:p>
            <a:endParaRPr lang="en-US" dirty="0" smtClean="0"/>
          </a:p>
          <a:p>
            <a:r>
              <a:rPr lang="en-US" dirty="0" smtClean="0"/>
              <a:t>widely used for natural language processing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Pseudo code for stemming procedure</a:t>
            </a:r>
            <a:endParaRPr lang="en-US" dirty="0"/>
          </a:p>
        </p:txBody>
      </p:sp>
      <p:sp>
        <p:nvSpPr>
          <p:cNvPr id="3" name="Content Placeholder 2"/>
          <p:cNvSpPr>
            <a:spLocks noGrp="1"/>
          </p:cNvSpPr>
          <p:nvPr>
            <p:ph idx="1"/>
          </p:nvPr>
        </p:nvSpPr>
        <p:spPr/>
        <p:txBody>
          <a:bodyPr>
            <a:normAutofit fontScale="25000" lnSpcReduction="20000"/>
          </a:bodyPr>
          <a:lstStyle/>
          <a:p>
            <a:r>
              <a:rPr lang="en-US" sz="4800" dirty="0" smtClean="0"/>
              <a:t>If(input word found in corpus)</a:t>
            </a:r>
          </a:p>
          <a:p>
            <a:r>
              <a:rPr lang="en-US" sz="4800" dirty="0" smtClean="0"/>
              <a:t>	{</a:t>
            </a:r>
          </a:p>
          <a:p>
            <a:r>
              <a:rPr lang="en-US" sz="4800" dirty="0" smtClean="0"/>
              <a:t>		Tag from corpus;	</a:t>
            </a:r>
          </a:p>
          <a:p>
            <a:r>
              <a:rPr lang="en-US" sz="4800" dirty="0" smtClean="0"/>
              <a:t>}</a:t>
            </a:r>
          </a:p>
          <a:p>
            <a:r>
              <a:rPr lang="en-US" sz="4800" dirty="0" smtClean="0"/>
              <a:t>Else</a:t>
            </a:r>
          </a:p>
          <a:p>
            <a:r>
              <a:rPr lang="en-US" sz="4800" dirty="0" smtClean="0"/>
              <a:t>	{</a:t>
            </a:r>
          </a:p>
          <a:p>
            <a:r>
              <a:rPr lang="en-US" sz="4800" dirty="0" smtClean="0"/>
              <a:t>	Stem();</a:t>
            </a:r>
          </a:p>
          <a:p>
            <a:r>
              <a:rPr lang="en-US" sz="4800" dirty="0" smtClean="0"/>
              <a:t>If(stem() return false)</a:t>
            </a:r>
          </a:p>
          <a:p>
            <a:r>
              <a:rPr lang="en-US" sz="4800" dirty="0" smtClean="0"/>
              <a:t>	{</a:t>
            </a:r>
          </a:p>
          <a:p>
            <a:r>
              <a:rPr lang="en-US" sz="4800" dirty="0" smtClean="0"/>
              <a:t>	Tag unknown;</a:t>
            </a:r>
          </a:p>
          <a:p>
            <a:r>
              <a:rPr lang="en-US" sz="4800" dirty="0" smtClean="0"/>
              <a:t>}</a:t>
            </a:r>
          </a:p>
          <a:p>
            <a:r>
              <a:rPr lang="en-US" sz="4800" dirty="0" smtClean="0"/>
              <a:t>Else</a:t>
            </a:r>
          </a:p>
          <a:p>
            <a:r>
              <a:rPr lang="en-US" sz="4800" dirty="0" smtClean="0"/>
              <a:t>	{</a:t>
            </a:r>
          </a:p>
          <a:p>
            <a:r>
              <a:rPr lang="en-US" sz="4800" dirty="0" smtClean="0"/>
              <a:t>	If(modifier==prefix)</a:t>
            </a:r>
          </a:p>
          <a:p>
            <a:r>
              <a:rPr lang="en-US" sz="4800" dirty="0" smtClean="0"/>
              <a:t>		{</a:t>
            </a:r>
          </a:p>
          <a:p>
            <a:r>
              <a:rPr lang="en-US" sz="4800" dirty="0" smtClean="0"/>
              <a:t>If(stem word found in corpus)</a:t>
            </a:r>
          </a:p>
          <a:p>
            <a:r>
              <a:rPr lang="en-US" sz="4800" dirty="0" smtClean="0"/>
              <a:t>	{</a:t>
            </a:r>
          </a:p>
          <a:p>
            <a:r>
              <a:rPr lang="en-US" sz="4800" dirty="0" smtClean="0"/>
              <a:t>	Tag from corpus</a:t>
            </a:r>
          </a:p>
          <a:p>
            <a:r>
              <a:rPr lang="en-US" sz="4800" dirty="0" smtClean="0"/>
              <a:t>}</a:t>
            </a:r>
          </a:p>
          <a:p>
            <a:r>
              <a:rPr lang="en-US" sz="4800" dirty="0" smtClean="0"/>
              <a:t>Else</a:t>
            </a:r>
          </a:p>
          <a:p>
            <a:r>
              <a:rPr lang="en-US" sz="4800" dirty="0" smtClean="0"/>
              <a:t>	{</a:t>
            </a:r>
          </a:p>
          <a:p>
            <a:r>
              <a:rPr lang="en-US" sz="4800" dirty="0" smtClean="0"/>
              <a:t>		Tag unknown;</a:t>
            </a:r>
          </a:p>
          <a:p>
            <a:r>
              <a:rPr lang="en-US" sz="4800" dirty="0" smtClean="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Pseudo code for stemming procedure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Else</a:t>
            </a:r>
          </a:p>
          <a:p>
            <a:r>
              <a:rPr lang="en-US" dirty="0" smtClean="0"/>
              <a:t>	{</a:t>
            </a:r>
          </a:p>
          <a:p>
            <a:r>
              <a:rPr lang="en-US" dirty="0" smtClean="0"/>
              <a:t>	If(stem word found in corpus)</a:t>
            </a:r>
          </a:p>
          <a:p>
            <a:r>
              <a:rPr lang="en-US" dirty="0" smtClean="0"/>
              <a:t>		{</a:t>
            </a:r>
          </a:p>
          <a:p>
            <a:r>
              <a:rPr lang="en-US" dirty="0" smtClean="0"/>
              <a:t>			If(modifier change stem word)</a:t>
            </a:r>
          </a:p>
          <a:p>
            <a:r>
              <a:rPr lang="en-US" dirty="0" smtClean="0"/>
              <a:t>				{</a:t>
            </a:r>
          </a:p>
          <a:p>
            <a:r>
              <a:rPr lang="en-US" dirty="0" smtClean="0"/>
              <a:t>	Check rule file and tag;</a:t>
            </a:r>
          </a:p>
          <a:p>
            <a:r>
              <a:rPr lang="en-US" dirty="0" smtClean="0"/>
              <a:t>}</a:t>
            </a:r>
          </a:p>
          <a:p>
            <a:r>
              <a:rPr lang="en-US" dirty="0" smtClean="0"/>
              <a:t>Else</a:t>
            </a:r>
          </a:p>
          <a:p>
            <a:r>
              <a:rPr lang="en-US" dirty="0" smtClean="0"/>
              <a:t>			{</a:t>
            </a:r>
          </a:p>
          <a:p>
            <a:r>
              <a:rPr lang="en-US" dirty="0" smtClean="0"/>
              <a:t>			Tag from corpus;</a:t>
            </a:r>
          </a:p>
          <a:p>
            <a:r>
              <a:rPr lang="en-US" dirty="0" smtClean="0"/>
              <a:t>}</a:t>
            </a:r>
          </a:p>
          <a:p>
            <a:r>
              <a:rPr lang="en-US" dirty="0" smtClean="0"/>
              <a:t>}</a:t>
            </a:r>
          </a:p>
          <a:p>
            <a:r>
              <a:rPr lang="en-US" dirty="0" smtClean="0"/>
              <a:t>Else</a:t>
            </a:r>
          </a:p>
          <a:p>
            <a:r>
              <a:rPr lang="en-US" dirty="0" smtClean="0"/>
              <a:t>{	</a:t>
            </a:r>
          </a:p>
          <a:p>
            <a:r>
              <a:rPr lang="en-US" dirty="0" smtClean="0"/>
              <a:t>		Check rules and tag;</a:t>
            </a:r>
          </a:p>
          <a:p>
            <a:r>
              <a:rPr lang="en-US" dirty="0" smtClean="0"/>
              <a:t>}</a:t>
            </a:r>
          </a:p>
          <a:p>
            <a:r>
              <a:rPr lang="en-US" dirty="0" smtClean="0"/>
              <a:t>}</a:t>
            </a:r>
          </a:p>
          <a:p>
            <a:r>
              <a:rPr lang="en-US" dirty="0" smtClean="0"/>
              <a:t>}</a:t>
            </a:r>
          </a:p>
          <a:p>
            <a:r>
              <a:rPr lang="en-US"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pic>
        <p:nvPicPr>
          <p:cNvPr id="4" name="Content Placeholder 3"/>
          <p:cNvPicPr>
            <a:picLocks noGrp="1"/>
          </p:cNvPicPr>
          <p:nvPr>
            <p:ph idx="1"/>
          </p:nvPr>
        </p:nvPicPr>
        <p:blipFill>
          <a:blip r:embed="rId2"/>
          <a:srcRect/>
          <a:stretch>
            <a:fillRect/>
          </a:stretch>
        </p:blipFill>
        <p:spPr bwMode="auto">
          <a:xfrm>
            <a:off x="1295400" y="2209800"/>
            <a:ext cx="7639050" cy="2895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p:cNvPicPr>
          <p:nvPr>
            <p:ph idx="1"/>
          </p:nvPr>
        </p:nvPicPr>
        <p:blipFill>
          <a:blip r:embed="rId2"/>
          <a:srcRect/>
          <a:stretch>
            <a:fillRect/>
          </a:stretch>
        </p:blipFill>
        <p:spPr bwMode="auto">
          <a:xfrm>
            <a:off x="1219200" y="2209800"/>
            <a:ext cx="7924800" cy="304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Some Syntax Rules of </a:t>
            </a:r>
            <a:r>
              <a:rPr lang="en-US" b="1" dirty="0" err="1" smtClean="0"/>
              <a:t>Bangla</a:t>
            </a:r>
            <a:r>
              <a:rPr lang="en-US" b="1" dirty="0" smtClean="0"/>
              <a:t> Sentence:</a:t>
            </a:r>
            <a:r>
              <a:rPr lang="en-US" dirty="0" smtClean="0"/>
              <a:t/>
            </a:r>
            <a:br>
              <a:rPr lang="en-US" dirty="0" smtClean="0"/>
            </a:b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600200" y="2286000"/>
            <a:ext cx="7391400" cy="2895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Exceptional:</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828800" y="2286000"/>
            <a:ext cx="6629400" cy="3276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Exceptional:</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057400" y="2590800"/>
            <a:ext cx="6400800" cy="2895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Some example of </a:t>
            </a:r>
            <a:r>
              <a:rPr lang="en-US" b="1" dirty="0" err="1" smtClean="0"/>
              <a:t>Bangla</a:t>
            </a:r>
            <a:r>
              <a:rPr lang="en-US" b="1" dirty="0" smtClean="0"/>
              <a:t> Sentences’ Chain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NN+CC+NN+CC+CC+CC+NN+VM+NN+</a:t>
            </a:r>
          </a:p>
          <a:p>
            <a:r>
              <a:rPr lang="en-US" dirty="0" smtClean="0"/>
              <a:t>NNL+NN+NNL+CC+NNL+NN+</a:t>
            </a:r>
          </a:p>
          <a:p>
            <a:r>
              <a:rPr lang="en-US" dirty="0" smtClean="0"/>
              <a:t>ADJ+NN+NN+CC+NN+ADJ+VM+ADV+NN+ADV+NN+ADJ+VM+VM+ADJ+NN+PRP+NN</a:t>
            </a:r>
          </a:p>
          <a:p>
            <a:pPr>
              <a:buNone/>
            </a:pPr>
            <a:r>
              <a:rPr lang="en-US" dirty="0" smtClean="0"/>
              <a:t> </a:t>
            </a:r>
          </a:p>
          <a:p>
            <a:pPr>
              <a:buNone/>
            </a:pPr>
            <a:r>
              <a:rPr lang="en-US" dirty="0" smtClean="0"/>
              <a:t>   For tagging unknown words we are proposing that in a chain file all chain rules will have to store. Then the system will have to match the input sentence with the Chain file. The unknown word which is most familiar with the chain rule will have to tag.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Our junior batch is now working on POS Tagging Chain rules. We will share our knowledge with them &amp; we think it will be a efficient POS tagger.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1.” A simple Rule based parts of speech tagger” by Eric Brill</a:t>
            </a:r>
          </a:p>
          <a:p>
            <a:r>
              <a:rPr lang="en-US" dirty="0" smtClean="0"/>
              <a:t>2. ”A hybrid model for Parts of speech tagging and its application in Bengali” by </a:t>
            </a:r>
          </a:p>
          <a:p>
            <a:r>
              <a:rPr lang="en-US" dirty="0" err="1" smtClean="0"/>
              <a:t>Sandipan</a:t>
            </a:r>
            <a:r>
              <a:rPr lang="en-US" dirty="0" smtClean="0"/>
              <a:t> </a:t>
            </a:r>
            <a:r>
              <a:rPr lang="en-US" dirty="0" err="1" smtClean="0"/>
              <a:t>dandapat</a:t>
            </a:r>
            <a:r>
              <a:rPr lang="en-US" dirty="0" smtClean="0"/>
              <a:t>, </a:t>
            </a:r>
            <a:r>
              <a:rPr lang="en-US" dirty="0" err="1" smtClean="0"/>
              <a:t>Sudeshna</a:t>
            </a:r>
            <a:r>
              <a:rPr lang="en-US" dirty="0" smtClean="0"/>
              <a:t> </a:t>
            </a:r>
            <a:r>
              <a:rPr lang="en-US" dirty="0" err="1" smtClean="0"/>
              <a:t>sarkar</a:t>
            </a:r>
            <a:r>
              <a:rPr lang="en-US" dirty="0" smtClean="0"/>
              <a:t> and </a:t>
            </a:r>
            <a:r>
              <a:rPr lang="en-US" dirty="0" err="1" smtClean="0"/>
              <a:t>anupam</a:t>
            </a:r>
            <a:r>
              <a:rPr lang="en-US" dirty="0" smtClean="0"/>
              <a:t> </a:t>
            </a:r>
            <a:r>
              <a:rPr lang="en-US" dirty="0" err="1" smtClean="0"/>
              <a:t>basu</a:t>
            </a:r>
            <a:r>
              <a:rPr lang="en-US" dirty="0" smtClean="0"/>
              <a:t>. </a:t>
            </a:r>
          </a:p>
          <a:p>
            <a:r>
              <a:rPr lang="en-US" dirty="0" smtClean="0"/>
              <a:t>3. “Syntactic parts of speech tagging guideline for </a:t>
            </a:r>
            <a:r>
              <a:rPr lang="en-US" dirty="0" err="1" smtClean="0"/>
              <a:t>bangla</a:t>
            </a:r>
            <a:r>
              <a:rPr lang="en-US" dirty="0" smtClean="0"/>
              <a:t> text” by </a:t>
            </a:r>
            <a:r>
              <a:rPr lang="en-US" dirty="0" err="1" smtClean="0"/>
              <a:t>Altaf</a:t>
            </a:r>
            <a:r>
              <a:rPr lang="en-US" dirty="0" smtClean="0"/>
              <a:t> Mahmud and </a:t>
            </a:r>
          </a:p>
          <a:p>
            <a:r>
              <a:rPr lang="en-US" dirty="0" err="1" smtClean="0"/>
              <a:t>Mumit</a:t>
            </a:r>
            <a:r>
              <a:rPr lang="en-US" dirty="0" smtClean="0"/>
              <a:t> khan. </a:t>
            </a:r>
          </a:p>
          <a:p>
            <a:r>
              <a:rPr lang="en-US" dirty="0" smtClean="0"/>
              <a:t>4. “Brown corpus”  by </a:t>
            </a:r>
            <a:r>
              <a:rPr lang="en-US" dirty="0" err="1" smtClean="0"/>
              <a:t>henry</a:t>
            </a:r>
            <a:r>
              <a:rPr lang="en-US" dirty="0" smtClean="0"/>
              <a:t> </a:t>
            </a:r>
            <a:r>
              <a:rPr lang="en-US" dirty="0" err="1" smtClean="0"/>
              <a:t>Kucera</a:t>
            </a:r>
            <a:r>
              <a:rPr lang="en-US" dirty="0" smtClean="0"/>
              <a:t> and nelson </a:t>
            </a:r>
            <a:r>
              <a:rPr lang="en-US" dirty="0" err="1" smtClean="0"/>
              <a:t>francis</a:t>
            </a:r>
            <a:r>
              <a:rPr lang="en-US" dirty="0" smtClean="0"/>
              <a:t>.</a:t>
            </a:r>
          </a:p>
          <a:p>
            <a:r>
              <a:rPr lang="en-US" dirty="0" smtClean="0"/>
              <a:t>5.Barnan Das &amp; </a:t>
            </a:r>
            <a:r>
              <a:rPr lang="en-US" dirty="0" err="1" smtClean="0"/>
              <a:t>Tanmoy</a:t>
            </a:r>
            <a:r>
              <a:rPr lang="en-US" dirty="0" smtClean="0"/>
              <a:t> Pal, Development of Bengali Language Stemmer 2009,</a:t>
            </a:r>
          </a:p>
          <a:p>
            <a:r>
              <a:rPr lang="en-US" dirty="0" smtClean="0"/>
              <a:t>Indian Institute of Technology, </a:t>
            </a:r>
            <a:r>
              <a:rPr lang="en-US" dirty="0" err="1" smtClean="0"/>
              <a:t>Kharagpur</a:t>
            </a:r>
            <a:r>
              <a:rPr lang="en-US" dirty="0" smtClean="0"/>
              <a:t>.</a:t>
            </a:r>
          </a:p>
          <a:p>
            <a:r>
              <a:rPr lang="en-US" dirty="0" smtClean="0"/>
              <a:t> </a:t>
            </a:r>
          </a:p>
          <a:p>
            <a:r>
              <a:rPr lang="en-US" dirty="0" smtClean="0"/>
              <a:t>6.Morphological Stemming Cluster Identification for </a:t>
            </a:r>
            <a:r>
              <a:rPr lang="en-US" dirty="0" err="1" smtClean="0"/>
              <a:t>Bangla</a:t>
            </a:r>
            <a:r>
              <a:rPr lang="en-US" dirty="0" smtClean="0"/>
              <a:t>, </a:t>
            </a:r>
            <a:r>
              <a:rPr lang="en-US" dirty="0" err="1" smtClean="0"/>
              <a:t>Jadavpur</a:t>
            </a:r>
            <a:r>
              <a:rPr lang="en-US" dirty="0" smtClean="0"/>
              <a:t> University.</a:t>
            </a:r>
          </a:p>
          <a:p>
            <a:r>
              <a:rPr lang="en-US" dirty="0" smtClean="0"/>
              <a:t> </a:t>
            </a:r>
          </a:p>
          <a:p>
            <a:r>
              <a:rPr lang="en-US" dirty="0" smtClean="0"/>
              <a:t>7.Porter Stemmer Algorithm,1980.</a:t>
            </a:r>
          </a:p>
          <a:p>
            <a:r>
              <a:rPr lang="en-US" dirty="0" smtClean="0"/>
              <a:t> </a:t>
            </a:r>
          </a:p>
          <a:p>
            <a:r>
              <a:rPr lang="en-US" dirty="0" smtClean="0"/>
              <a:t>8.</a:t>
            </a:r>
            <a:r>
              <a:rPr lang="bn-BD" dirty="0" smtClean="0"/>
              <a:t>বাংলা ভাষার ব্যকরণ-মুনীর চৌধুরী,মোফাজ্জল হায়দার চৌধুরী</a:t>
            </a:r>
            <a:endParaRPr lang="en-US" dirty="0" smtClean="0"/>
          </a:p>
          <a:p>
            <a:r>
              <a:rPr lang="en-US" dirty="0" smtClean="0"/>
              <a:t> </a:t>
            </a:r>
          </a:p>
          <a:p>
            <a:r>
              <a:rPr lang="en-US" dirty="0" smtClean="0"/>
              <a:t>9.</a:t>
            </a:r>
            <a:r>
              <a:rPr lang="bn-BD" dirty="0" smtClean="0"/>
              <a:t>বাক্যতত্ত্ব-হুমায়ুন আজাদ</a:t>
            </a:r>
            <a:endParaRPr lang="en-US" dirty="0" smtClean="0"/>
          </a:p>
          <a:p>
            <a:r>
              <a:rPr lang="en-US" dirty="0" smtClean="0"/>
              <a:t> </a:t>
            </a:r>
          </a:p>
          <a:p>
            <a:r>
              <a:rPr lang="en-US" dirty="0" smtClean="0"/>
              <a:t>10.”Research Report on </a:t>
            </a:r>
            <a:r>
              <a:rPr lang="en-US" dirty="0" err="1" smtClean="0"/>
              <a:t>Bangla</a:t>
            </a:r>
            <a:r>
              <a:rPr lang="en-US" dirty="0" smtClean="0"/>
              <a:t> Verb and Noun Morphological analysis” by </a:t>
            </a:r>
            <a:r>
              <a:rPr lang="en-US" dirty="0" err="1" smtClean="0"/>
              <a:t>Md.Zahurul</a:t>
            </a:r>
            <a:r>
              <a:rPr lang="en-US" dirty="0" smtClean="0"/>
              <a:t> Islam, Center for Research on </a:t>
            </a:r>
            <a:r>
              <a:rPr lang="en-US" dirty="0" err="1" smtClean="0"/>
              <a:t>Bangla</a:t>
            </a:r>
            <a:r>
              <a:rPr lang="en-US" dirty="0" smtClean="0"/>
              <a:t> Language Processing (CRBLP),BRAC University.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Parts of Speech Tagging? </a:t>
            </a:r>
            <a:endParaRPr lang="en-US" dirty="0"/>
          </a:p>
        </p:txBody>
      </p:sp>
      <p:sp>
        <p:nvSpPr>
          <p:cNvPr id="3" name="Content Placeholder 2"/>
          <p:cNvSpPr>
            <a:spLocks noGrp="1"/>
          </p:cNvSpPr>
          <p:nvPr>
            <p:ph idx="1"/>
          </p:nvPr>
        </p:nvSpPr>
        <p:spPr/>
        <p:txBody>
          <a:bodyPr/>
          <a:lstStyle/>
          <a:p>
            <a:pPr>
              <a:buNone/>
            </a:pPr>
            <a:r>
              <a:rPr lang="en-US" dirty="0" smtClean="0"/>
              <a:t>Parts of Speech Tagging is mostly used in</a:t>
            </a:r>
          </a:p>
          <a:p>
            <a:pPr>
              <a:buNone/>
            </a:pPr>
            <a:endParaRPr lang="en-US" dirty="0" smtClean="0"/>
          </a:p>
          <a:p>
            <a:r>
              <a:rPr lang="en-US" dirty="0" err="1" smtClean="0"/>
              <a:t>Bangla</a:t>
            </a:r>
            <a:r>
              <a:rPr lang="en-US" dirty="0" smtClean="0"/>
              <a:t> Search Engine</a:t>
            </a:r>
          </a:p>
          <a:p>
            <a:r>
              <a:rPr lang="en-US" dirty="0" err="1" smtClean="0"/>
              <a:t>Bangla</a:t>
            </a:r>
            <a:r>
              <a:rPr lang="en-US" dirty="0" smtClean="0"/>
              <a:t> Spell Checker</a:t>
            </a:r>
          </a:p>
          <a:p>
            <a:r>
              <a:rPr lang="en-US" dirty="0" err="1" smtClean="0"/>
              <a:t>Bangla</a:t>
            </a:r>
            <a:r>
              <a:rPr lang="en-US" dirty="0" smtClean="0"/>
              <a:t> to English Translation</a:t>
            </a:r>
          </a:p>
          <a:p>
            <a:r>
              <a:rPr lang="en-US" dirty="0" err="1" smtClean="0"/>
              <a:t>Bangla</a:t>
            </a:r>
            <a:r>
              <a:rPr lang="en-US" dirty="0" smtClean="0"/>
              <a:t> Text to speech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t>Common approaches of POS tagging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Two common approaches for parts of</a:t>
            </a:r>
          </a:p>
          <a:p>
            <a:pPr>
              <a:buNone/>
            </a:pPr>
            <a:r>
              <a:rPr lang="en-US" dirty="0" smtClean="0"/>
              <a:t>speech tagging is </a:t>
            </a:r>
          </a:p>
          <a:p>
            <a:pPr>
              <a:buNone/>
            </a:pPr>
            <a:endParaRPr lang="en-US" dirty="0" smtClean="0"/>
          </a:p>
          <a:p>
            <a:pPr>
              <a:buNone/>
            </a:pPr>
            <a:r>
              <a:rPr lang="en-US" dirty="0" smtClean="0"/>
              <a:t>   •  Supervised pos tagging </a:t>
            </a:r>
          </a:p>
          <a:p>
            <a:pPr>
              <a:buNone/>
            </a:pPr>
            <a:r>
              <a:rPr lang="en-US" dirty="0" smtClean="0"/>
              <a:t>   •  Unsupervised pos tagging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Brills tagger</a:t>
            </a:r>
            <a:endParaRPr lang="en-US" dirty="0"/>
          </a:p>
        </p:txBody>
      </p:sp>
      <p:sp>
        <p:nvSpPr>
          <p:cNvPr id="3" name="Content Placeholder 2"/>
          <p:cNvSpPr>
            <a:spLocks noGrp="1"/>
          </p:cNvSpPr>
          <p:nvPr>
            <p:ph idx="1"/>
          </p:nvPr>
        </p:nvSpPr>
        <p:spPr/>
        <p:txBody>
          <a:bodyPr>
            <a:normAutofit/>
          </a:bodyPr>
          <a:lstStyle/>
          <a:p>
            <a:r>
              <a:rPr lang="en-US" dirty="0" err="1" smtClean="0">
                <a:latin typeface="Aharoni" pitchFamily="2" charset="-79"/>
                <a:cs typeface="Aharoni" pitchFamily="2" charset="-79"/>
              </a:rPr>
              <a:t>Initialisation</a:t>
            </a:r>
            <a:endParaRPr lang="en-US" dirty="0" smtClean="0">
              <a:latin typeface="Aharoni" pitchFamily="2" charset="-79"/>
              <a:cs typeface="Aharoni" pitchFamily="2" charset="-79"/>
            </a:endParaRPr>
          </a:p>
          <a:p>
            <a:pPr lvl="1"/>
            <a:r>
              <a:rPr lang="en-US" sz="2200" dirty="0" smtClean="0"/>
              <a:t>Known words tag from corpus</a:t>
            </a:r>
          </a:p>
          <a:p>
            <a:pPr lvl="1"/>
            <a:r>
              <a:rPr lang="en-US" sz="2200" dirty="0" smtClean="0"/>
              <a:t>Unknown words out of corpus</a:t>
            </a:r>
          </a:p>
          <a:p>
            <a:pPr lvl="2"/>
            <a:r>
              <a:rPr lang="en-US" sz="2200" dirty="0" smtClean="0"/>
              <a:t>Learning or guessing rules with lexical rules </a:t>
            </a:r>
          </a:p>
          <a:p>
            <a:r>
              <a:rPr lang="en-US" dirty="0" smtClean="0"/>
              <a:t>Learning Phase </a:t>
            </a:r>
          </a:p>
          <a:p>
            <a:pPr lvl="1"/>
            <a:r>
              <a:rPr lang="en-US" sz="2200" dirty="0" smtClean="0"/>
              <a:t>Iteratively compute the error score of each candidate rule (difference between the number of errors before and after applying the rule)</a:t>
            </a:r>
          </a:p>
          <a:p>
            <a:pPr lvl="1"/>
            <a:r>
              <a:rPr lang="en-US" sz="2200" dirty="0" smtClean="0"/>
              <a:t>Select the best (higher score) rule.</a:t>
            </a:r>
          </a:p>
          <a:p>
            <a:pPr lvl="1"/>
            <a:r>
              <a:rPr lang="en-US" sz="2200" dirty="0" smtClean="0"/>
              <a:t>Add it to the rule set and apply it to the text.</a:t>
            </a:r>
          </a:p>
          <a:p>
            <a:pPr lvl="1"/>
            <a:r>
              <a:rPr lang="en-US" sz="2200" dirty="0" smtClean="0"/>
              <a:t>Repeat until no rule has a score above a given threshold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Bangla</a:t>
            </a:r>
            <a:r>
              <a:rPr lang="en-US" b="1" dirty="0" smtClean="0"/>
              <a:t> Corpus</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corpus</a:t>
            </a:r>
            <a:r>
              <a:rPr lang="en-US" dirty="0" smtClean="0"/>
              <a:t> (plural </a:t>
            </a:r>
            <a:r>
              <a:rPr lang="en-US" i="1" dirty="0" smtClean="0"/>
              <a:t>corpora</a:t>
            </a:r>
            <a:r>
              <a:rPr lang="en-US" dirty="0" smtClean="0"/>
              <a:t>) or </a:t>
            </a:r>
            <a:r>
              <a:rPr lang="en-US" b="1" dirty="0" smtClean="0"/>
              <a:t>text corpus</a:t>
            </a:r>
            <a:r>
              <a:rPr lang="en-US" dirty="0" smtClean="0"/>
              <a:t> is a large and structured set of texts. Corpus is considered as basic resource for language analysis and research. </a:t>
            </a:r>
          </a:p>
          <a:p>
            <a:r>
              <a:rPr lang="en-US" dirty="0" err="1" smtClean="0"/>
              <a:t>Bangla</a:t>
            </a:r>
            <a:r>
              <a:rPr lang="en-US" dirty="0" smtClean="0"/>
              <a:t> language analysis and research work it is necessary to have a complete </a:t>
            </a:r>
            <a:r>
              <a:rPr lang="en-US" dirty="0" err="1" smtClean="0"/>
              <a:t>Bangla</a:t>
            </a:r>
            <a:r>
              <a:rPr lang="en-US" dirty="0" smtClean="0"/>
              <a:t> linguistic corpus.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Existing work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600" dirty="0" smtClean="0"/>
              <a:t>In India research team from IITKP is working on POS tagging for </a:t>
            </a:r>
            <a:r>
              <a:rPr lang="en-US" sz="2600" dirty="0" err="1" smtClean="0"/>
              <a:t>bangla</a:t>
            </a:r>
            <a:r>
              <a:rPr lang="en-US" sz="2600" dirty="0" smtClean="0"/>
              <a:t> language. They developed a system which they called as a Hybrid tagging model. They claim for 95% accuracy for tagging.</a:t>
            </a:r>
          </a:p>
          <a:p>
            <a:r>
              <a:rPr lang="en-US" sz="2600" dirty="0" smtClean="0"/>
              <a:t> In Bangladesh research team from Center for Research on </a:t>
            </a:r>
            <a:r>
              <a:rPr lang="en-US" sz="2600" dirty="0" err="1" smtClean="0"/>
              <a:t>Bangla</a:t>
            </a:r>
            <a:r>
              <a:rPr lang="en-US" sz="2600" dirty="0" smtClean="0"/>
              <a:t> Language Processing (CRBLP) did some work on </a:t>
            </a:r>
            <a:r>
              <a:rPr lang="en-US" sz="2600" dirty="0" err="1" smtClean="0"/>
              <a:t>bangla</a:t>
            </a:r>
            <a:r>
              <a:rPr lang="en-US" sz="2600" dirty="0" smtClean="0"/>
              <a:t> parts of speech tagging. Some work based on Maximum entropy </a:t>
            </a:r>
            <a:r>
              <a:rPr lang="en-US" sz="2600" dirty="0" err="1" smtClean="0"/>
              <a:t>markov</a:t>
            </a:r>
            <a:r>
              <a:rPr lang="en-US" sz="2600" dirty="0" smtClean="0"/>
              <a:t> model from </a:t>
            </a:r>
            <a:r>
              <a:rPr lang="en-US" sz="2600" dirty="0" err="1" smtClean="0"/>
              <a:t>Brac</a:t>
            </a:r>
            <a:r>
              <a:rPr lang="en-US" sz="2600" dirty="0" smtClean="0"/>
              <a:t> University has been done, but the result is not quite satisfactory.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Set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35100" y="2209800"/>
            <a:ext cx="749935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Stemming</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It is a process by which we can reduce a part of a word to get the stem, base or root.</a:t>
            </a:r>
          </a:p>
          <a:p>
            <a:r>
              <a:rPr lang="en-US" dirty="0" smtClean="0"/>
              <a:t>It takes us to origin of a word</a:t>
            </a:r>
            <a:endParaRPr lang="en-US" b="1" dirty="0" smtClean="0"/>
          </a:p>
          <a:p>
            <a:r>
              <a:rPr lang="en-US" b="1" dirty="0" smtClean="0"/>
              <a:t>Example-</a:t>
            </a:r>
          </a:p>
          <a:p>
            <a:pPr>
              <a:buNone/>
            </a:pPr>
            <a:r>
              <a:rPr lang="en-US" dirty="0" smtClean="0"/>
              <a:t> Stemming/stemmed/stemmer -&gt; Stem</a:t>
            </a:r>
          </a:p>
          <a:p>
            <a:pPr>
              <a:buNone/>
            </a:pPr>
            <a:r>
              <a:rPr lang="en-US" dirty="0" smtClean="0"/>
              <a:t>  Working/working/works  -&gt;  Work</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TotalTime>
  <Words>839</Words>
  <Application>Microsoft Office PowerPoint</Application>
  <PresentationFormat>On-screen Show (4:3)</PresentationFormat>
  <Paragraphs>161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 Bangla Parts of Speech Tagger</vt:lpstr>
      <vt:lpstr>What is Parts of Speech Tagging?</vt:lpstr>
      <vt:lpstr>Why Parts of Speech Tagging? </vt:lpstr>
      <vt:lpstr> Common approaches of POS tagging </vt:lpstr>
      <vt:lpstr>Brills tagger</vt:lpstr>
      <vt:lpstr>Bangla Corpus</vt:lpstr>
      <vt:lpstr> Existing work  </vt:lpstr>
      <vt:lpstr>Tag Set</vt:lpstr>
      <vt:lpstr>Stemming </vt:lpstr>
      <vt:lpstr>Several stemming algorithm</vt:lpstr>
      <vt:lpstr>Prefix </vt:lpstr>
      <vt:lpstr>Suffix</vt:lpstr>
      <vt:lpstr>Bengali stemmer </vt:lpstr>
      <vt:lpstr>How  Bangla words build </vt:lpstr>
      <vt:lpstr>How  Bangla words build</vt:lpstr>
      <vt:lpstr>Some examples of Suffixes which change a Bangla word POS</vt:lpstr>
      <vt:lpstr>Some examples of Suffixes which do not change a Bangla word POS</vt:lpstr>
      <vt:lpstr>Rules</vt:lpstr>
      <vt:lpstr>Slide 19</vt:lpstr>
      <vt:lpstr>Pseudo code for stemming procedure</vt:lpstr>
      <vt:lpstr>Pseudo code for stemming procedure</vt:lpstr>
      <vt:lpstr>Input</vt:lpstr>
      <vt:lpstr>Output</vt:lpstr>
      <vt:lpstr>Some Syntax Rules of Bangla Sentence: </vt:lpstr>
      <vt:lpstr> Exceptional:</vt:lpstr>
      <vt:lpstr>Exceptional:</vt:lpstr>
      <vt:lpstr>Some example of Bangla Sentences’ Chain</vt:lpstr>
      <vt:lpstr>Conclusion</vt:lpstr>
      <vt:lpstr>Referene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Bangla Parts of Speech Tagger</dc:title>
  <dc:creator>imran</dc:creator>
  <cp:lastModifiedBy>imran</cp:lastModifiedBy>
  <cp:revision>35</cp:revision>
  <dcterms:created xsi:type="dcterms:W3CDTF">2006-08-16T00:00:00Z</dcterms:created>
  <dcterms:modified xsi:type="dcterms:W3CDTF">2011-09-27T22:03:01Z</dcterms:modified>
</cp:coreProperties>
</file>