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0" r:id="rId5"/>
    <p:sldId id="259" r:id="rId6"/>
    <p:sldId id="261" r:id="rId7"/>
    <p:sldId id="263" r:id="rId8"/>
    <p:sldId id="265" r:id="rId9"/>
    <p:sldId id="264" r:id="rId10"/>
    <p:sldId id="268" r:id="rId11"/>
    <p:sldId id="294" r:id="rId12"/>
    <p:sldId id="262" r:id="rId13"/>
    <p:sldId id="266" r:id="rId14"/>
    <p:sldId id="269" r:id="rId15"/>
    <p:sldId id="270" r:id="rId16"/>
    <p:sldId id="271" r:id="rId17"/>
    <p:sldId id="289" r:id="rId18"/>
    <p:sldId id="274" r:id="rId19"/>
    <p:sldId id="278" r:id="rId20"/>
    <p:sldId id="298" r:id="rId21"/>
    <p:sldId id="280" r:id="rId22"/>
    <p:sldId id="295" r:id="rId23"/>
    <p:sldId id="284" r:id="rId24"/>
    <p:sldId id="296" r:id="rId25"/>
    <p:sldId id="28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94660"/>
  </p:normalViewPr>
  <p:slideViewPr>
    <p:cSldViewPr snapToGrid="0">
      <p:cViewPr varScale="1">
        <p:scale>
          <a:sx n="113" d="100"/>
          <a:sy n="113" d="100"/>
        </p:scale>
        <p:origin x="3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05-May-14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628766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atin typeface="Arial" panose="020B0604020202020204" pitchFamily="34" charset="0"/>
              </a:defRPr>
            </a:lvl1pPr>
          </a:lstStyle>
          <a:p>
            <a:r>
              <a:rPr lang="en-US" dirty="0"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05-May-14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626048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05-May-14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394685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48A87A34-81AB-432B-8DAE-1953F412C126}" type="datetimeFigureOut">
              <a:rPr lang="en-US" smtClean="0"/>
              <a:t>05-May-14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561300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05-May-14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134421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05-May-14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69618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05-May-14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652497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05-May-14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079689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05-May-14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294182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05-May-14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438716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05-May-14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387862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05-May-14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904980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05-May-14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1858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8A87A34-81AB-432B-8DAE-1953F412C126}" type="datetimeFigureOut">
              <a:rPr lang="en-US" smtClean="0"/>
              <a:t>05-May-14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187754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latin typeface="Arial" panose="020B0604020202020204" pitchFamily="34" charset="0"/>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latin typeface="Arial" panose="020B0604020202020204" pitchFamily="34" charset="0"/>
              </a:defRPr>
            </a:lvl1pPr>
          </a:lstStyle>
          <a:p>
            <a:fld id="{48A87A34-81AB-432B-8DAE-1953F412C126}" type="datetimeFigureOut">
              <a:rPr lang="en-US" smtClean="0"/>
              <a:pPr/>
              <a:t>05-May-14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latin typeface="Arial" panose="020B0604020202020204" pitchFamily="34"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967167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ransition spd="slow">
    <p:push dir="u"/>
  </p:transition>
  <p:txStyles>
    <p:titleStyle>
      <a:lvl1pPr algn="l" defTabSz="457200" rtl="0" eaLnBrk="1" latinLnBrk="0" hangingPunct="1">
        <a:spcBef>
          <a:spcPct val="0"/>
        </a:spcBef>
        <a:buNone/>
        <a:defRPr sz="4000" b="1" kern="1200">
          <a:solidFill>
            <a:srgbClr val="FEFEFE"/>
          </a:solidFill>
          <a:latin typeface="Arial" panose="020B060402020202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Arial" panose="020B0604020202020204" pitchFamily="34" charset="0"/>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Arial" panose="020B0604020202020204" pitchFamily="34" charset="0"/>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Arial" panose="020B0604020202020204" pitchFamily="34" charset="0"/>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Arial" panose="020B0604020202020204" pitchFamily="34" charset="0"/>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Arial" panose="020B0604020202020204" pitchFamily="34" charset="0"/>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90" y="0"/>
            <a:ext cx="12138210" cy="1931830"/>
          </a:xfrm>
        </p:spPr>
        <p:txBody>
          <a:bodyPr>
            <a:normAutofit/>
          </a:bodyPr>
          <a:lstStyle/>
          <a:p>
            <a:r>
              <a:rPr lang="en-US" dirty="0" smtClean="0"/>
              <a:t>Ranking the locations and predicting </a:t>
            </a:r>
            <a:r>
              <a:rPr lang="en-US" dirty="0"/>
              <a:t>c</a:t>
            </a:r>
            <a:r>
              <a:rPr lang="en-US" dirty="0" smtClean="0"/>
              <a:t>rime occurrence based on the news from online newspapers. </a:t>
            </a:r>
            <a:endParaRPr lang="en-US" dirty="0"/>
          </a:p>
        </p:txBody>
      </p:sp>
      <p:sp>
        <p:nvSpPr>
          <p:cNvPr id="3" name="Subtitle 2"/>
          <p:cNvSpPr>
            <a:spLocks noGrp="1"/>
          </p:cNvSpPr>
          <p:nvPr>
            <p:ph type="body" idx="1"/>
          </p:nvPr>
        </p:nvSpPr>
        <p:spPr>
          <a:xfrm>
            <a:off x="351692" y="3188677"/>
            <a:ext cx="6729046" cy="3125538"/>
          </a:xfrm>
        </p:spPr>
        <p:txBody>
          <a:bodyPr>
            <a:normAutofit/>
          </a:bodyPr>
          <a:lstStyle/>
          <a:p>
            <a:pPr marL="548640" indent="-411480" algn="l">
              <a:buClr>
                <a:schemeClr val="tx1">
                  <a:shade val="95000"/>
                </a:schemeClr>
              </a:buClr>
              <a:defRPr/>
            </a:pPr>
            <a:r>
              <a:rPr lang="en-US" sz="3200" b="1" u="sng" dirty="0">
                <a:cs typeface="Arial" panose="020B0604020202020204" pitchFamily="34" charset="0"/>
              </a:rPr>
              <a:t>GROUP </a:t>
            </a:r>
            <a:r>
              <a:rPr lang="en-US" sz="3200" b="1" u="sng" dirty="0" smtClean="0">
                <a:cs typeface="Arial" panose="020B0604020202020204" pitchFamily="34" charset="0"/>
              </a:rPr>
              <a:t>MEMBERS</a:t>
            </a:r>
            <a:endParaRPr lang="en-US" sz="3200" b="1" u="sng" dirty="0" smtClean="0"/>
          </a:p>
          <a:p>
            <a:pPr marL="548640" indent="-411480" algn="l">
              <a:buClr>
                <a:schemeClr val="tx1">
                  <a:shade val="95000"/>
                </a:schemeClr>
              </a:buClr>
              <a:defRPr/>
            </a:pPr>
            <a:r>
              <a:rPr lang="en-US" sz="2400" dirty="0" smtClean="0">
                <a:cs typeface="Arial" panose="020B0604020202020204" pitchFamily="34" charset="0"/>
              </a:rPr>
              <a:t>Rajib Chandra Das (#2009331008)</a:t>
            </a:r>
          </a:p>
          <a:p>
            <a:pPr marL="548640" indent="-411480" algn="l">
              <a:buClr>
                <a:schemeClr val="tx1">
                  <a:shade val="95000"/>
                </a:schemeClr>
              </a:buClr>
              <a:defRPr/>
            </a:pPr>
            <a:r>
              <a:rPr lang="en-US" sz="2400" dirty="0" smtClean="0">
                <a:cs typeface="Arial" panose="020B0604020202020204" pitchFamily="34" charset="0"/>
              </a:rPr>
              <a:t>Md. Ruhul Amin (#2009331011)</a:t>
            </a:r>
          </a:p>
          <a:p>
            <a:pPr marL="548640" indent="-411480" algn="l">
              <a:buClr>
                <a:schemeClr val="tx1">
                  <a:shade val="95000"/>
                </a:schemeClr>
              </a:buClr>
              <a:defRPr/>
            </a:pPr>
            <a:r>
              <a:rPr lang="en-US" sz="2400" dirty="0" smtClean="0">
                <a:cs typeface="Arial" panose="020B0604020202020204" pitchFamily="34" charset="0"/>
              </a:rPr>
              <a:t>Md. </a:t>
            </a:r>
            <a:r>
              <a:rPr lang="en-US" sz="2400" dirty="0" err="1" smtClean="0">
                <a:cs typeface="Arial" panose="020B0604020202020204" pitchFamily="34" charset="0"/>
              </a:rPr>
              <a:t>Jumman</a:t>
            </a:r>
            <a:r>
              <a:rPr lang="en-US" sz="2400" dirty="0" smtClean="0">
                <a:cs typeface="Arial" panose="020B0604020202020204" pitchFamily="34" charset="0"/>
              </a:rPr>
              <a:t> Hossain (#2009331054)</a:t>
            </a:r>
            <a:endParaRPr lang="en-US" sz="2400" dirty="0">
              <a:cs typeface="Arial" panose="020B0604020202020204" pitchFamily="34" charset="0"/>
            </a:endParaRPr>
          </a:p>
        </p:txBody>
      </p:sp>
      <p:sp>
        <p:nvSpPr>
          <p:cNvPr id="6" name="Content Placeholder 5"/>
          <p:cNvSpPr>
            <a:spLocks noGrp="1"/>
          </p:cNvSpPr>
          <p:nvPr>
            <p:ph sz="half" idx="2"/>
          </p:nvPr>
        </p:nvSpPr>
        <p:spPr>
          <a:xfrm>
            <a:off x="7080738" y="4056186"/>
            <a:ext cx="5111262" cy="2258029"/>
          </a:xfrm>
        </p:spPr>
        <p:txBody>
          <a:bodyPr>
            <a:normAutofit/>
          </a:bodyPr>
          <a:lstStyle/>
          <a:p>
            <a:pPr marL="0" indent="0">
              <a:buNone/>
            </a:pPr>
            <a:r>
              <a:rPr lang="en-US" sz="3200" b="1" u="sng" dirty="0" smtClean="0"/>
              <a:t>SUPERVISOR</a:t>
            </a:r>
          </a:p>
          <a:p>
            <a:pPr marL="0" indent="0">
              <a:buNone/>
            </a:pPr>
            <a:r>
              <a:rPr lang="en-US" sz="3200" dirty="0">
                <a:latin typeface="Arial" panose="020B0604020202020204" pitchFamily="34" charset="0"/>
                <a:cs typeface="Arial" panose="020B0604020202020204" pitchFamily="34" charset="0"/>
              </a:rPr>
              <a:t>Md. </a:t>
            </a:r>
            <a:r>
              <a:rPr lang="en-US" sz="3200" dirty="0" err="1">
                <a:latin typeface="Arial" panose="020B0604020202020204" pitchFamily="34" charset="0"/>
                <a:cs typeface="Arial" panose="020B0604020202020204" pitchFamily="34" charset="0"/>
              </a:rPr>
              <a:t>Saiful</a:t>
            </a:r>
            <a:r>
              <a:rPr lang="en-US" sz="3200" dirty="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Islam</a:t>
            </a:r>
            <a:endParaRPr lang="bn-BD" sz="2400" dirty="0" smtClean="0"/>
          </a:p>
          <a:p>
            <a:pPr marL="0" indent="0">
              <a:buNone/>
            </a:pPr>
            <a:r>
              <a:rPr lang="en-US" sz="2400" dirty="0" smtClean="0"/>
              <a:t>Lecturer</a:t>
            </a:r>
            <a:r>
              <a:rPr lang="bn-BD" sz="2400" dirty="0"/>
              <a:t>,</a:t>
            </a:r>
            <a:r>
              <a:rPr lang="en-US" sz="2400" dirty="0" smtClean="0"/>
              <a:t> </a:t>
            </a:r>
            <a:r>
              <a:rPr lang="en-US" sz="2400" dirty="0"/>
              <a:t>Dept. of </a:t>
            </a:r>
            <a:r>
              <a:rPr lang="en-US" sz="2400" dirty="0" smtClean="0"/>
              <a:t>CSE</a:t>
            </a:r>
            <a:r>
              <a:rPr lang="bn-BD" sz="2400" dirty="0" smtClean="0"/>
              <a:t>,SUST.</a:t>
            </a:r>
            <a:endParaRPr lang="en-US" sz="2400" dirty="0"/>
          </a:p>
        </p:txBody>
      </p:sp>
    </p:spTree>
    <p:extLst>
      <p:ext uri="{BB962C8B-B14F-4D97-AF65-F5344CB8AC3E}">
        <p14:creationId xmlns:p14="http://schemas.microsoft.com/office/powerpoint/2010/main" val="12778108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 to know??</a:t>
            </a:r>
            <a:endParaRPr lang="en-US" dirty="0"/>
          </a:p>
        </p:txBody>
      </p:sp>
      <p:sp>
        <p:nvSpPr>
          <p:cNvPr id="3" name="Content Placeholder 2"/>
          <p:cNvSpPr>
            <a:spLocks noGrp="1"/>
          </p:cNvSpPr>
          <p:nvPr>
            <p:ph idx="1"/>
          </p:nvPr>
        </p:nvSpPr>
        <p:spPr>
          <a:xfrm>
            <a:off x="810000" y="2316071"/>
            <a:ext cx="10554574" cy="3636511"/>
          </a:xfrm>
        </p:spPr>
        <p:txBody>
          <a:bodyPr>
            <a:normAutofit/>
          </a:bodyPr>
          <a:lstStyle/>
          <a:p>
            <a:pPr marL="342900" lvl="1" indent="-342900" algn="just"/>
            <a:r>
              <a:rPr lang="en-US" sz="2800" dirty="0"/>
              <a:t>Web </a:t>
            </a:r>
            <a:r>
              <a:rPr lang="en-US" sz="2800" dirty="0" smtClean="0"/>
              <a:t>Crawler</a:t>
            </a:r>
          </a:p>
          <a:p>
            <a:pPr marL="342900" lvl="1" indent="-342900" algn="just"/>
            <a:r>
              <a:rPr lang="en-US" sz="2800" dirty="0"/>
              <a:t>Parsing </a:t>
            </a:r>
          </a:p>
          <a:p>
            <a:pPr marL="342900" lvl="1" indent="-342900" algn="just"/>
            <a:r>
              <a:rPr lang="en-US" sz="2800" dirty="0" smtClean="0"/>
              <a:t>Stop-word </a:t>
            </a:r>
            <a:r>
              <a:rPr lang="en-US" sz="2800" dirty="0"/>
              <a:t>listing and Stemming </a:t>
            </a:r>
            <a:endParaRPr lang="en-US" sz="2800" dirty="0" smtClean="0"/>
          </a:p>
          <a:p>
            <a:pPr marL="342900" lvl="1" indent="-342900" algn="just"/>
            <a:r>
              <a:rPr lang="en-US" sz="2800" dirty="0"/>
              <a:t>Keyword Extraction </a:t>
            </a:r>
            <a:endParaRPr lang="en-US" sz="2800" dirty="0" smtClean="0"/>
          </a:p>
          <a:p>
            <a:pPr marL="342900" lvl="1" indent="-342900" algn="just"/>
            <a:r>
              <a:rPr lang="en-US" sz="2800" dirty="0" smtClean="0"/>
              <a:t>Categorization</a:t>
            </a:r>
            <a:endParaRPr lang="en-US" sz="2800" dirty="0"/>
          </a:p>
          <a:p>
            <a:pPr marL="342900" lvl="1" indent="-342900" algn="just"/>
            <a:r>
              <a:rPr lang="en-US" sz="2800" dirty="0" smtClean="0"/>
              <a:t>News similarity finding and same news detecting</a:t>
            </a:r>
          </a:p>
          <a:p>
            <a:pPr marL="342900" lvl="1" indent="-342900" algn="just"/>
            <a:endParaRPr lang="en-US" sz="2400" dirty="0"/>
          </a:p>
        </p:txBody>
      </p:sp>
    </p:spTree>
    <p:extLst>
      <p:ext uri="{BB962C8B-B14F-4D97-AF65-F5344CB8AC3E}">
        <p14:creationId xmlns:p14="http://schemas.microsoft.com/office/powerpoint/2010/main" val="108608351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447188"/>
            <a:ext cx="10571998" cy="970450"/>
          </a:xfrm>
        </p:spPr>
        <p:txBody>
          <a:bodyPr/>
          <a:lstStyle/>
          <a:p>
            <a:r>
              <a:rPr lang="en-US" dirty="0" smtClean="0"/>
              <a:t>What do </a:t>
            </a:r>
            <a:r>
              <a:rPr lang="en-US" dirty="0"/>
              <a:t>we need to know</a:t>
            </a:r>
            <a:r>
              <a:rPr lang="en-US" dirty="0" smtClean="0"/>
              <a:t>?? [algorithm]</a:t>
            </a:r>
            <a:endParaRPr lang="en-US" dirty="0"/>
          </a:p>
        </p:txBody>
      </p:sp>
      <p:sp>
        <p:nvSpPr>
          <p:cNvPr id="3" name="Content Placeholder 2"/>
          <p:cNvSpPr>
            <a:spLocks noGrp="1"/>
          </p:cNvSpPr>
          <p:nvPr>
            <p:ph idx="1"/>
          </p:nvPr>
        </p:nvSpPr>
        <p:spPr>
          <a:xfrm>
            <a:off x="818712" y="2316071"/>
            <a:ext cx="10921786" cy="4541929"/>
          </a:xfrm>
        </p:spPr>
        <p:txBody>
          <a:bodyPr>
            <a:normAutofit lnSpcReduction="10000"/>
          </a:bodyPr>
          <a:lstStyle/>
          <a:p>
            <a:pPr lvl="1"/>
            <a:endParaRPr lang="en-US" sz="2800" b="1" dirty="0" smtClean="0"/>
          </a:p>
          <a:p>
            <a:pPr lvl="1"/>
            <a:endParaRPr lang="en-US" sz="2800" dirty="0" smtClean="0"/>
          </a:p>
          <a:p>
            <a:pPr lvl="1"/>
            <a:r>
              <a:rPr lang="en-US" sz="2800" dirty="0" smtClean="0"/>
              <a:t>Cosine Similarity with TF-IDF</a:t>
            </a:r>
          </a:p>
          <a:p>
            <a:pPr lvl="1"/>
            <a:r>
              <a:rPr lang="en-US" sz="2800" dirty="0" smtClean="0"/>
              <a:t>Jaccard Similarity</a:t>
            </a:r>
          </a:p>
          <a:p>
            <a:pPr lvl="1"/>
            <a:r>
              <a:rPr lang="en-US" sz="2800" dirty="0" smtClean="0"/>
              <a:t>K-means Clustering</a:t>
            </a:r>
          </a:p>
          <a:p>
            <a:pPr lvl="1"/>
            <a:r>
              <a:rPr lang="en-US" sz="2800" dirty="0" smtClean="0"/>
              <a:t>Naïve </a:t>
            </a:r>
            <a:r>
              <a:rPr lang="en-US" sz="2800" dirty="0"/>
              <a:t>Bayes Classifier </a:t>
            </a:r>
            <a:endParaRPr lang="en-US" sz="2800" dirty="0" smtClean="0"/>
          </a:p>
          <a:p>
            <a:pPr lvl="1"/>
            <a:r>
              <a:rPr lang="en-US" sz="2800" dirty="0" smtClean="0"/>
              <a:t>Hidden </a:t>
            </a:r>
            <a:r>
              <a:rPr lang="en-US" sz="2800" dirty="0"/>
              <a:t>Markov </a:t>
            </a:r>
            <a:r>
              <a:rPr lang="en-US" sz="2800" dirty="0" smtClean="0"/>
              <a:t>Model</a:t>
            </a:r>
          </a:p>
          <a:p>
            <a:pPr lvl="1"/>
            <a:r>
              <a:rPr lang="en-US" sz="2800" dirty="0" smtClean="0"/>
              <a:t>Statistical Analysis</a:t>
            </a:r>
          </a:p>
          <a:p>
            <a:pPr lvl="1"/>
            <a:endParaRPr lang="en-US" sz="2800" dirty="0" smtClean="0"/>
          </a:p>
          <a:p>
            <a:pPr lvl="1"/>
            <a:endParaRPr lang="en-US" sz="2800" b="1" dirty="0" smtClean="0"/>
          </a:p>
          <a:p>
            <a:pPr lvl="1"/>
            <a:endParaRPr lang="en-US" sz="2800" dirty="0"/>
          </a:p>
        </p:txBody>
      </p:sp>
    </p:spTree>
    <p:extLst>
      <p:ext uri="{BB962C8B-B14F-4D97-AF65-F5344CB8AC3E}">
        <p14:creationId xmlns:p14="http://schemas.microsoft.com/office/powerpoint/2010/main" val="165571814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Implementation </a:t>
            </a:r>
          </a:p>
        </p:txBody>
      </p:sp>
      <p:sp>
        <p:nvSpPr>
          <p:cNvPr id="3" name="Content Placeholder 2"/>
          <p:cNvSpPr>
            <a:spLocks noGrp="1"/>
          </p:cNvSpPr>
          <p:nvPr>
            <p:ph idx="1"/>
          </p:nvPr>
        </p:nvSpPr>
        <p:spPr>
          <a:xfrm>
            <a:off x="818712" y="2222287"/>
            <a:ext cx="10554574" cy="4037836"/>
          </a:xfrm>
        </p:spPr>
        <p:txBody>
          <a:bodyPr>
            <a:normAutofit/>
          </a:bodyPr>
          <a:lstStyle/>
          <a:p>
            <a:r>
              <a:rPr lang="en-US" sz="2800" dirty="0" smtClean="0"/>
              <a:t>Parsing the crawled News</a:t>
            </a:r>
          </a:p>
          <a:p>
            <a:r>
              <a:rPr lang="en-US" sz="2800" dirty="0" smtClean="0"/>
              <a:t>Indexing root words and stop words</a:t>
            </a:r>
          </a:p>
          <a:p>
            <a:r>
              <a:rPr lang="en-US" sz="2800" dirty="0" smtClean="0"/>
              <a:t>Extracting Top words from news</a:t>
            </a:r>
          </a:p>
          <a:p>
            <a:r>
              <a:rPr lang="en-US" sz="2800" dirty="0" smtClean="0"/>
              <a:t>Categorizing the news</a:t>
            </a:r>
          </a:p>
          <a:p>
            <a:r>
              <a:rPr lang="en-US" sz="2800" dirty="0" smtClean="0"/>
              <a:t>Extracting Location and dates</a:t>
            </a:r>
          </a:p>
          <a:p>
            <a:r>
              <a:rPr lang="en-US" sz="2800" dirty="0" smtClean="0"/>
              <a:t>Finding Similarity of different News </a:t>
            </a:r>
          </a:p>
          <a:p>
            <a:pPr marL="0" indent="0">
              <a:buNone/>
            </a:pPr>
            <a:endParaRPr lang="en-US" dirty="0"/>
          </a:p>
        </p:txBody>
      </p:sp>
    </p:spTree>
    <p:extLst>
      <p:ext uri="{BB962C8B-B14F-4D97-AF65-F5344CB8AC3E}">
        <p14:creationId xmlns:p14="http://schemas.microsoft.com/office/powerpoint/2010/main" val="239402053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The Crawled News</a:t>
            </a:r>
            <a:endParaRPr lang="en-US" dirty="0"/>
          </a:p>
        </p:txBody>
      </p:sp>
      <p:sp>
        <p:nvSpPr>
          <p:cNvPr id="3" name="Content Placeholder 2"/>
          <p:cNvSpPr>
            <a:spLocks noGrp="1"/>
          </p:cNvSpPr>
          <p:nvPr>
            <p:ph idx="1"/>
          </p:nvPr>
        </p:nvSpPr>
        <p:spPr/>
        <p:txBody>
          <a:bodyPr>
            <a:normAutofit/>
          </a:bodyPr>
          <a:lstStyle/>
          <a:p>
            <a:r>
              <a:rPr lang="en-US" sz="2800" dirty="0" smtClean="0"/>
              <a:t>We collected Crawled News from Pipilika Bangla Search Engine.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8475"/>
          </a:xfrm>
          <a:prstGeom prst="rect">
            <a:avLst/>
          </a:prstGeom>
        </p:spPr>
      </p:pic>
    </p:spTree>
    <p:extLst>
      <p:ext uri="{BB962C8B-B14F-4D97-AF65-F5344CB8AC3E}">
        <p14:creationId xmlns:p14="http://schemas.microsoft.com/office/powerpoint/2010/main" val="20563332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Stop words</a:t>
            </a:r>
            <a:endParaRPr lang="en-US" dirty="0"/>
          </a:p>
        </p:txBody>
      </p:sp>
      <p:sp>
        <p:nvSpPr>
          <p:cNvPr id="5" name="Content Placeholder 2"/>
          <p:cNvSpPr>
            <a:spLocks noGrp="1"/>
          </p:cNvSpPr>
          <p:nvPr>
            <p:ph idx="1"/>
          </p:nvPr>
        </p:nvSpPr>
        <p:spPr>
          <a:xfrm>
            <a:off x="810000" y="2770927"/>
            <a:ext cx="10554574" cy="3636511"/>
          </a:xfrm>
        </p:spPr>
        <p:txBody>
          <a:bodyPr>
            <a:normAutofit/>
          </a:bodyPr>
          <a:lstStyle/>
          <a:p>
            <a:r>
              <a:rPr lang="bn-BD" sz="2800" dirty="0"/>
              <a:t>We have studied about more</a:t>
            </a:r>
            <a:r>
              <a:rPr lang="bn-BD" sz="2800" b="1" dirty="0"/>
              <a:t> </a:t>
            </a:r>
            <a:r>
              <a:rPr lang="bn-BD" sz="2800" dirty="0"/>
              <a:t>than 500 news articles and observed that every Pronoun(সর্বনাম) and Conjunction(অব্যয়) are stop </a:t>
            </a:r>
            <a:r>
              <a:rPr lang="bn-BD" sz="2800" dirty="0" smtClean="0"/>
              <a:t>word</a:t>
            </a:r>
            <a:r>
              <a:rPr lang="en-US" sz="2800" dirty="0" smtClean="0"/>
              <a:t>s</a:t>
            </a:r>
            <a:r>
              <a:rPr lang="bn-BD" sz="2800" dirty="0" smtClean="0"/>
              <a:t>. </a:t>
            </a:r>
            <a:endParaRPr lang="en-US" sz="2800" dirty="0" smtClean="0"/>
          </a:p>
          <a:p>
            <a:r>
              <a:rPr lang="bn-BD" sz="2800" dirty="0"/>
              <a:t>We can also add several verb(ক্রিয়া) and Adjective(বিশেষন) words to stop word list. </a:t>
            </a:r>
            <a:endParaRPr lang="en-US" sz="2800" dirty="0" smtClean="0"/>
          </a:p>
          <a:p>
            <a:r>
              <a:rPr lang="en-US" sz="2800" dirty="0" smtClean="0"/>
              <a:t>Actually </a:t>
            </a:r>
            <a:r>
              <a:rPr lang="en-US" sz="2800" dirty="0"/>
              <a:t>we need all the Nouns (</a:t>
            </a:r>
            <a:r>
              <a:rPr lang="bn-BD" sz="2800" dirty="0"/>
              <a:t>বিশেষ্য)</a:t>
            </a:r>
            <a:r>
              <a:rPr lang="en-US" sz="2800" dirty="0"/>
              <a:t>, several verbs (</a:t>
            </a:r>
            <a:r>
              <a:rPr lang="bn-BD" sz="2800" dirty="0"/>
              <a:t>ক্রিয়া) </a:t>
            </a:r>
            <a:r>
              <a:rPr lang="en-US" sz="2800" dirty="0"/>
              <a:t>and adjectives</a:t>
            </a:r>
            <a:r>
              <a:rPr lang="bn-BD" sz="2800" dirty="0"/>
              <a:t> (বিশেষন)</a:t>
            </a:r>
            <a:r>
              <a:rPr lang="en-US" sz="2800" dirty="0"/>
              <a:t>. </a:t>
            </a:r>
            <a:endParaRPr lang="en-US" sz="2800" dirty="0" smtClean="0"/>
          </a:p>
          <a:p>
            <a:endParaRPr lang="en-US" sz="2800" dirty="0" smtClean="0"/>
          </a:p>
          <a:p>
            <a:endParaRPr lang="en-US" sz="28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6" y="1"/>
            <a:ext cx="12173394" cy="6841046"/>
          </a:xfrm>
          <a:prstGeom prst="rect">
            <a:avLst/>
          </a:prstGeom>
        </p:spPr>
      </p:pic>
    </p:spTree>
    <p:extLst>
      <p:ext uri="{BB962C8B-B14F-4D97-AF65-F5344CB8AC3E}">
        <p14:creationId xmlns:p14="http://schemas.microsoft.com/office/powerpoint/2010/main" val="667198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Indexing Root Words</a:t>
            </a:r>
            <a:endParaRPr lang="en-US" dirty="0"/>
          </a:p>
        </p:txBody>
      </p:sp>
      <p:sp>
        <p:nvSpPr>
          <p:cNvPr id="3" name="Content Placeholder 2"/>
          <p:cNvSpPr>
            <a:spLocks noGrp="1"/>
          </p:cNvSpPr>
          <p:nvPr>
            <p:ph idx="1"/>
          </p:nvPr>
        </p:nvSpPr>
        <p:spPr/>
        <p:txBody>
          <a:bodyPr>
            <a:normAutofit/>
          </a:bodyPr>
          <a:lstStyle/>
          <a:p>
            <a:r>
              <a:rPr lang="bn-BD" sz="2800" dirty="0"/>
              <a:t>There are more than 40,000 words are used in bangladeshi news articles. In order to compute root word from a sample word we have to study about bangla grammartical rules (পদ, প্রকৃতি, প্রত্যয়, উপসর্গ, কারক, বিভক্তি, সন্ধি-বিচ্ছেদ)</a:t>
            </a:r>
            <a:r>
              <a:rPr lang="en-US" sz="2800" dirty="0"/>
              <a:t> and also required some natural language processing</a:t>
            </a:r>
            <a:r>
              <a:rPr lang="bn-BD" sz="2800" dirty="0" smtClean="0"/>
              <a:t>.</a:t>
            </a:r>
          </a:p>
          <a:p>
            <a:r>
              <a:rPr lang="bn-BD" sz="2800" dirty="0" smtClean="0"/>
              <a:t>We </a:t>
            </a:r>
            <a:r>
              <a:rPr lang="bn-BD" sz="2800" dirty="0"/>
              <a:t>stored more than 4,500 words and corresponding root  word in a text file. </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3359"/>
            <a:ext cx="12192000" cy="6891359"/>
          </a:xfrm>
          <a:prstGeom prst="rect">
            <a:avLst/>
          </a:prstGeom>
        </p:spPr>
      </p:pic>
    </p:spTree>
    <p:extLst>
      <p:ext uri="{BB962C8B-B14F-4D97-AF65-F5344CB8AC3E}">
        <p14:creationId xmlns:p14="http://schemas.microsoft.com/office/powerpoint/2010/main" val="30775965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Extracting Top words from news</a:t>
            </a:r>
            <a:endParaRPr lang="en-US" dirty="0"/>
          </a:p>
        </p:txBody>
      </p:sp>
      <p:sp>
        <p:nvSpPr>
          <p:cNvPr id="3" name="Content Placeholder 2"/>
          <p:cNvSpPr>
            <a:spLocks noGrp="1"/>
          </p:cNvSpPr>
          <p:nvPr>
            <p:ph idx="1"/>
          </p:nvPr>
        </p:nvSpPr>
        <p:spPr/>
        <p:txBody>
          <a:bodyPr>
            <a:normAutofit/>
          </a:bodyPr>
          <a:lstStyle/>
          <a:p>
            <a:r>
              <a:rPr lang="en-US" sz="2800" dirty="0"/>
              <a:t>We picked top words from about </a:t>
            </a:r>
            <a:r>
              <a:rPr lang="en-US" sz="2800" dirty="0" smtClean="0"/>
              <a:t>250 news articles</a:t>
            </a:r>
            <a:endParaRPr lang="bn-BD" sz="2800" dirty="0" smtClean="0"/>
          </a:p>
          <a:p>
            <a:r>
              <a:rPr lang="bn-BD" sz="2800" dirty="0" smtClean="0"/>
              <a:t>We</a:t>
            </a:r>
            <a:r>
              <a:rPr lang="en-US" sz="2800" dirty="0" smtClean="0"/>
              <a:t> </a:t>
            </a:r>
            <a:r>
              <a:rPr lang="en-US" sz="2800" dirty="0"/>
              <a:t>counted term frequency for every term</a:t>
            </a:r>
            <a:r>
              <a:rPr lang="en-US" sz="2800" dirty="0" smtClean="0"/>
              <a:t>.</a:t>
            </a:r>
            <a:endParaRPr lang="bn-BD" sz="2800" dirty="0"/>
          </a:p>
          <a:p>
            <a:r>
              <a:rPr lang="bn-BD" sz="2800" dirty="0" smtClean="0"/>
              <a:t>Most frequent term is considered as top words.</a:t>
            </a:r>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640"/>
            <a:ext cx="12192000" cy="6882640"/>
          </a:xfrm>
          <a:prstGeom prst="rect">
            <a:avLst/>
          </a:prstGeom>
        </p:spPr>
      </p:pic>
    </p:spTree>
    <p:extLst>
      <p:ext uri="{BB962C8B-B14F-4D97-AF65-F5344CB8AC3E}">
        <p14:creationId xmlns:p14="http://schemas.microsoft.com/office/powerpoint/2010/main" val="583345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976"/>
            <a:ext cx="12192000" cy="1333662"/>
          </a:xfrm>
        </p:spPr>
        <p:txBody>
          <a:bodyPr/>
          <a:lstStyle/>
          <a:p>
            <a:r>
              <a:rPr lang="en-US" dirty="0" smtClean="0"/>
              <a:t>Categorization of News</a:t>
            </a:r>
            <a:endParaRPr lang="en-US" dirty="0"/>
          </a:p>
        </p:txBody>
      </p:sp>
      <p:sp>
        <p:nvSpPr>
          <p:cNvPr id="3" name="Content Placeholder 2"/>
          <p:cNvSpPr>
            <a:spLocks noGrp="1"/>
          </p:cNvSpPr>
          <p:nvPr>
            <p:ph idx="1"/>
          </p:nvPr>
        </p:nvSpPr>
        <p:spPr>
          <a:xfrm>
            <a:off x="818712" y="2222287"/>
            <a:ext cx="10554574" cy="4480265"/>
          </a:xfrm>
        </p:spPr>
        <p:txBody>
          <a:bodyPr>
            <a:normAutofit/>
          </a:bodyPr>
          <a:lstStyle/>
          <a:p>
            <a:r>
              <a:rPr lang="en-US" sz="2800" dirty="0" smtClean="0"/>
              <a:t>We used Naïve bayes Clustering for News Categorization</a:t>
            </a:r>
          </a:p>
          <a:p>
            <a:r>
              <a:rPr lang="en-US" sz="2800" dirty="0" smtClean="0"/>
              <a:t>We require accurate training data set for this categorization</a:t>
            </a:r>
          </a:p>
          <a:p>
            <a:endParaRPr lang="en-US" sz="2800" dirty="0" smtClean="0"/>
          </a:p>
          <a:p>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79" y="-33244"/>
            <a:ext cx="12231165" cy="689896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771" y="83977"/>
            <a:ext cx="12499771" cy="703112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205" y="17477"/>
            <a:ext cx="12309591" cy="690527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57" y="115565"/>
            <a:ext cx="11959244" cy="6810842"/>
          </a:xfrm>
          <a:prstGeom prst="rect">
            <a:avLst/>
          </a:prstGeom>
        </p:spPr>
      </p:pic>
    </p:spTree>
    <p:extLst>
      <p:ext uri="{BB962C8B-B14F-4D97-AF65-F5344CB8AC3E}">
        <p14:creationId xmlns:p14="http://schemas.microsoft.com/office/powerpoint/2010/main" val="895483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fltVal val="0"/>
                                          </p:val>
                                        </p:tav>
                                        <p:tav tm="100000">
                                          <p:val>
                                            <p:strVal val="#ppt_w"/>
                                          </p:val>
                                        </p:tav>
                                      </p:tavLst>
                                    </p:anim>
                                    <p:anim calcmode="lin" valueType="num">
                                      <p:cBhvr>
                                        <p:cTn id="25" dur="1000" fill="hold"/>
                                        <p:tgtEl>
                                          <p:spTgt spid="9"/>
                                        </p:tgtEl>
                                        <p:attrNameLst>
                                          <p:attrName>ppt_h</p:attrName>
                                        </p:attrNameLst>
                                      </p:cBhvr>
                                      <p:tavLst>
                                        <p:tav tm="0">
                                          <p:val>
                                            <p:fltVal val="0"/>
                                          </p:val>
                                        </p:tav>
                                        <p:tav tm="100000">
                                          <p:val>
                                            <p:strVal val="#ppt_h"/>
                                          </p:val>
                                        </p:tav>
                                      </p:tavLst>
                                    </p:anim>
                                    <p:anim calcmode="lin" valueType="num">
                                      <p:cBhvr>
                                        <p:cTn id="26" dur="1000" fill="hold"/>
                                        <p:tgtEl>
                                          <p:spTgt spid="9"/>
                                        </p:tgtEl>
                                        <p:attrNameLst>
                                          <p:attrName>style.rotation</p:attrName>
                                        </p:attrNameLst>
                                      </p:cBhvr>
                                      <p:tavLst>
                                        <p:tav tm="0">
                                          <p:val>
                                            <p:fltVal val="90"/>
                                          </p:val>
                                        </p:tav>
                                        <p:tav tm="100000">
                                          <p:val>
                                            <p:fltVal val="0"/>
                                          </p:val>
                                        </p:tav>
                                      </p:tavLst>
                                    </p:anim>
                                    <p:animEffect transition="in" filter="fad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 of News Categorization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9560"/>
            <a:ext cx="12192000" cy="690756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560"/>
            <a:ext cx="12191999" cy="6907559"/>
          </a:xfrm>
          <a:prstGeom prst="rect">
            <a:avLst/>
          </a:prstGeom>
        </p:spPr>
      </p:pic>
    </p:spTree>
    <p:extLst>
      <p:ext uri="{BB962C8B-B14F-4D97-AF65-F5344CB8AC3E}">
        <p14:creationId xmlns:p14="http://schemas.microsoft.com/office/powerpoint/2010/main" val="11735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Location and Dates</a:t>
            </a:r>
            <a:endParaRPr lang="en-US" dirty="0"/>
          </a:p>
        </p:txBody>
      </p:sp>
      <p:sp>
        <p:nvSpPr>
          <p:cNvPr id="3" name="Content Placeholder 2"/>
          <p:cNvSpPr>
            <a:spLocks noGrp="1"/>
          </p:cNvSpPr>
          <p:nvPr>
            <p:ph idx="1"/>
          </p:nvPr>
        </p:nvSpPr>
        <p:spPr/>
        <p:txBody>
          <a:bodyPr/>
          <a:lstStyle/>
          <a:p>
            <a:pPr marL="0" indent="0" algn="just">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529744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0000" y="2222287"/>
            <a:ext cx="11053754" cy="4319190"/>
          </a:xfrm>
        </p:spPr>
        <p:txBody>
          <a:bodyPr>
            <a:normAutofit/>
          </a:bodyPr>
          <a:lstStyle/>
          <a:p>
            <a:pPr algn="just"/>
            <a:r>
              <a:rPr lang="en-US" sz="2800" dirty="0"/>
              <a:t>Constantly, there have lots of crime happening all around. Most crime is not reported to the police so there is lot of room for error. </a:t>
            </a:r>
            <a:endParaRPr lang="en-US" sz="2800" dirty="0" smtClean="0"/>
          </a:p>
          <a:p>
            <a:pPr algn="just"/>
            <a:r>
              <a:rPr lang="en-US" sz="2800" dirty="0"/>
              <a:t>National Institute of Justice release crime survey data for the country based on reported and unreported crime and does not offer crime statistics for states, metro areas or cities. </a:t>
            </a:r>
          </a:p>
          <a:p>
            <a:pPr algn="just"/>
            <a:r>
              <a:rPr lang="en-US" sz="2800" dirty="0"/>
              <a:t>Our solution collects crime information from different online newspapers and point them on a local map with ranking.    </a:t>
            </a:r>
          </a:p>
          <a:p>
            <a:pPr algn="just"/>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276270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and Removing the Same News</a:t>
            </a:r>
            <a:endParaRPr lang="en-US" dirty="0"/>
          </a:p>
        </p:txBody>
      </p:sp>
      <p:sp>
        <p:nvSpPr>
          <p:cNvPr id="3" name="Content Placeholder 2"/>
          <p:cNvSpPr>
            <a:spLocks noGrp="1"/>
          </p:cNvSpPr>
          <p:nvPr>
            <p:ph idx="1"/>
          </p:nvPr>
        </p:nvSpPr>
        <p:spPr>
          <a:xfrm>
            <a:off x="818712" y="2222287"/>
            <a:ext cx="10554574" cy="4307302"/>
          </a:xfrm>
        </p:spPr>
        <p:txBody>
          <a:bodyPr/>
          <a:lstStyle/>
          <a:p>
            <a:r>
              <a:rPr lang="en-US" sz="2800" dirty="0" smtClean="0"/>
              <a:t>A single news can be published in different newspapers.</a:t>
            </a:r>
          </a:p>
          <a:p>
            <a:r>
              <a:rPr lang="en-US" sz="2800" dirty="0" smtClean="0"/>
              <a:t>To calculate this we use cosine similarity for matching the document and then find the location and published date.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60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0" y="-132485"/>
            <a:ext cx="12383727" cy="6662074"/>
          </a:xfrm>
          <a:prstGeom prst="rect">
            <a:avLst/>
          </a:prstGeom>
        </p:spPr>
      </p:pic>
    </p:spTree>
    <p:extLst>
      <p:ext uri="{BB962C8B-B14F-4D97-AF65-F5344CB8AC3E}">
        <p14:creationId xmlns:p14="http://schemas.microsoft.com/office/powerpoint/2010/main" val="816004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the Extracted Data</a:t>
            </a:r>
            <a:endParaRPr lang="en-US" dirty="0"/>
          </a:p>
        </p:txBody>
      </p:sp>
      <p:sp>
        <p:nvSpPr>
          <p:cNvPr id="3" name="Content Placeholder 2"/>
          <p:cNvSpPr>
            <a:spLocks noGrp="1"/>
          </p:cNvSpPr>
          <p:nvPr>
            <p:ph idx="1"/>
          </p:nvPr>
        </p:nvSpPr>
        <p:spPr/>
        <p:txBody>
          <a:bodyPr>
            <a:normAutofit/>
          </a:bodyPr>
          <a:lstStyle/>
          <a:p>
            <a:pPr algn="just"/>
            <a:r>
              <a:rPr lang="en-US" sz="2800" dirty="0"/>
              <a:t>We have a static High Quality Map of Bangladesh which have a resolution 2000 x 2731 (BangladeshMap.png). This map shows us all Divisions, Districts and </a:t>
            </a:r>
            <a:r>
              <a:rPr lang="en-US" sz="2800" dirty="0" err="1"/>
              <a:t>Thanas</a:t>
            </a:r>
            <a:r>
              <a:rPr lang="en-US" sz="2800" dirty="0"/>
              <a:t> of Bangladesh.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46" y="0"/>
            <a:ext cx="4776107" cy="6858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2592" y="0"/>
            <a:ext cx="4806816" cy="68580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2591" y="0"/>
            <a:ext cx="4791462" cy="6858000"/>
          </a:xfrm>
          <a:prstGeom prst="rect">
            <a:avLst/>
          </a:prstGeom>
        </p:spPr>
      </p:pic>
    </p:spTree>
    <p:extLst>
      <p:ext uri="{BB962C8B-B14F-4D97-AF65-F5344CB8AC3E}">
        <p14:creationId xmlns:p14="http://schemas.microsoft.com/office/powerpoint/2010/main" val="30860902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142999" y="2615246"/>
            <a:ext cx="9905999" cy="397100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Arial" panose="020B0604020202020204" pitchFamily="34" charset="0"/>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Arial" panose="020B0604020202020204" pitchFamily="34" charset="0"/>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Arial" panose="020B0604020202020204" pitchFamily="34" charset="0"/>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Arial" panose="020B0604020202020204" pitchFamily="34" charset="0"/>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Arial" panose="020B0604020202020204" pitchFamily="34" charset="0"/>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800" dirty="0" smtClean="0"/>
              <a:t>Here we developed a statistical approach to predict the crime occurrence in a specific zone and specific time duration. </a:t>
            </a:r>
          </a:p>
          <a:p>
            <a:endParaRPr lang="en-US" dirty="0"/>
          </a:p>
        </p:txBody>
      </p:sp>
      <p:sp>
        <p:nvSpPr>
          <p:cNvPr id="2" name="Title 1"/>
          <p:cNvSpPr>
            <a:spLocks noGrp="1"/>
          </p:cNvSpPr>
          <p:nvPr>
            <p:ph type="title"/>
          </p:nvPr>
        </p:nvSpPr>
        <p:spPr/>
        <p:txBody>
          <a:bodyPr/>
          <a:lstStyle/>
          <a:p>
            <a:r>
              <a:rPr lang="en-US" dirty="0" smtClean="0"/>
              <a:t>Measuring Crime Occurrence Probability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84" y="0"/>
            <a:ext cx="12230364" cy="6858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330245"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82" y="0"/>
            <a:ext cx="12330247" cy="6859574"/>
          </a:xfrm>
          <a:prstGeom prst="rect">
            <a:avLst/>
          </a:prstGeom>
        </p:spPr>
      </p:pic>
    </p:spTree>
    <p:extLst>
      <p:ext uri="{BB962C8B-B14F-4D97-AF65-F5344CB8AC3E}">
        <p14:creationId xmlns:p14="http://schemas.microsoft.com/office/powerpoint/2010/main" val="41172939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a:xfrm>
            <a:off x="1142999" y="2615246"/>
            <a:ext cx="9905999" cy="3971009"/>
          </a:xfrm>
        </p:spPr>
        <p:txBody>
          <a:bodyPr>
            <a:normAutofit lnSpcReduction="10000"/>
          </a:bodyPr>
          <a:lstStyle/>
          <a:p>
            <a:pPr lvl="0"/>
            <a:r>
              <a:rPr lang="en-US" sz="2400" dirty="0"/>
              <a:t>We were required about 30000 root words but we worked with only 5000, so there have an option improve the root word finding algorithm.</a:t>
            </a:r>
          </a:p>
          <a:p>
            <a:pPr lvl="0"/>
            <a:r>
              <a:rPr lang="en-US" sz="2400" dirty="0"/>
              <a:t>Here we do not finding any keywords actually, to categorize the news we have taken only the specific top words. Better accuracy can be gained through finding the key words.</a:t>
            </a:r>
          </a:p>
          <a:p>
            <a:pPr lvl="0"/>
            <a:r>
              <a:rPr lang="en-US" sz="2400" dirty="0"/>
              <a:t>To find the locations we have find only up to Thana but if there have any union that haven’t identified yet. </a:t>
            </a:r>
          </a:p>
          <a:p>
            <a:pPr lvl="0"/>
            <a:r>
              <a:rPr lang="en-US" sz="2400" dirty="0"/>
              <a:t>We have used a static map to show the crimes of specific locations, but it can be pointed better through using Google map.</a:t>
            </a:r>
          </a:p>
          <a:p>
            <a:endParaRPr lang="en-US" dirty="0" smtClean="0"/>
          </a:p>
          <a:p>
            <a:endParaRPr lang="en-US" dirty="0"/>
          </a:p>
        </p:txBody>
      </p:sp>
    </p:spTree>
    <p:extLst>
      <p:ext uri="{BB962C8B-B14F-4D97-AF65-F5344CB8AC3E}">
        <p14:creationId xmlns:p14="http://schemas.microsoft.com/office/powerpoint/2010/main" val="3145941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1142999" y="2698374"/>
            <a:ext cx="9905999" cy="3971009"/>
          </a:xfrm>
        </p:spPr>
        <p:txBody>
          <a:bodyPr>
            <a:noAutofit/>
          </a:bodyPr>
          <a:lstStyle/>
          <a:p>
            <a:pPr lvl="0"/>
            <a:r>
              <a:rPr lang="en-US" sz="2800" dirty="0"/>
              <a:t>There have some important scope to develop our approach, like: </a:t>
            </a:r>
          </a:p>
          <a:p>
            <a:pPr lvl="0"/>
            <a:r>
              <a:rPr lang="en-US" sz="2800" dirty="0"/>
              <a:t>Finding the keywords dynamically with designing a smart algorithm. </a:t>
            </a:r>
          </a:p>
          <a:p>
            <a:pPr lvl="0"/>
            <a:r>
              <a:rPr lang="en-US" sz="2800" dirty="0"/>
              <a:t>Developing a dynamic algorithm for root word finding.</a:t>
            </a:r>
          </a:p>
          <a:p>
            <a:pPr lvl="0"/>
            <a:r>
              <a:rPr lang="en-US" sz="2800" dirty="0"/>
              <a:t>We have tried to design a better crime prediction algorithm, but it’s possible to design a better approach using machine learning techniques.  </a:t>
            </a:r>
          </a:p>
        </p:txBody>
      </p:sp>
    </p:spTree>
    <p:extLst>
      <p:ext uri="{BB962C8B-B14F-4D97-AF65-F5344CB8AC3E}">
        <p14:creationId xmlns:p14="http://schemas.microsoft.com/office/powerpoint/2010/main" val="1464982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End of the presentation ! </a:t>
            </a:r>
            <a:endParaRPr lang="en-US" dirty="0"/>
          </a:p>
        </p:txBody>
      </p:sp>
      <p:sp>
        <p:nvSpPr>
          <p:cNvPr id="3" name="Content Placeholder 2"/>
          <p:cNvSpPr>
            <a:spLocks noGrp="1"/>
          </p:cNvSpPr>
          <p:nvPr>
            <p:ph idx="1"/>
          </p:nvPr>
        </p:nvSpPr>
        <p:spPr/>
        <p:txBody>
          <a:bodyPr/>
          <a:lstStyle/>
          <a:p>
            <a:pPr lvl="8"/>
            <a:endParaRPr lang="en-US" dirty="0" smtClean="0">
              <a:latin typeface="Arial" panose="020B0604020202020204" pitchFamily="34" charset="0"/>
            </a:endParaRPr>
          </a:p>
          <a:p>
            <a:pPr marL="3657600" lvl="8" indent="0">
              <a:buNone/>
            </a:pPr>
            <a:endParaRPr lang="en-US" dirty="0" smtClean="0">
              <a:latin typeface="Arial" panose="020B0604020202020204" pitchFamily="34" charset="0"/>
            </a:endParaRPr>
          </a:p>
          <a:p>
            <a:pPr marL="3657600" lvl="8" indent="0">
              <a:buNone/>
            </a:pPr>
            <a:endParaRPr lang="en-US" sz="3200" dirty="0" smtClean="0">
              <a:latin typeface="Arial" panose="020B0604020202020204" pitchFamily="34" charset="0"/>
            </a:endParaRPr>
          </a:p>
          <a:p>
            <a:pPr marL="3657600" lvl="8" indent="0">
              <a:buNone/>
            </a:pPr>
            <a:r>
              <a:rPr lang="en-US" sz="3200" dirty="0" smtClean="0">
                <a:latin typeface="Arial" panose="020B0604020202020204" pitchFamily="34" charset="0"/>
              </a:rPr>
              <a:t>Thanks to all </a:t>
            </a:r>
            <a:r>
              <a:rPr lang="en-US" sz="3200" dirty="0" smtClean="0">
                <a:latin typeface="Arial" panose="020B0604020202020204" pitchFamily="34" charset="0"/>
                <a:sym typeface="Wingdings" panose="05000000000000000000" pitchFamily="2" charset="2"/>
              </a:rPr>
              <a:t></a:t>
            </a:r>
            <a:endParaRPr lang="en-US" sz="3200" dirty="0">
              <a:latin typeface="Arial" panose="020B0604020202020204" pitchFamily="34" charset="0"/>
            </a:endParaRPr>
          </a:p>
        </p:txBody>
      </p:sp>
    </p:spTree>
    <p:extLst>
      <p:ext uri="{BB962C8B-B14F-4D97-AF65-F5344CB8AC3E}">
        <p14:creationId xmlns:p14="http://schemas.microsoft.com/office/powerpoint/2010/main" val="39640442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information retrieval?</a:t>
            </a:r>
            <a:endParaRPr lang="en-US" dirty="0"/>
          </a:p>
        </p:txBody>
      </p:sp>
      <p:sp>
        <p:nvSpPr>
          <p:cNvPr id="3" name="Content Placeholder 2"/>
          <p:cNvSpPr>
            <a:spLocks noGrp="1"/>
          </p:cNvSpPr>
          <p:nvPr>
            <p:ph idx="1"/>
          </p:nvPr>
        </p:nvSpPr>
        <p:spPr>
          <a:xfrm>
            <a:off x="810000" y="2222287"/>
            <a:ext cx="10563286" cy="3686144"/>
          </a:xfrm>
        </p:spPr>
        <p:txBody>
          <a:bodyPr>
            <a:normAutofit/>
          </a:bodyPr>
          <a:lstStyle/>
          <a:p>
            <a:pPr algn="just"/>
            <a:r>
              <a:rPr lang="en-US" sz="2800" dirty="0"/>
              <a:t>Information retrieval is the activity of obtaining information resources relevant to an information need from a collection of information resources. Searches can be based on metadata or on full-text (or other content-based) indexing.</a:t>
            </a:r>
            <a:endParaRPr lang="en-US" sz="2800" dirty="0">
              <a:cs typeface="Arial" panose="020B0604020202020204" pitchFamily="34" charset="0"/>
            </a:endParaRPr>
          </a:p>
        </p:txBody>
      </p:sp>
    </p:spTree>
    <p:extLst>
      <p:ext uri="{BB962C8B-B14F-4D97-AF65-F5344CB8AC3E}">
        <p14:creationId xmlns:p14="http://schemas.microsoft.com/office/powerpoint/2010/main" val="346211994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Our </a:t>
            </a:r>
            <a:r>
              <a:rPr lang="en-US" smtClean="0"/>
              <a:t>Goal </a:t>
            </a:r>
            <a:endParaRPr lang="en-US" dirty="0"/>
          </a:p>
        </p:txBody>
      </p:sp>
      <p:sp>
        <p:nvSpPr>
          <p:cNvPr id="3" name="Content Placeholder 2"/>
          <p:cNvSpPr>
            <a:spLocks noGrp="1"/>
          </p:cNvSpPr>
          <p:nvPr>
            <p:ph idx="1"/>
          </p:nvPr>
        </p:nvSpPr>
        <p:spPr>
          <a:xfrm>
            <a:off x="809999" y="2222287"/>
            <a:ext cx="10959969" cy="4037836"/>
          </a:xfrm>
        </p:spPr>
        <p:txBody>
          <a:bodyPr>
            <a:normAutofit/>
          </a:bodyPr>
          <a:lstStyle/>
          <a:p>
            <a:pPr algn="just"/>
            <a:r>
              <a:rPr lang="en-US" sz="2800" dirty="0"/>
              <a:t>Our goal is to design a future crime occurring prediction system alongside area based crime ranking. Where, to get the crime occurrence of different locations have been collected after crawling different news from different Bangla online newspaper</a:t>
            </a:r>
          </a:p>
        </p:txBody>
      </p:sp>
    </p:spTree>
    <p:extLst>
      <p:ext uri="{BB962C8B-B14F-4D97-AF65-F5344CB8AC3E}">
        <p14:creationId xmlns:p14="http://schemas.microsoft.com/office/powerpoint/2010/main" val="379704423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crime ranking?</a:t>
            </a:r>
            <a:endParaRPr lang="en-US" dirty="0"/>
          </a:p>
        </p:txBody>
      </p:sp>
      <p:sp>
        <p:nvSpPr>
          <p:cNvPr id="3" name="Content Placeholder 2"/>
          <p:cNvSpPr>
            <a:spLocks noGrp="1"/>
          </p:cNvSpPr>
          <p:nvPr>
            <p:ph idx="1"/>
          </p:nvPr>
        </p:nvSpPr>
        <p:spPr>
          <a:xfrm>
            <a:off x="809999" y="2222287"/>
            <a:ext cx="11170985" cy="4295744"/>
          </a:xfrm>
        </p:spPr>
        <p:txBody>
          <a:bodyPr>
            <a:normAutofit/>
          </a:bodyPr>
          <a:lstStyle/>
          <a:p>
            <a:pPr algn="just"/>
            <a:r>
              <a:rPr lang="en-US" sz="2800" dirty="0" smtClean="0"/>
              <a:t>Our system provides </a:t>
            </a:r>
            <a:r>
              <a:rPr lang="en-US" sz="2800" dirty="0"/>
              <a:t>a map where different crime has been pointed according to their occurrence zone. This will definitely be helpful for general people, tourists to decide their outing and police to know where the crime is happening frequently.</a:t>
            </a:r>
          </a:p>
        </p:txBody>
      </p:sp>
    </p:spTree>
    <p:extLst>
      <p:ext uri="{BB962C8B-B14F-4D97-AF65-F5344CB8AC3E}">
        <p14:creationId xmlns:p14="http://schemas.microsoft.com/office/powerpoint/2010/main" val="242704269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recent online activities?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0112" y="2011485"/>
            <a:ext cx="3991774" cy="4345114"/>
          </a:xfrm>
        </p:spPr>
      </p:pic>
    </p:spTree>
    <p:extLst>
      <p:ext uri="{BB962C8B-B14F-4D97-AF65-F5344CB8AC3E}">
        <p14:creationId xmlns:p14="http://schemas.microsoft.com/office/powerpoint/2010/main" val="6026622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recent online activities?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6830" y="1805354"/>
            <a:ext cx="4520677" cy="4746711"/>
          </a:xfrm>
        </p:spPr>
      </p:pic>
    </p:spTree>
    <p:extLst>
      <p:ext uri="{BB962C8B-B14F-4D97-AF65-F5344CB8AC3E}">
        <p14:creationId xmlns:p14="http://schemas.microsoft.com/office/powerpoint/2010/main" val="102032303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132" y="2391507"/>
            <a:ext cx="11737733" cy="3868616"/>
          </a:xfrm>
        </p:spPr>
      </p:pic>
    </p:spTree>
    <p:extLst>
      <p:ext uri="{BB962C8B-B14F-4D97-AF65-F5344CB8AC3E}">
        <p14:creationId xmlns:p14="http://schemas.microsoft.com/office/powerpoint/2010/main" val="288746775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22" y="2291854"/>
            <a:ext cx="11863754" cy="3842662"/>
          </a:xfrm>
        </p:spPr>
      </p:pic>
    </p:spTree>
    <p:extLst>
      <p:ext uri="{BB962C8B-B14F-4D97-AF65-F5344CB8AC3E}">
        <p14:creationId xmlns:p14="http://schemas.microsoft.com/office/powerpoint/2010/main" val="144447694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1638</TotalTime>
  <Words>829</Words>
  <Application>Microsoft Office PowerPoint</Application>
  <PresentationFormat>Widescreen</PresentationFormat>
  <Paragraphs>86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Vrinda</vt:lpstr>
      <vt:lpstr>Wingdings</vt:lpstr>
      <vt:lpstr>Wingdings 2</vt:lpstr>
      <vt:lpstr>Quotable</vt:lpstr>
      <vt:lpstr>Ranking the locations and predicting crime occurrence based on the news from online newspapers. </vt:lpstr>
      <vt:lpstr>Introduction</vt:lpstr>
      <vt:lpstr>What is information retrieval?</vt:lpstr>
      <vt:lpstr> Our Goal </vt:lpstr>
      <vt:lpstr>Why this crime ranking?</vt:lpstr>
      <vt:lpstr>Some recent online activities?</vt:lpstr>
      <vt:lpstr>Some recent online activities?</vt:lpstr>
      <vt:lpstr>Related work: </vt:lpstr>
      <vt:lpstr>Related work (continued):</vt:lpstr>
      <vt:lpstr>What do we need to know??</vt:lpstr>
      <vt:lpstr>What do we need to know?? [algorithm]</vt:lpstr>
      <vt:lpstr>Implementation </vt:lpstr>
      <vt:lpstr>Parsing The Crawled News</vt:lpstr>
      <vt:lpstr>Indexing Stop words</vt:lpstr>
      <vt:lpstr>Indexing Root Words</vt:lpstr>
      <vt:lpstr>Extracting Top words from news</vt:lpstr>
      <vt:lpstr>Categorization of News</vt:lpstr>
      <vt:lpstr>Performance Analysis of News Categorization</vt:lpstr>
      <vt:lpstr>Extracting Location and Dates</vt:lpstr>
      <vt:lpstr>Finding and Removing the Same News</vt:lpstr>
      <vt:lpstr>Mapping the Extracted Data</vt:lpstr>
      <vt:lpstr>Measuring Crime Occurrence Probability</vt:lpstr>
      <vt:lpstr>Limitation</vt:lpstr>
      <vt:lpstr>Future Work</vt:lpstr>
      <vt:lpstr>  End of the presentation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advertisement and content delivery based on client side profile management.</dc:title>
  <dc:creator>Rajib Chandra Das</dc:creator>
  <cp:lastModifiedBy>Rajib Chandra Das</cp:lastModifiedBy>
  <cp:revision>191</cp:revision>
  <dcterms:created xsi:type="dcterms:W3CDTF">2013-10-26T05:22:41Z</dcterms:created>
  <dcterms:modified xsi:type="dcterms:W3CDTF">2014-05-05T00:18:48Z</dcterms:modified>
</cp:coreProperties>
</file>