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0" r:id="rId4"/>
    <p:sldId id="278" r:id="rId5"/>
    <p:sldId id="279" r:id="rId6"/>
    <p:sldId id="276" r:id="rId7"/>
    <p:sldId id="275" r:id="rId8"/>
    <p:sldId id="281" r:id="rId9"/>
    <p:sldId id="282" r:id="rId10"/>
    <p:sldId id="283" r:id="rId11"/>
    <p:sldId id="284" r:id="rId12"/>
    <p:sldId id="285" r:id="rId13"/>
    <p:sldId id="273" r:id="rId14"/>
    <p:sldId id="286" r:id="rId15"/>
    <p:sldId id="287" r:id="rId16"/>
    <p:sldId id="288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6" d="100"/>
          <a:sy n="196" d="100"/>
        </p:scale>
        <p:origin x="-26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centralized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-2.6234567901234598E-2"/>
                  <c:y val="-2.80603266089448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Sheet1!$A$2:$A$4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12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19.399999999999999</c:v>
                </c:pt>
                <c:pt idx="1">
                  <c:v>54.3</c:v>
                </c:pt>
                <c:pt idx="2">
                  <c:v>115.6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decentralized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-1.6975308641975308E-2"/>
                  <c:y val="1.4030163304472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Sheet1!$A$2:$A$4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12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15.7</c:v>
                </c:pt>
                <c:pt idx="1">
                  <c:v>36.1</c:v>
                </c:pt>
                <c:pt idx="2">
                  <c:v>55.9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396928"/>
        <c:axId val="48517504"/>
      </c:lineChart>
      <c:catAx>
        <c:axId val="48396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8517504"/>
        <c:crosses val="autoZero"/>
        <c:auto val="0"/>
        <c:lblAlgn val="ctr"/>
        <c:lblOffset val="100"/>
        <c:noMultiLvlLbl val="0"/>
      </c:catAx>
      <c:valAx>
        <c:axId val="48517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8396928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5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12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6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9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6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86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42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9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07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186-0E29-4C44-B1A9-4B7C9762A0F5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1186-0E29-4C44-B1A9-4B7C9762A0F5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15B35-6E0A-46E1-AB61-0E15A2DAAA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89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Lab </a:t>
            </a:r>
            <a:r>
              <a:rPr lang="en-GB" dirty="0"/>
              <a:t>3</a:t>
            </a:r>
            <a:r>
              <a:rPr lang="en-GB" dirty="0" smtClean="0"/>
              <a:t> </a:t>
            </a:r>
            <a:r>
              <a:rPr lang="en-GB" dirty="0" smtClean="0"/>
              <a:t>(Distributed System)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Rajib</a:t>
            </a:r>
            <a:r>
              <a:rPr lang="en-GB" dirty="0" smtClean="0"/>
              <a:t> Chandra Das</a:t>
            </a:r>
            <a:br>
              <a:rPr lang="en-GB" dirty="0" smtClean="0"/>
            </a:br>
            <a:r>
              <a:rPr lang="en-GB" dirty="0" err="1" smtClean="0"/>
              <a:t>Sarker</a:t>
            </a:r>
            <a:r>
              <a:rPr lang="en-GB" dirty="0" smtClean="0"/>
              <a:t> </a:t>
            </a:r>
            <a:r>
              <a:rPr lang="en-GB" dirty="0" err="1" smtClean="0"/>
              <a:t>Miraz</a:t>
            </a:r>
            <a:r>
              <a:rPr lang="en-GB" dirty="0" smtClean="0"/>
              <a:t> </a:t>
            </a:r>
            <a:r>
              <a:rPr lang="en-GB" dirty="0" err="1" smtClean="0"/>
              <a:t>Mahfuz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5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4664"/>
            <a:ext cx="8701032" cy="6309320"/>
          </a:xfrm>
        </p:spPr>
      </p:pic>
    </p:spTree>
    <p:extLst>
      <p:ext uri="{BB962C8B-B14F-4D97-AF65-F5344CB8AC3E}">
        <p14:creationId xmlns:p14="http://schemas.microsoft.com/office/powerpoint/2010/main" val="29094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6632"/>
            <a:ext cx="8352928" cy="6586598"/>
          </a:xfrm>
        </p:spPr>
      </p:pic>
    </p:spTree>
    <p:extLst>
      <p:ext uri="{BB962C8B-B14F-4D97-AF65-F5344CB8AC3E}">
        <p14:creationId xmlns:p14="http://schemas.microsoft.com/office/powerpoint/2010/main" val="48962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en-GB" dirty="0" smtClean="0"/>
              <a:t>Task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For 10 concurrent messages to each server</a:t>
            </a:r>
            <a:endParaRPr lang="en-GB" dirty="0"/>
          </a:p>
        </p:txBody>
      </p:sp>
      <p:graphicFrame>
        <p:nvGraphicFramePr>
          <p:cNvPr id="4" name="Content Placeholder 3" title="10 concurrent request to each server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98805"/>
              </p:ext>
            </p:extLst>
          </p:nvPr>
        </p:nvGraphicFramePr>
        <p:xfrm>
          <a:off x="755576" y="1700808"/>
          <a:ext cx="757118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627784" y="5877272"/>
            <a:ext cx="2376264" cy="432048"/>
            <a:chOff x="2915816" y="6155431"/>
            <a:chExt cx="2376264" cy="432048"/>
          </a:xfrm>
        </p:grpSpPr>
        <p:sp>
          <p:nvSpPr>
            <p:cNvPr id="5" name="Right Arrow 4"/>
            <p:cNvSpPr/>
            <p:nvPr/>
          </p:nvSpPr>
          <p:spPr>
            <a:xfrm>
              <a:off x="2915816" y="6155431"/>
              <a:ext cx="2376264" cy="432048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03848" y="6217567"/>
              <a:ext cx="156260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Number of servers</a:t>
              </a:r>
              <a:endParaRPr lang="en-US" sz="1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6200000">
            <a:off x="-611255" y="3537012"/>
            <a:ext cx="2376264" cy="432048"/>
            <a:chOff x="2915816" y="6155431"/>
            <a:chExt cx="2376264" cy="432048"/>
          </a:xfrm>
        </p:grpSpPr>
        <p:sp>
          <p:nvSpPr>
            <p:cNvPr id="9" name="Right Arrow 8"/>
            <p:cNvSpPr/>
            <p:nvPr/>
          </p:nvSpPr>
          <p:spPr>
            <a:xfrm>
              <a:off x="2915816" y="6155431"/>
              <a:ext cx="2376264" cy="432048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3142" y="6217567"/>
              <a:ext cx="1124026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Time in (sec)</a:t>
              </a:r>
              <a:endParaRPr lang="en-US" sz="1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17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en-GB" dirty="0" smtClean="0"/>
              <a:t>Task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81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maintain eventual consistency on network segmentation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every server for history size</a:t>
            </a:r>
          </a:p>
          <a:p>
            <a:r>
              <a:rPr lang="en-US" dirty="0" smtClean="0"/>
              <a:t>Check difference of local history within 10 sec interval </a:t>
            </a:r>
          </a:p>
          <a:p>
            <a:r>
              <a:rPr lang="en-US" dirty="0" smtClean="0"/>
              <a:t>If 3 consecutive request yields same remote history size which is greater than local history size then request for latest data </a:t>
            </a:r>
          </a:p>
          <a:p>
            <a:r>
              <a:rPr lang="en-US" dirty="0" smtClean="0"/>
              <a:t>After getting the data we update local history, blackboard and vector clock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0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0"/>
            <a:ext cx="7056784" cy="6813376"/>
          </a:xfrm>
        </p:spPr>
      </p:pic>
    </p:spTree>
    <p:extLst>
      <p:ext uri="{BB962C8B-B14F-4D97-AF65-F5344CB8AC3E}">
        <p14:creationId xmlns:p14="http://schemas.microsoft.com/office/powerpoint/2010/main" val="3949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en-GB" dirty="0" smtClean="0"/>
              <a:t>Any Questions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6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have done!!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 Decentralized system</a:t>
            </a:r>
          </a:p>
          <a:p>
            <a:r>
              <a:rPr lang="en-GB" dirty="0" smtClean="0"/>
              <a:t>Implement using Vector Clock</a:t>
            </a:r>
          </a:p>
          <a:p>
            <a:r>
              <a:rPr lang="en-GB" dirty="0" smtClean="0"/>
              <a:t>Data eventually Consistent</a:t>
            </a:r>
          </a:p>
          <a:p>
            <a:r>
              <a:rPr lang="en-GB" dirty="0" smtClean="0"/>
              <a:t>Implement operation history management</a:t>
            </a:r>
          </a:p>
          <a:p>
            <a:r>
              <a:rPr lang="en-GB" dirty="0" smtClean="0"/>
              <a:t>Eventually Consistent in presence of Network Segmentation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56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en-GB" dirty="0" smtClean="0"/>
              <a:t>Task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60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 for normal 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Event </a:t>
            </a:r>
            <a:r>
              <a:rPr lang="en-GB" dirty="0"/>
              <a:t>from a client (add / modify /delete)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Generate a Unique id  (only for add)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Update local clock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Update own blackboard content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  the whole operation to history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Propagate to all server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7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Steps for propagation 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Check own history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Rollback on operations to maintain causal relation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Update </a:t>
            </a:r>
            <a:r>
              <a:rPr lang="en-GB" dirty="0" smtClean="0"/>
              <a:t>own blackboard for propagated event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Update  </a:t>
            </a:r>
            <a:r>
              <a:rPr lang="en-GB" dirty="0" smtClean="0"/>
              <a:t>vector clock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  the whole operation to history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Commit all the rollback operations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5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Vector clock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Vector clock is unique for every operation </a:t>
            </a:r>
          </a:p>
          <a:p>
            <a:r>
              <a:rPr lang="en-GB" dirty="0" smtClean="0"/>
              <a:t>We can detect concurrent events</a:t>
            </a:r>
          </a:p>
          <a:p>
            <a:r>
              <a:rPr lang="en-GB" dirty="0" smtClean="0"/>
              <a:t>Obey causality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But uses more space per request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8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ordering procedure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Va</a:t>
            </a:r>
            <a:r>
              <a:rPr lang="en-GB" dirty="0" smtClean="0"/>
              <a:t> == </a:t>
            </a:r>
            <a:r>
              <a:rPr lang="en-GB" dirty="0" err="1" smtClean="0"/>
              <a:t>Vb</a:t>
            </a:r>
            <a:r>
              <a:rPr lang="en-GB" dirty="0" smtClean="0"/>
              <a:t>  </a:t>
            </a:r>
            <a:r>
              <a:rPr lang="en-GB" dirty="0" err="1" smtClean="0"/>
              <a:t>iff</a:t>
            </a:r>
            <a:r>
              <a:rPr lang="en-GB" dirty="0" smtClean="0"/>
              <a:t>  </a:t>
            </a:r>
            <a:r>
              <a:rPr lang="en-GB" dirty="0" err="1" smtClean="0"/>
              <a:t>Va</a:t>
            </a:r>
            <a:r>
              <a:rPr lang="en-GB" dirty="0" smtClean="0"/>
              <a:t>[i] ==</a:t>
            </a:r>
            <a:r>
              <a:rPr lang="en-GB" dirty="0" err="1" smtClean="0"/>
              <a:t>Vb</a:t>
            </a:r>
            <a:r>
              <a:rPr lang="en-GB" dirty="0" smtClean="0"/>
              <a:t>[i] for  all </a:t>
            </a:r>
            <a:r>
              <a:rPr lang="en-GB" dirty="0"/>
              <a:t>i</a:t>
            </a:r>
            <a:r>
              <a:rPr lang="en-GB" dirty="0" smtClean="0"/>
              <a:t> in N</a:t>
            </a:r>
          </a:p>
          <a:p>
            <a:r>
              <a:rPr lang="en-GB" dirty="0" err="1" smtClean="0"/>
              <a:t>Va</a:t>
            </a:r>
            <a:r>
              <a:rPr lang="en-GB" dirty="0" smtClean="0"/>
              <a:t>  &lt;= </a:t>
            </a:r>
            <a:r>
              <a:rPr lang="en-GB" dirty="0" err="1"/>
              <a:t>Vb</a:t>
            </a:r>
            <a:r>
              <a:rPr lang="en-GB" dirty="0"/>
              <a:t>  </a:t>
            </a:r>
            <a:r>
              <a:rPr lang="en-GB" dirty="0" err="1" smtClean="0"/>
              <a:t>iff</a:t>
            </a:r>
            <a:r>
              <a:rPr lang="en-GB" dirty="0" smtClean="0"/>
              <a:t>  </a:t>
            </a:r>
            <a:r>
              <a:rPr lang="en-GB" dirty="0" err="1"/>
              <a:t>Va</a:t>
            </a:r>
            <a:r>
              <a:rPr lang="en-GB" dirty="0"/>
              <a:t>[i] </a:t>
            </a:r>
            <a:r>
              <a:rPr lang="en-GB" dirty="0" smtClean="0"/>
              <a:t>&lt;=</a:t>
            </a:r>
            <a:r>
              <a:rPr lang="en-GB" dirty="0" err="1" smtClean="0"/>
              <a:t>Vb</a:t>
            </a:r>
            <a:r>
              <a:rPr lang="en-GB" dirty="0" smtClean="0"/>
              <a:t>[i</a:t>
            </a:r>
            <a:r>
              <a:rPr lang="en-GB" dirty="0"/>
              <a:t>] for  all i in N</a:t>
            </a:r>
          </a:p>
          <a:p>
            <a:r>
              <a:rPr lang="en-GB" dirty="0" err="1" smtClean="0"/>
              <a:t>Va</a:t>
            </a:r>
            <a:r>
              <a:rPr lang="en-GB" dirty="0" smtClean="0"/>
              <a:t> &lt; </a:t>
            </a:r>
            <a:r>
              <a:rPr lang="en-GB" dirty="0" err="1" smtClean="0"/>
              <a:t>Vb</a:t>
            </a:r>
            <a:r>
              <a:rPr lang="en-GB" dirty="0" smtClean="0"/>
              <a:t>  </a:t>
            </a:r>
            <a:r>
              <a:rPr lang="en-GB" dirty="0" err="1" smtClean="0"/>
              <a:t>iff</a:t>
            </a:r>
            <a:r>
              <a:rPr lang="en-GB" dirty="0" smtClean="0"/>
              <a:t> </a:t>
            </a:r>
            <a:r>
              <a:rPr lang="en-GB" dirty="0" err="1"/>
              <a:t>Va</a:t>
            </a:r>
            <a:r>
              <a:rPr lang="en-GB" dirty="0"/>
              <a:t>  &lt;= </a:t>
            </a:r>
            <a:r>
              <a:rPr lang="en-GB" dirty="0" err="1" smtClean="0"/>
              <a:t>Vb</a:t>
            </a:r>
            <a:r>
              <a:rPr lang="en-GB" dirty="0" smtClean="0"/>
              <a:t> &amp;&amp;  there exist a j for which </a:t>
            </a:r>
            <a:r>
              <a:rPr lang="en-GB" dirty="0" err="1" smtClean="0"/>
              <a:t>Va</a:t>
            </a:r>
            <a:r>
              <a:rPr lang="en-GB" dirty="0" smtClean="0"/>
              <a:t>[j] &lt; </a:t>
            </a:r>
            <a:r>
              <a:rPr lang="en-GB" dirty="0" err="1" smtClean="0"/>
              <a:t>Vb</a:t>
            </a:r>
            <a:r>
              <a:rPr lang="en-GB" dirty="0" smtClean="0"/>
              <a:t>[j] </a:t>
            </a:r>
          </a:p>
          <a:p>
            <a:r>
              <a:rPr lang="en-GB" dirty="0" smtClean="0"/>
              <a:t>A </a:t>
            </a:r>
            <a:r>
              <a:rPr lang="en-GB" dirty="0" smtClean="0">
                <a:sym typeface="Wingdings" pitchFamily="2" charset="2"/>
              </a:rPr>
              <a:t> B</a:t>
            </a:r>
          </a:p>
          <a:p>
            <a:r>
              <a:rPr lang="en-GB" dirty="0" smtClean="0">
                <a:sym typeface="Wingdings" pitchFamily="2" charset="2"/>
              </a:rPr>
              <a:t>For concurrent events we can order using logical (</a:t>
            </a:r>
            <a:r>
              <a:rPr lang="en-GB" dirty="0" err="1" smtClean="0">
                <a:sym typeface="Wingdings" pitchFamily="2" charset="2"/>
              </a:rPr>
              <a:t>lamport</a:t>
            </a:r>
            <a:r>
              <a:rPr lang="en-GB" dirty="0">
                <a:sym typeface="Wingdings" pitchFamily="2" charset="2"/>
              </a:rPr>
              <a:t>)</a:t>
            </a:r>
            <a:r>
              <a:rPr lang="en-GB" dirty="0" smtClean="0">
                <a:sym typeface="Wingdings" pitchFamily="2" charset="2"/>
              </a:rPr>
              <a:t> timestamp  and index of the server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6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7735824" cy="6858000"/>
          </a:xfrm>
        </p:spPr>
      </p:pic>
    </p:spTree>
    <p:extLst>
      <p:ext uri="{BB962C8B-B14F-4D97-AF65-F5344CB8AC3E}">
        <p14:creationId xmlns:p14="http://schemas.microsoft.com/office/powerpoint/2010/main" val="5983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0"/>
            <a:ext cx="6858291" cy="6813376"/>
          </a:xfrm>
        </p:spPr>
      </p:pic>
    </p:spTree>
    <p:extLst>
      <p:ext uri="{BB962C8B-B14F-4D97-AF65-F5344CB8AC3E}">
        <p14:creationId xmlns:p14="http://schemas.microsoft.com/office/powerpoint/2010/main" val="7016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287</Words>
  <Application>Microsoft Office PowerPoint</Application>
  <PresentationFormat>On-screen Show (4:3)</PresentationFormat>
  <Paragraphs>49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Lab 3 (Distributed System)</vt:lpstr>
      <vt:lpstr>What we have done!!</vt:lpstr>
      <vt:lpstr>Task 1</vt:lpstr>
      <vt:lpstr>Steps for normal event</vt:lpstr>
      <vt:lpstr>Steps for propagation event</vt:lpstr>
      <vt:lpstr>Why Vector clock</vt:lpstr>
      <vt:lpstr>Our ordering procedure</vt:lpstr>
      <vt:lpstr>PowerPoint Presentation</vt:lpstr>
      <vt:lpstr>PowerPoint Presentation</vt:lpstr>
      <vt:lpstr>PowerPoint Presentation</vt:lpstr>
      <vt:lpstr>PowerPoint Presentation</vt:lpstr>
      <vt:lpstr>Task 2</vt:lpstr>
      <vt:lpstr>For 10 concurrent messages to each server</vt:lpstr>
      <vt:lpstr>Task 3</vt:lpstr>
      <vt:lpstr>Steps to maintain eventual consistency on network segmentation</vt:lpstr>
      <vt:lpstr>PowerPoint Presentation</vt:lpstr>
      <vt:lpstr>Any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(Distributed System)</dc:title>
  <dc:creator>Rajib Chandra Das</dc:creator>
  <cp:lastModifiedBy>Rajib Chandra Das</cp:lastModifiedBy>
  <cp:revision>34</cp:revision>
  <dcterms:created xsi:type="dcterms:W3CDTF">2019-11-06T21:08:57Z</dcterms:created>
  <dcterms:modified xsi:type="dcterms:W3CDTF">2019-12-05T02:30:00Z</dcterms:modified>
</cp:coreProperties>
</file>