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5"/>
  </p:notesMasterIdLst>
  <p:sldIdLst>
    <p:sldId id="295" r:id="rId5"/>
    <p:sldId id="278" r:id="rId6"/>
    <p:sldId id="294" r:id="rId7"/>
    <p:sldId id="279" r:id="rId8"/>
    <p:sldId id="280" r:id="rId9"/>
    <p:sldId id="298" r:id="rId10"/>
    <p:sldId id="300" r:id="rId11"/>
    <p:sldId id="328" r:id="rId12"/>
    <p:sldId id="329" r:id="rId13"/>
    <p:sldId id="309" r:id="rId14"/>
    <p:sldId id="310" r:id="rId15"/>
    <p:sldId id="311" r:id="rId16"/>
    <p:sldId id="312" r:id="rId17"/>
    <p:sldId id="313" r:id="rId18"/>
    <p:sldId id="306" r:id="rId19"/>
    <p:sldId id="323" r:id="rId20"/>
    <p:sldId id="324" r:id="rId21"/>
    <p:sldId id="314" r:id="rId22"/>
    <p:sldId id="315" r:id="rId23"/>
    <p:sldId id="316" r:id="rId24"/>
    <p:sldId id="317" r:id="rId25"/>
    <p:sldId id="318" r:id="rId26"/>
    <p:sldId id="319" r:id="rId27"/>
    <p:sldId id="320" r:id="rId28"/>
    <p:sldId id="321" r:id="rId29"/>
    <p:sldId id="322" r:id="rId30"/>
    <p:sldId id="325" r:id="rId31"/>
    <p:sldId id="326" r:id="rId32"/>
    <p:sldId id="292"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09" autoAdjust="0"/>
  </p:normalViewPr>
  <p:slideViewPr>
    <p:cSldViewPr snapToGrid="0" snapToObjects="1">
      <p:cViewPr varScale="1">
        <p:scale>
          <a:sx n="86" d="100"/>
          <a:sy n="86" d="100"/>
        </p:scale>
        <p:origin x="576"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93C6-9E6A-C727-5624-24B9447D1124}"/>
              </a:ext>
            </a:extLst>
          </p:cNvPr>
          <p:cNvSpPr>
            <a:spLocks noGrp="1"/>
          </p:cNvSpPr>
          <p:nvPr>
            <p:ph type="ctrTitle"/>
          </p:nvPr>
        </p:nvSpPr>
        <p:spPr/>
        <p:txBody>
          <a:bodyPr/>
          <a:lstStyle/>
          <a:p>
            <a:r>
              <a:rPr lang="en-US" dirty="0"/>
              <a:t>Automation Testing</a:t>
            </a:r>
            <a:endParaRPr lang="en-IN" dirty="0"/>
          </a:p>
        </p:txBody>
      </p:sp>
      <p:sp>
        <p:nvSpPr>
          <p:cNvPr id="3" name="Subtitle 2">
            <a:extLst>
              <a:ext uri="{FF2B5EF4-FFF2-40B4-BE49-F238E27FC236}">
                <a16:creationId xmlns:a16="http://schemas.microsoft.com/office/drawing/2014/main" id="{3AAA26DB-6195-761F-E80E-4002B2A6B69E}"/>
              </a:ext>
            </a:extLst>
          </p:cNvPr>
          <p:cNvSpPr>
            <a:spLocks noGrp="1"/>
          </p:cNvSpPr>
          <p:nvPr>
            <p:ph type="subTitle" idx="1"/>
          </p:nvPr>
        </p:nvSpPr>
        <p:spPr/>
        <p:txBody>
          <a:bodyPr/>
          <a:lstStyle/>
          <a:p>
            <a:r>
              <a:rPr lang="en-US" dirty="0">
                <a:solidFill>
                  <a:srgbClr val="C00000"/>
                </a:solidFill>
              </a:rPr>
              <a:t>RLL PROJECT</a:t>
            </a:r>
            <a:endParaRPr lang="en-IN" dirty="0">
              <a:solidFill>
                <a:srgbClr val="C00000"/>
              </a:solidFill>
            </a:endParaRPr>
          </a:p>
        </p:txBody>
      </p:sp>
      <p:pic>
        <p:nvPicPr>
          <p:cNvPr id="1026" name="Picture 2">
            <a:extLst>
              <a:ext uri="{FF2B5EF4-FFF2-40B4-BE49-F238E27FC236}">
                <a16:creationId xmlns:a16="http://schemas.microsoft.com/office/drawing/2014/main" id="{DEE86030-B048-75C4-BB69-3B04BFED5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206" y="107021"/>
            <a:ext cx="3648635" cy="160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35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0738-78C1-15D3-6CBA-8F6AC76BDED6}"/>
              </a:ext>
            </a:extLst>
          </p:cNvPr>
          <p:cNvSpPr>
            <a:spLocks noGrp="1"/>
          </p:cNvSpPr>
          <p:nvPr>
            <p:ph type="title"/>
          </p:nvPr>
        </p:nvSpPr>
        <p:spPr>
          <a:xfrm>
            <a:off x="758952" y="79900"/>
            <a:ext cx="10462423" cy="2023220"/>
          </a:xfrm>
        </p:spPr>
        <p:txBody>
          <a:bodyPr/>
          <a:lstStyle/>
          <a:p>
            <a:br>
              <a:rPr lang="en-IN" sz="4400" dirty="0"/>
            </a:br>
            <a:br>
              <a:rPr lang="en-IN" sz="4400" dirty="0"/>
            </a:br>
            <a:br>
              <a:rPr lang="en-IN" sz="4400" dirty="0"/>
            </a:br>
            <a:r>
              <a:rPr lang="en-IN" sz="4400" dirty="0"/>
              <a:t>Selenium WebDriver                  </a:t>
            </a:r>
            <a:br>
              <a:rPr lang="en-IN" sz="4400" dirty="0"/>
            </a:br>
            <a:endParaRPr lang="en-IN" dirty="0"/>
          </a:p>
        </p:txBody>
      </p:sp>
      <p:sp>
        <p:nvSpPr>
          <p:cNvPr id="3" name="Content Placeholder 2">
            <a:extLst>
              <a:ext uri="{FF2B5EF4-FFF2-40B4-BE49-F238E27FC236}">
                <a16:creationId xmlns:a16="http://schemas.microsoft.com/office/drawing/2014/main" id="{056B0AAF-1F9A-D36A-EB6B-1903B4197410}"/>
              </a:ext>
            </a:extLst>
          </p:cNvPr>
          <p:cNvSpPr>
            <a:spLocks noGrp="1"/>
          </p:cNvSpPr>
          <p:nvPr>
            <p:ph sz="half" idx="1"/>
          </p:nvPr>
        </p:nvSpPr>
        <p:spPr>
          <a:xfrm>
            <a:off x="539496" y="1740023"/>
            <a:ext cx="11119104" cy="4660777"/>
          </a:xfrm>
        </p:spPr>
        <p:txBody>
          <a:bodyPr>
            <a:noAutofit/>
          </a:bodyPr>
          <a:lstStyle/>
          <a:p>
            <a:r>
              <a:rPr lang="en-US" sz="2800" dirty="0">
                <a:latin typeface="Times New Roman" panose="02020603050405020304" pitchFamily="18" charset="0"/>
                <a:cs typeface="Times New Roman" panose="02020603050405020304" pitchFamily="18" charset="0"/>
              </a:rPr>
              <a:t>Selenium WebDriver is a popular open-source automation tool used for automating web browser interactions. </a:t>
            </a:r>
          </a:p>
          <a:p>
            <a:r>
              <a:rPr lang="en-US" sz="2800" dirty="0">
                <a:latin typeface="Times New Roman" panose="02020603050405020304" pitchFamily="18" charset="0"/>
                <a:cs typeface="Times New Roman" panose="02020603050405020304" pitchFamily="18" charset="0"/>
              </a:rPr>
              <a:t>It provides a programming interface to interact with web elements, such as clicking buttons, filling forms, and navigating between pages, using various programming languages like Java, Python, C#, etc. </a:t>
            </a:r>
          </a:p>
          <a:p>
            <a:r>
              <a:rPr lang="en-US" sz="2800" dirty="0">
                <a:latin typeface="Times New Roman" panose="02020603050405020304" pitchFamily="18" charset="0"/>
                <a:cs typeface="Times New Roman" panose="02020603050405020304" pitchFamily="18" charset="0"/>
              </a:rPr>
              <a:t>Selenium WebDriver is widely used for web testing, web scraping, and automating repetitive web tasks. </a:t>
            </a:r>
          </a:p>
          <a:p>
            <a:r>
              <a:rPr lang="en-US" sz="2800" dirty="0">
                <a:latin typeface="Times New Roman" panose="02020603050405020304" pitchFamily="18" charset="0"/>
                <a:cs typeface="Times New Roman" panose="02020603050405020304" pitchFamily="18" charset="0"/>
              </a:rPr>
              <a:t>It enables testers and developers to create scripts to interact with web applications and verify their functionality, making it an essential tool for web application testing and automation.</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8BC1674-34E0-93D7-8C19-6E05D54FB220}"/>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71970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23CC-822C-C95D-D027-F4752C9C1EDE}"/>
              </a:ext>
            </a:extLst>
          </p:cNvPr>
          <p:cNvSpPr>
            <a:spLocks noGrp="1"/>
          </p:cNvSpPr>
          <p:nvPr>
            <p:ph type="title"/>
          </p:nvPr>
        </p:nvSpPr>
        <p:spPr>
          <a:xfrm>
            <a:off x="758952" y="568172"/>
            <a:ext cx="10373646" cy="1260628"/>
          </a:xfrm>
        </p:spPr>
        <p:txBody>
          <a:bodyPr/>
          <a:lstStyle/>
          <a:p>
            <a:r>
              <a:rPr lang="en-IN" sz="4400" dirty="0"/>
              <a:t>Page Object Model                </a:t>
            </a:r>
            <a:br>
              <a:rPr lang="en-IN" sz="4400" dirty="0"/>
            </a:br>
            <a:endParaRPr lang="en-IN" dirty="0"/>
          </a:p>
        </p:txBody>
      </p:sp>
      <p:sp>
        <p:nvSpPr>
          <p:cNvPr id="3" name="Content Placeholder 2">
            <a:extLst>
              <a:ext uri="{FF2B5EF4-FFF2-40B4-BE49-F238E27FC236}">
                <a16:creationId xmlns:a16="http://schemas.microsoft.com/office/drawing/2014/main" id="{41A01468-E767-58AE-1CE2-0FB066252AC9}"/>
              </a:ext>
            </a:extLst>
          </p:cNvPr>
          <p:cNvSpPr>
            <a:spLocks noGrp="1"/>
          </p:cNvSpPr>
          <p:nvPr>
            <p:ph sz="half" idx="1"/>
          </p:nvPr>
        </p:nvSpPr>
        <p:spPr>
          <a:xfrm>
            <a:off x="539496" y="1642369"/>
            <a:ext cx="11119104" cy="4895591"/>
          </a:xfrm>
        </p:spPr>
        <p:txBody>
          <a:bodyPr/>
          <a:lstStyle/>
          <a:p>
            <a:r>
              <a:rPr lang="en-US" sz="2800" dirty="0">
                <a:effectLst/>
                <a:latin typeface="Times New Roman" panose="02020603050405020304" pitchFamily="18" charset="0"/>
                <a:cs typeface="Times New Roman" panose="02020603050405020304" pitchFamily="18" charset="0"/>
              </a:rPr>
              <a:t>The Page Object Model is a design pattern used in test automation to create an abstraction layer between test scripts and the user interface of a web application. In simpler terms </a:t>
            </a:r>
          </a:p>
          <a:p>
            <a:r>
              <a:rPr lang="en-US" sz="2800" dirty="0">
                <a:effectLst/>
                <a:latin typeface="Times New Roman" panose="02020603050405020304" pitchFamily="18" charset="0"/>
                <a:cs typeface="Times New Roman" panose="02020603050405020304" pitchFamily="18" charset="0"/>
              </a:rPr>
              <a:t>it organizes and structures your automation code in a way that makes it more maintainable and readable.</a:t>
            </a:r>
            <a:endParaRPr lang="en-IN" sz="2800"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57EEB108-838C-3746-F34B-CF043C760AF9}"/>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41655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BCA6-74BA-46A4-31AA-D9646697DD4E}"/>
              </a:ext>
            </a:extLst>
          </p:cNvPr>
          <p:cNvSpPr>
            <a:spLocks noGrp="1"/>
          </p:cNvSpPr>
          <p:nvPr>
            <p:ph type="title"/>
          </p:nvPr>
        </p:nvSpPr>
        <p:spPr>
          <a:xfrm>
            <a:off x="758952" y="457200"/>
            <a:ext cx="10671048" cy="1362722"/>
          </a:xfrm>
        </p:spPr>
        <p:txBody>
          <a:bodyPr/>
          <a:lstStyle/>
          <a:p>
            <a:r>
              <a:rPr lang="en-IN" sz="4400" dirty="0"/>
              <a:t>TestNG</a:t>
            </a:r>
            <a:br>
              <a:rPr lang="en-IN" sz="4400" dirty="0"/>
            </a:br>
            <a:endParaRPr lang="en-IN" dirty="0"/>
          </a:p>
        </p:txBody>
      </p:sp>
      <p:sp>
        <p:nvSpPr>
          <p:cNvPr id="3" name="Content Placeholder 2">
            <a:extLst>
              <a:ext uri="{FF2B5EF4-FFF2-40B4-BE49-F238E27FC236}">
                <a16:creationId xmlns:a16="http://schemas.microsoft.com/office/drawing/2014/main" id="{7223EA10-8B8C-0ED9-CD12-626295B9FFC3}"/>
              </a:ext>
            </a:extLst>
          </p:cNvPr>
          <p:cNvSpPr>
            <a:spLocks noGrp="1"/>
          </p:cNvSpPr>
          <p:nvPr>
            <p:ph sz="half" idx="1"/>
          </p:nvPr>
        </p:nvSpPr>
        <p:spPr>
          <a:xfrm>
            <a:off x="539496" y="1819922"/>
            <a:ext cx="11119104" cy="4718038"/>
          </a:xfrm>
        </p:spPr>
        <p:txBody>
          <a:bodyPr>
            <a:normAutofit/>
          </a:bodyPr>
          <a:lstStyle/>
          <a:p>
            <a:r>
              <a:rPr lang="en-US" sz="2800" dirty="0">
                <a:latin typeface="Times New Roman" panose="02020603050405020304" pitchFamily="18" charset="0"/>
                <a:cs typeface="Times New Roman" panose="02020603050405020304" pitchFamily="18" charset="0"/>
              </a:rPr>
              <a:t>TestNG is a popular testing framework for Java applications. It simplifies test case management, parallel execution, and reporting. </a:t>
            </a:r>
          </a:p>
          <a:p>
            <a:r>
              <a:rPr lang="en-US" sz="2800" dirty="0">
                <a:latin typeface="Times New Roman" panose="02020603050405020304" pitchFamily="18" charset="0"/>
                <a:cs typeface="Times New Roman" panose="02020603050405020304" pitchFamily="18" charset="0"/>
              </a:rPr>
              <a:t>It supports various annotations to define test methods and their execution order. </a:t>
            </a:r>
          </a:p>
          <a:p>
            <a:r>
              <a:rPr lang="en-US" sz="2800" dirty="0">
                <a:latin typeface="Times New Roman" panose="02020603050405020304" pitchFamily="18" charset="0"/>
                <a:cs typeface="Times New Roman" panose="02020603050405020304" pitchFamily="18" charset="0"/>
              </a:rPr>
              <a:t>TestNG is widely used for unit, functional, and integration testing in both manual and automated testing scenarios. </a:t>
            </a:r>
          </a:p>
          <a:p>
            <a:r>
              <a:rPr lang="en-US" sz="2800" dirty="0">
                <a:latin typeface="Times New Roman" panose="02020603050405020304" pitchFamily="18" charset="0"/>
                <a:cs typeface="Times New Roman" panose="02020603050405020304" pitchFamily="18" charset="0"/>
              </a:rPr>
              <a:t>Its features include test parameterization, test grouping, and fine-grained control over test execution.</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EAFDEDC-F53A-11F8-DF13-D0364769805B}"/>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69251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A2A2-FABF-A216-7DA8-6F0962058A40}"/>
              </a:ext>
            </a:extLst>
          </p:cNvPr>
          <p:cNvSpPr>
            <a:spLocks noGrp="1"/>
          </p:cNvSpPr>
          <p:nvPr>
            <p:ph type="title"/>
          </p:nvPr>
        </p:nvSpPr>
        <p:spPr>
          <a:xfrm>
            <a:off x="758952" y="0"/>
            <a:ext cx="10671048" cy="2246050"/>
          </a:xfrm>
        </p:spPr>
        <p:txBody>
          <a:bodyPr/>
          <a:lstStyle/>
          <a:p>
            <a:r>
              <a:rPr lang="en-IN" sz="4400" dirty="0"/>
              <a:t>Data Driven Frame Work (DDF)</a:t>
            </a:r>
            <a:br>
              <a:rPr lang="en-IN" sz="4400" dirty="0"/>
            </a:br>
            <a:endParaRPr lang="en-IN" dirty="0"/>
          </a:p>
        </p:txBody>
      </p:sp>
      <p:sp>
        <p:nvSpPr>
          <p:cNvPr id="3" name="Content Placeholder 2">
            <a:extLst>
              <a:ext uri="{FF2B5EF4-FFF2-40B4-BE49-F238E27FC236}">
                <a16:creationId xmlns:a16="http://schemas.microsoft.com/office/drawing/2014/main" id="{6EA46B8F-3319-2495-748E-CD70DFD78CB0}"/>
              </a:ext>
            </a:extLst>
          </p:cNvPr>
          <p:cNvSpPr>
            <a:spLocks noGrp="1"/>
          </p:cNvSpPr>
          <p:nvPr>
            <p:ph sz="half" idx="1"/>
          </p:nvPr>
        </p:nvSpPr>
        <p:spPr/>
        <p:txBody>
          <a:bodyPr>
            <a:normAutofit lnSpcReduction="10000"/>
          </a:bodyPr>
          <a:lstStyle/>
          <a:p>
            <a:endParaRPr lang="en-US" dirty="0"/>
          </a:p>
          <a:p>
            <a:r>
              <a:rPr lang="en-US" sz="2800" dirty="0">
                <a:latin typeface="Times New Roman" panose="02020603050405020304" pitchFamily="18" charset="0"/>
                <a:cs typeface="Times New Roman" panose="02020603050405020304" pitchFamily="18" charset="0"/>
              </a:rPr>
              <a:t>A data-driven framework is an automation testing approach where test data is separated from test scripts. </a:t>
            </a:r>
          </a:p>
          <a:p>
            <a:r>
              <a:rPr lang="en-US" sz="2800" dirty="0">
                <a:latin typeface="Times New Roman" panose="02020603050405020304" pitchFamily="18" charset="0"/>
                <a:cs typeface="Times New Roman" panose="02020603050405020304" pitchFamily="18" charset="0"/>
              </a:rPr>
              <a:t>It allows for testing the same functionality with multiple sets of data. </a:t>
            </a:r>
          </a:p>
          <a:p>
            <a:r>
              <a:rPr lang="en-US" sz="2800" dirty="0">
                <a:latin typeface="Times New Roman" panose="02020603050405020304" pitchFamily="18" charset="0"/>
                <a:cs typeface="Times New Roman" panose="02020603050405020304" pitchFamily="18" charset="0"/>
              </a:rPr>
              <a:t>Test data is typically stored in external sources like spreadsheets or databases, and the testing logic remains constant. </a:t>
            </a:r>
          </a:p>
          <a:p>
            <a:r>
              <a:rPr lang="en-US" sz="2800" dirty="0">
                <a:latin typeface="Times New Roman" panose="02020603050405020304" pitchFamily="18" charset="0"/>
                <a:cs typeface="Times New Roman" panose="02020603050405020304" pitchFamily="18" charset="0"/>
              </a:rPr>
              <a:t>This framework enhances test coverage and maintainability by easily accommodating new data sets without code changes. </a:t>
            </a:r>
          </a:p>
          <a:p>
            <a:r>
              <a:rPr lang="en-US" sz="2800" dirty="0">
                <a:latin typeface="Times New Roman" panose="02020603050405020304" pitchFamily="18" charset="0"/>
                <a:cs typeface="Times New Roman" panose="02020603050405020304" pitchFamily="18" charset="0"/>
              </a:rPr>
              <a:t>It's particularly valuable for repetitive tests with varying input values and expected outcomes.</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23DF3D2-46B0-6770-9BD5-D02DD85A1F8D}"/>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40986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3692-3557-3175-8BD0-34C454F2B274}"/>
              </a:ext>
            </a:extLst>
          </p:cNvPr>
          <p:cNvSpPr>
            <a:spLocks noGrp="1"/>
          </p:cNvSpPr>
          <p:nvPr>
            <p:ph type="title"/>
          </p:nvPr>
        </p:nvSpPr>
        <p:spPr>
          <a:xfrm>
            <a:off x="758952" y="541538"/>
            <a:ext cx="10671048" cy="1038687"/>
          </a:xfrm>
        </p:spPr>
        <p:txBody>
          <a:bodyPr/>
          <a:lstStyle/>
          <a:p>
            <a:r>
              <a:rPr lang="en-IN" sz="4400" dirty="0"/>
              <a:t>Cucumber</a:t>
            </a:r>
            <a:br>
              <a:rPr lang="en-IN" sz="4400" dirty="0"/>
            </a:br>
            <a:endParaRPr lang="en-IN" dirty="0"/>
          </a:p>
        </p:txBody>
      </p:sp>
      <p:sp>
        <p:nvSpPr>
          <p:cNvPr id="3" name="Content Placeholder 2">
            <a:extLst>
              <a:ext uri="{FF2B5EF4-FFF2-40B4-BE49-F238E27FC236}">
                <a16:creationId xmlns:a16="http://schemas.microsoft.com/office/drawing/2014/main" id="{570EDBD2-8BB5-84A4-AE0C-53FB3DB1EC13}"/>
              </a:ext>
            </a:extLst>
          </p:cNvPr>
          <p:cNvSpPr>
            <a:spLocks noGrp="1"/>
          </p:cNvSpPr>
          <p:nvPr>
            <p:ph sz="half" idx="1"/>
          </p:nvPr>
        </p:nvSpPr>
        <p:spPr>
          <a:xfrm>
            <a:off x="539496" y="1189609"/>
            <a:ext cx="11119104" cy="5348352"/>
          </a:xfrm>
        </p:spPr>
        <p:txBody>
          <a:bodyPr>
            <a:noAutofit/>
          </a:bodyPr>
          <a:lstStyle/>
          <a:p>
            <a:r>
              <a:rPr lang="en-US" sz="2800" dirty="0">
                <a:latin typeface="Times New Roman" panose="02020603050405020304" pitchFamily="18" charset="0"/>
                <a:cs typeface="Times New Roman" panose="02020603050405020304" pitchFamily="18" charset="0"/>
              </a:rPr>
              <a:t>Cucumber is a behavior-driven development (BDD) tool used for automated acceptance testing.</a:t>
            </a:r>
          </a:p>
          <a:p>
            <a:r>
              <a:rPr lang="en-US" sz="2800" dirty="0">
                <a:latin typeface="Times New Roman" panose="02020603050405020304" pitchFamily="18" charset="0"/>
                <a:cs typeface="Times New Roman" panose="02020603050405020304" pitchFamily="18" charset="0"/>
              </a:rPr>
              <a:t> It enables collaboration between non-technical stakeholders and developers by expressing test scenarios in plain-text, human-readable language. </a:t>
            </a:r>
          </a:p>
          <a:p>
            <a:r>
              <a:rPr lang="en-US" sz="2800" dirty="0">
                <a:latin typeface="Times New Roman" panose="02020603050405020304" pitchFamily="18" charset="0"/>
                <a:cs typeface="Times New Roman" panose="02020603050405020304" pitchFamily="18" charset="0"/>
              </a:rPr>
              <a:t>Cucumber scenarios are written in Gherkin syntax and linked to executable code, allowing teams to define test cases with clear, descriptive steps. </a:t>
            </a:r>
          </a:p>
          <a:p>
            <a:r>
              <a:rPr lang="en-US" sz="2800" dirty="0">
                <a:latin typeface="Times New Roman" panose="02020603050405020304" pitchFamily="18" charset="0"/>
                <a:cs typeface="Times New Roman" panose="02020603050405020304" pitchFamily="18" charset="0"/>
              </a:rPr>
              <a:t>Cucumber integrates with automation frameworks like Selenium or Appium to execute these tests. </a:t>
            </a:r>
          </a:p>
          <a:p>
            <a:r>
              <a:rPr lang="en-US" sz="2800" dirty="0">
                <a:latin typeface="Times New Roman" panose="02020603050405020304" pitchFamily="18" charset="0"/>
                <a:cs typeface="Times New Roman" panose="02020603050405020304" pitchFamily="18" charset="0"/>
              </a:rPr>
              <a:t>It's a valuable tool for ensuring that software features align with user expectations and business requirements.</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E484E23-BA80-8CAC-A48A-9271520404D5}"/>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143434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F2CC-DD0B-711C-F629-99EC645D8DA2}"/>
              </a:ext>
            </a:extLst>
          </p:cNvPr>
          <p:cNvSpPr>
            <a:spLocks noGrp="1"/>
          </p:cNvSpPr>
          <p:nvPr>
            <p:ph type="title"/>
          </p:nvPr>
        </p:nvSpPr>
        <p:spPr>
          <a:xfrm>
            <a:off x="621792" y="390618"/>
            <a:ext cx="6766560" cy="1047566"/>
          </a:xfrm>
        </p:spPr>
        <p:txBody>
          <a:bodyPr/>
          <a:lstStyle/>
          <a:p>
            <a:r>
              <a:rPr lang="en-IN" sz="3600" dirty="0"/>
              <a:t>Feature File</a:t>
            </a:r>
            <a:r>
              <a:rPr lang="en-IN" dirty="0"/>
              <a:t>:</a:t>
            </a:r>
          </a:p>
        </p:txBody>
      </p:sp>
      <p:sp>
        <p:nvSpPr>
          <p:cNvPr id="3" name="Content Placeholder 2">
            <a:extLst>
              <a:ext uri="{FF2B5EF4-FFF2-40B4-BE49-F238E27FC236}">
                <a16:creationId xmlns:a16="http://schemas.microsoft.com/office/drawing/2014/main" id="{AA21F024-2049-37EF-4019-FEE0AF6A275E}"/>
              </a:ext>
            </a:extLst>
          </p:cNvPr>
          <p:cNvSpPr>
            <a:spLocks noGrp="1"/>
          </p:cNvSpPr>
          <p:nvPr>
            <p:ph idx="1"/>
          </p:nvPr>
        </p:nvSpPr>
        <p:spPr>
          <a:xfrm>
            <a:off x="621793" y="1589103"/>
            <a:ext cx="7796066" cy="3577701"/>
          </a:xfrm>
        </p:spPr>
        <p:txBody>
          <a:bodyPr>
            <a:normAutofit/>
          </a:bodyPr>
          <a:lstStyle/>
          <a:p>
            <a:r>
              <a:rPr lang="en-US" sz="2800" b="0" i="0" dirty="0">
                <a:effectLst/>
                <a:latin typeface="Times New Roman" panose="02020603050405020304" pitchFamily="18" charset="0"/>
                <a:cs typeface="Times New Roman" panose="02020603050405020304" pitchFamily="18" charset="0"/>
              </a:rPr>
              <a:t>A feature file is usually a common file which stores feature, scenarios, and feature description to be tested. </a:t>
            </a:r>
          </a:p>
          <a:p>
            <a:r>
              <a:rPr lang="en-US" sz="2800" b="0" i="0" dirty="0">
                <a:effectLst/>
                <a:latin typeface="Times New Roman" panose="02020603050405020304" pitchFamily="18" charset="0"/>
                <a:cs typeface="Times New Roman" panose="02020603050405020304" pitchFamily="18" charset="0"/>
              </a:rPr>
              <a:t>The feature file is an entry point, to write the cucumber tests and used as a live document at the time of testing. The extension of the feature file is ". feature"</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0B40D6-C5F8-02C2-08A9-8C1A7469B8E3}"/>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09116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1E10-D419-6D18-EDCF-4299F87A1F4B}"/>
              </a:ext>
            </a:extLst>
          </p:cNvPr>
          <p:cNvSpPr>
            <a:spLocks noGrp="1"/>
          </p:cNvSpPr>
          <p:nvPr>
            <p:ph type="title"/>
          </p:nvPr>
        </p:nvSpPr>
        <p:spPr>
          <a:xfrm>
            <a:off x="1508760" y="346230"/>
            <a:ext cx="6766560" cy="1748900"/>
          </a:xfrm>
        </p:spPr>
        <p:txBody>
          <a:bodyPr/>
          <a:lstStyle/>
          <a:p>
            <a:r>
              <a:rPr lang="en-IN" dirty="0"/>
              <a:t>Gherkin Key Words</a:t>
            </a:r>
            <a:br>
              <a:rPr lang="en-IN" dirty="0"/>
            </a:br>
            <a:endParaRPr lang="en-IN" dirty="0"/>
          </a:p>
        </p:txBody>
      </p:sp>
      <p:sp>
        <p:nvSpPr>
          <p:cNvPr id="3" name="Content Placeholder 2">
            <a:extLst>
              <a:ext uri="{FF2B5EF4-FFF2-40B4-BE49-F238E27FC236}">
                <a16:creationId xmlns:a16="http://schemas.microsoft.com/office/drawing/2014/main" id="{F9EDCFE0-2129-7051-6437-DDFF16939AFF}"/>
              </a:ext>
            </a:extLst>
          </p:cNvPr>
          <p:cNvSpPr>
            <a:spLocks noGrp="1"/>
          </p:cNvSpPr>
          <p:nvPr>
            <p:ph idx="1"/>
          </p:nvPr>
        </p:nvSpPr>
        <p:spPr>
          <a:xfrm>
            <a:off x="1508760" y="1740023"/>
            <a:ext cx="5879592" cy="3798193"/>
          </a:xfrm>
        </p:spPr>
        <p:txBody>
          <a:bodyPr/>
          <a:lstStyle/>
          <a:p>
            <a:r>
              <a:rPr lang="en-US" sz="2800" i="0" dirty="0">
                <a:effectLst/>
                <a:latin typeface="Times New Roman" panose="02020603050405020304" pitchFamily="18" charset="0"/>
                <a:cs typeface="Times New Roman" panose="02020603050405020304" pitchFamily="18" charset="0"/>
              </a:rPr>
              <a:t>Gherkin is a domain-specific language used in Cucumber for writing feature files in a human-readable format.</a:t>
            </a:r>
          </a:p>
          <a:p>
            <a:r>
              <a:rPr lang="en-US" sz="2800" i="0" dirty="0">
                <a:effectLst/>
                <a:latin typeface="Times New Roman" panose="02020603050405020304" pitchFamily="18" charset="0"/>
                <a:cs typeface="Times New Roman" panose="02020603050405020304" pitchFamily="18" charset="0"/>
              </a:rPr>
              <a:t>Gherkin uses a set of keywords to structure and describe the behavior of software features. These keywords help define the scenarios and steps that are part of a feature</a:t>
            </a:r>
            <a:endParaRPr lang="en-IN" sz="2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E243F9A-E5B2-7948-8B73-5A0504316BC2}"/>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85961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A0EC-2777-8569-8B05-1CF5F0F0838C}"/>
              </a:ext>
            </a:extLst>
          </p:cNvPr>
          <p:cNvSpPr>
            <a:spLocks noGrp="1"/>
          </p:cNvSpPr>
          <p:nvPr>
            <p:ph type="title"/>
          </p:nvPr>
        </p:nvSpPr>
        <p:spPr>
          <a:xfrm>
            <a:off x="1508759" y="213064"/>
            <a:ext cx="7191357" cy="941033"/>
          </a:xfrm>
        </p:spPr>
        <p:txBody>
          <a:bodyPr/>
          <a:lstStyle/>
          <a:p>
            <a:r>
              <a:rPr lang="en-IN" dirty="0"/>
              <a:t>Gherkin Key Words</a:t>
            </a:r>
          </a:p>
        </p:txBody>
      </p:sp>
      <p:sp>
        <p:nvSpPr>
          <p:cNvPr id="4" name="Slide Number Placeholder 3">
            <a:extLst>
              <a:ext uri="{FF2B5EF4-FFF2-40B4-BE49-F238E27FC236}">
                <a16:creationId xmlns:a16="http://schemas.microsoft.com/office/drawing/2014/main" id="{8051B0E0-16F7-27C6-E18E-47F6B226FE8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9" name="Picture 8">
            <a:extLst>
              <a:ext uri="{FF2B5EF4-FFF2-40B4-BE49-F238E27FC236}">
                <a16:creationId xmlns:a16="http://schemas.microsoft.com/office/drawing/2014/main" id="{E7B71C0E-EA15-D47E-EB24-54DC7E2D6B27}"/>
              </a:ext>
            </a:extLst>
          </p:cNvPr>
          <p:cNvPicPr>
            <a:picLocks noChangeAspect="1"/>
          </p:cNvPicPr>
          <p:nvPr/>
        </p:nvPicPr>
        <p:blipFill>
          <a:blip r:embed="rId2"/>
          <a:stretch>
            <a:fillRect/>
          </a:stretch>
        </p:blipFill>
        <p:spPr>
          <a:xfrm>
            <a:off x="967666" y="1260629"/>
            <a:ext cx="8753383" cy="4447713"/>
          </a:xfrm>
          <a:prstGeom prst="rect">
            <a:avLst/>
          </a:prstGeom>
        </p:spPr>
      </p:pic>
    </p:spTree>
    <p:extLst>
      <p:ext uri="{BB962C8B-B14F-4D97-AF65-F5344CB8AC3E}">
        <p14:creationId xmlns:p14="http://schemas.microsoft.com/office/powerpoint/2010/main" val="272916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CFBB-1E1C-88A2-6D3F-C4D6158A4618}"/>
              </a:ext>
            </a:extLst>
          </p:cNvPr>
          <p:cNvSpPr>
            <a:spLocks noGrp="1"/>
          </p:cNvSpPr>
          <p:nvPr>
            <p:ph type="title"/>
          </p:nvPr>
        </p:nvSpPr>
        <p:spPr>
          <a:xfrm>
            <a:off x="758952" y="320040"/>
            <a:ext cx="10671048" cy="1366717"/>
          </a:xfrm>
        </p:spPr>
        <p:txBody>
          <a:bodyPr/>
          <a:lstStyle/>
          <a:p>
            <a:r>
              <a:rPr lang="en-IN" sz="4400" dirty="0"/>
              <a:t>Listeners </a:t>
            </a:r>
            <a:br>
              <a:rPr lang="en-IN" sz="4400" dirty="0"/>
            </a:br>
            <a:endParaRPr lang="en-IN" dirty="0"/>
          </a:p>
        </p:txBody>
      </p:sp>
      <p:sp>
        <p:nvSpPr>
          <p:cNvPr id="3" name="Content Placeholder 2">
            <a:extLst>
              <a:ext uri="{FF2B5EF4-FFF2-40B4-BE49-F238E27FC236}">
                <a16:creationId xmlns:a16="http://schemas.microsoft.com/office/drawing/2014/main" id="{D82272B3-AE2B-22D2-FAA2-459D54C9C4DE}"/>
              </a:ext>
            </a:extLst>
          </p:cNvPr>
          <p:cNvSpPr>
            <a:spLocks noGrp="1"/>
          </p:cNvSpPr>
          <p:nvPr>
            <p:ph sz="half" idx="1"/>
          </p:nvPr>
        </p:nvSpPr>
        <p:spPr>
          <a:xfrm>
            <a:off x="539496" y="1242874"/>
            <a:ext cx="11119104" cy="5295086"/>
          </a:xfrm>
        </p:spPr>
        <p:txBody>
          <a:bodyPr>
            <a:normAutofit lnSpcReduction="10000"/>
          </a:bodyPr>
          <a:lstStyle/>
          <a:p>
            <a:endParaRPr lang="en-US" dirty="0"/>
          </a:p>
          <a:p>
            <a:r>
              <a:rPr lang="en-US" sz="2800" dirty="0">
                <a:latin typeface="Times New Roman" panose="02020603050405020304" pitchFamily="18" charset="0"/>
                <a:cs typeface="Times New Roman" panose="02020603050405020304" pitchFamily="18" charset="0"/>
              </a:rPr>
              <a:t>TestNG listeners are Java classes used in the TestNG testing framework to customize and control test execution behavior. </a:t>
            </a:r>
          </a:p>
          <a:p>
            <a:r>
              <a:rPr lang="en-US" sz="2800" dirty="0">
                <a:latin typeface="Times New Roman" panose="02020603050405020304" pitchFamily="18" charset="0"/>
                <a:cs typeface="Times New Roman" panose="02020603050405020304" pitchFamily="18" charset="0"/>
              </a:rPr>
              <a:t>They provide hooks to intercept and perform actions before and after test methods, suites, and other testing phases. </a:t>
            </a:r>
          </a:p>
          <a:p>
            <a:r>
              <a:rPr lang="en-US" sz="2800" dirty="0">
                <a:latin typeface="Times New Roman" panose="02020603050405020304" pitchFamily="18" charset="0"/>
                <a:cs typeface="Times New Roman" panose="02020603050405020304" pitchFamily="18" charset="0"/>
              </a:rPr>
              <a:t>TestNG offers several built-in listeners, such as ITestListener and ISuiteListener, which can be implemented to handle events like test pass/failure, suite start/end, and more. </a:t>
            </a:r>
          </a:p>
          <a:p>
            <a:r>
              <a:rPr lang="en-US" sz="2800" dirty="0">
                <a:latin typeface="Times New Roman" panose="02020603050405020304" pitchFamily="18" charset="0"/>
                <a:cs typeface="Times New Roman" panose="02020603050405020304" pitchFamily="18" charset="0"/>
              </a:rPr>
              <a:t>Custom listeners can also be created to extend TestNG's functionality, enabling detailed reporting, logging, and dynamic test orchestration based on specific events during test execution. </a:t>
            </a:r>
          </a:p>
          <a:p>
            <a:r>
              <a:rPr lang="en-US" sz="2800" dirty="0">
                <a:latin typeface="Times New Roman" panose="02020603050405020304" pitchFamily="18" charset="0"/>
                <a:cs typeface="Times New Roman" panose="02020603050405020304" pitchFamily="18" charset="0"/>
              </a:rPr>
              <a:t>These listeners are a powerful tool for fine-tuning test automation workflows.</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EF1BDD-CA7F-9FC3-1C40-B0772D1483CE}"/>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999278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3D35-3CC5-EF44-B227-CD566D78C919}"/>
              </a:ext>
            </a:extLst>
          </p:cNvPr>
          <p:cNvSpPr>
            <a:spLocks noGrp="1"/>
          </p:cNvSpPr>
          <p:nvPr>
            <p:ph type="title"/>
          </p:nvPr>
        </p:nvSpPr>
        <p:spPr>
          <a:xfrm>
            <a:off x="758952" y="230819"/>
            <a:ext cx="10671048" cy="1393795"/>
          </a:xfrm>
        </p:spPr>
        <p:txBody>
          <a:bodyPr/>
          <a:lstStyle/>
          <a:p>
            <a:r>
              <a:rPr lang="en-IN" sz="4400" dirty="0"/>
              <a:t>Assertions</a:t>
            </a:r>
            <a:br>
              <a:rPr lang="en-IN" sz="4400" dirty="0"/>
            </a:br>
            <a:endParaRPr lang="en-IN" dirty="0"/>
          </a:p>
        </p:txBody>
      </p:sp>
      <p:sp>
        <p:nvSpPr>
          <p:cNvPr id="3" name="Content Placeholder 2">
            <a:extLst>
              <a:ext uri="{FF2B5EF4-FFF2-40B4-BE49-F238E27FC236}">
                <a16:creationId xmlns:a16="http://schemas.microsoft.com/office/drawing/2014/main" id="{9D369DDE-78C2-2E9F-2F70-37795196BD5C}"/>
              </a:ext>
            </a:extLst>
          </p:cNvPr>
          <p:cNvSpPr>
            <a:spLocks noGrp="1"/>
          </p:cNvSpPr>
          <p:nvPr>
            <p:ph sz="half" idx="1"/>
          </p:nvPr>
        </p:nvSpPr>
        <p:spPr>
          <a:xfrm>
            <a:off x="539496" y="1233996"/>
            <a:ext cx="11119104" cy="4971495"/>
          </a:xfrm>
        </p:spPr>
        <p:txBody>
          <a:bodyPr/>
          <a:lstStyle/>
          <a:p>
            <a:endParaRPr lang="en-US" dirty="0"/>
          </a:p>
          <a:p>
            <a:r>
              <a:rPr lang="en-US" sz="2800" dirty="0">
                <a:latin typeface="Times New Roman" panose="02020603050405020304" pitchFamily="18" charset="0"/>
                <a:cs typeface="Times New Roman" panose="02020603050405020304" pitchFamily="18" charset="0"/>
              </a:rPr>
              <a:t>Assertions in software testing are statements used to verify expected outcomes and actual results in code. </a:t>
            </a:r>
          </a:p>
          <a:p>
            <a:r>
              <a:rPr lang="en-US" sz="2800" dirty="0">
                <a:latin typeface="Times New Roman" panose="02020603050405020304" pitchFamily="18" charset="0"/>
                <a:cs typeface="Times New Roman" panose="02020603050405020304" pitchFamily="18" charset="0"/>
              </a:rPr>
              <a:t>They are crucial for ensuring the correctness of software. </a:t>
            </a:r>
          </a:p>
          <a:p>
            <a:r>
              <a:rPr lang="en-US" sz="2800" dirty="0">
                <a:latin typeface="Times New Roman" panose="02020603050405020304" pitchFamily="18" charset="0"/>
                <a:cs typeface="Times New Roman" panose="02020603050405020304" pitchFamily="18" charset="0"/>
              </a:rPr>
              <a:t>If the condition is true, the code continues to execute; if false, it triggers an error or failure, indicating a problem. </a:t>
            </a:r>
          </a:p>
          <a:p>
            <a:r>
              <a:rPr lang="en-US" sz="2800" dirty="0">
                <a:latin typeface="Times New Roman" panose="02020603050405020304" pitchFamily="18" charset="0"/>
                <a:cs typeface="Times New Roman" panose="02020603050405020304" pitchFamily="18" charset="0"/>
              </a:rPr>
              <a:t>Assertions are used extensively in unit testing to validate that functions and methods produce the expected results, aiding in debugging and quality assurance.</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FAFD30-52C4-EC25-9681-1F5474DD3DF8}"/>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33758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Demo Web Shop</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684233" y="3209545"/>
            <a:ext cx="4776185" cy="1761950"/>
          </a:xfrm>
        </p:spPr>
        <p:txBody>
          <a:bodyPr/>
          <a:lstStyle/>
          <a:p>
            <a:endParaRPr lang="en-US" dirty="0"/>
          </a:p>
          <a:p>
            <a:r>
              <a:rPr lang="en-US" sz="2800" dirty="0">
                <a:solidFill>
                  <a:srgbClr val="C00000"/>
                </a:solidFill>
                <a:latin typeface="Times New Roman" panose="02020603050405020304" pitchFamily="18" charset="0"/>
                <a:cs typeface="Times New Roman" panose="02020603050405020304" pitchFamily="18" charset="0"/>
              </a:rPr>
              <a:t>Team Lead :Rajib Kumar Maity</a:t>
            </a:r>
          </a:p>
        </p:txBody>
      </p:sp>
    </p:spTree>
    <p:extLst>
      <p:ext uri="{BB962C8B-B14F-4D97-AF65-F5344CB8AC3E}">
        <p14:creationId xmlns:p14="http://schemas.microsoft.com/office/powerpoint/2010/main" val="2131568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FB1D-23BC-6B66-8AEC-6C0B2CEFC9FA}"/>
              </a:ext>
            </a:extLst>
          </p:cNvPr>
          <p:cNvSpPr>
            <a:spLocks noGrp="1"/>
          </p:cNvSpPr>
          <p:nvPr>
            <p:ph type="title"/>
          </p:nvPr>
        </p:nvSpPr>
        <p:spPr>
          <a:xfrm>
            <a:off x="758952" y="177553"/>
            <a:ext cx="10671048" cy="1393795"/>
          </a:xfrm>
        </p:spPr>
        <p:txBody>
          <a:bodyPr/>
          <a:lstStyle/>
          <a:p>
            <a:r>
              <a:rPr lang="en-IN" sz="4400" dirty="0"/>
              <a:t>Logs</a:t>
            </a:r>
            <a:br>
              <a:rPr lang="en-IN" sz="4400" dirty="0"/>
            </a:br>
            <a:endParaRPr lang="en-IN" dirty="0"/>
          </a:p>
        </p:txBody>
      </p:sp>
      <p:sp>
        <p:nvSpPr>
          <p:cNvPr id="3" name="Content Placeholder 2">
            <a:extLst>
              <a:ext uri="{FF2B5EF4-FFF2-40B4-BE49-F238E27FC236}">
                <a16:creationId xmlns:a16="http://schemas.microsoft.com/office/drawing/2014/main" id="{B42CE6BE-B05B-111F-CE9B-919C08CE28F8}"/>
              </a:ext>
            </a:extLst>
          </p:cNvPr>
          <p:cNvSpPr>
            <a:spLocks noGrp="1"/>
          </p:cNvSpPr>
          <p:nvPr>
            <p:ph sz="half" idx="1"/>
          </p:nvPr>
        </p:nvSpPr>
        <p:spPr>
          <a:xfrm>
            <a:off x="539496" y="1340528"/>
            <a:ext cx="11119104" cy="5197432"/>
          </a:xfrm>
        </p:spPr>
        <p:txBody>
          <a:bodyPr>
            <a:normAutofit/>
          </a:bodyPr>
          <a:lstStyle/>
          <a:p>
            <a:endParaRPr lang="en-US" dirty="0"/>
          </a:p>
          <a:p>
            <a:r>
              <a:rPr lang="en-US" sz="2800" dirty="0">
                <a:latin typeface="Times New Roman" panose="02020603050405020304" pitchFamily="18" charset="0"/>
                <a:cs typeface="Times New Roman" panose="02020603050405020304" pitchFamily="18" charset="0"/>
              </a:rPr>
              <a:t>Logs are chronological records generated by software applications to capture and store information about their operation. </a:t>
            </a:r>
          </a:p>
          <a:p>
            <a:r>
              <a:rPr lang="en-US" sz="2800" dirty="0">
                <a:latin typeface="Times New Roman" panose="02020603050405020304" pitchFamily="18" charset="0"/>
                <a:cs typeface="Times New Roman" panose="02020603050405020304" pitchFamily="18" charset="0"/>
              </a:rPr>
              <a:t>They include details like error messages, warnings, status updates, and diagnostic data. </a:t>
            </a:r>
          </a:p>
          <a:p>
            <a:r>
              <a:rPr lang="en-US" sz="2800" dirty="0">
                <a:latin typeface="Times New Roman" panose="02020603050405020304" pitchFamily="18" charset="0"/>
                <a:cs typeface="Times New Roman" panose="02020603050405020304" pitchFamily="18" charset="0"/>
              </a:rPr>
              <a:t>Logs are essential for troubleshooting, debugging, and monitoring software systems, as they provide insights into system behavior and performance. </a:t>
            </a:r>
          </a:p>
          <a:p>
            <a:r>
              <a:rPr lang="en-US" sz="2800" dirty="0">
                <a:latin typeface="Times New Roman" panose="02020603050405020304" pitchFamily="18" charset="0"/>
                <a:cs typeface="Times New Roman" panose="02020603050405020304" pitchFamily="18" charset="0"/>
              </a:rPr>
              <a:t>They can be stored locally or remotely, and various logging levels, such as INFO, ERROR, and DEBUG, help filter and prioritize information. </a:t>
            </a:r>
          </a:p>
        </p:txBody>
      </p:sp>
      <p:sp>
        <p:nvSpPr>
          <p:cNvPr id="5" name="Slide Number Placeholder 4">
            <a:extLst>
              <a:ext uri="{FF2B5EF4-FFF2-40B4-BE49-F238E27FC236}">
                <a16:creationId xmlns:a16="http://schemas.microsoft.com/office/drawing/2014/main" id="{1794A983-A563-4599-CAC1-A3AC3FAD2427}"/>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1143199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D747-15AB-1487-A36D-884D1BE3CCE6}"/>
              </a:ext>
            </a:extLst>
          </p:cNvPr>
          <p:cNvSpPr>
            <a:spLocks noGrp="1"/>
          </p:cNvSpPr>
          <p:nvPr>
            <p:ph type="title"/>
          </p:nvPr>
        </p:nvSpPr>
        <p:spPr>
          <a:xfrm>
            <a:off x="758952" y="230820"/>
            <a:ext cx="10671048" cy="1251752"/>
          </a:xfrm>
        </p:spPr>
        <p:txBody>
          <a:bodyPr/>
          <a:lstStyle/>
          <a:p>
            <a:r>
              <a:rPr lang="en-IN" sz="4400" dirty="0"/>
              <a:t>Extent Reports</a:t>
            </a:r>
            <a:br>
              <a:rPr lang="en-IN" sz="4400" dirty="0"/>
            </a:br>
            <a:endParaRPr lang="en-IN" dirty="0"/>
          </a:p>
        </p:txBody>
      </p:sp>
      <p:sp>
        <p:nvSpPr>
          <p:cNvPr id="3" name="Content Placeholder 2">
            <a:extLst>
              <a:ext uri="{FF2B5EF4-FFF2-40B4-BE49-F238E27FC236}">
                <a16:creationId xmlns:a16="http://schemas.microsoft.com/office/drawing/2014/main" id="{2AEF27E5-BF72-C4B8-F1A0-572A983BE021}"/>
              </a:ext>
            </a:extLst>
          </p:cNvPr>
          <p:cNvSpPr>
            <a:spLocks noGrp="1"/>
          </p:cNvSpPr>
          <p:nvPr>
            <p:ph sz="half" idx="1"/>
          </p:nvPr>
        </p:nvSpPr>
        <p:spPr>
          <a:xfrm>
            <a:off x="539496" y="1349406"/>
            <a:ext cx="11119104" cy="4696287"/>
          </a:xfrm>
        </p:spPr>
        <p:txBody>
          <a:bodyPr>
            <a:normAutofit/>
          </a:bodyPr>
          <a:lstStyle/>
          <a:p>
            <a:r>
              <a:rPr lang="en-US" sz="2800" b="0" i="0" dirty="0">
                <a:effectLst/>
                <a:latin typeface="Times New Roman" panose="02020603050405020304" pitchFamily="18" charset="0"/>
                <a:cs typeface="Times New Roman" panose="02020603050405020304" pitchFamily="18" charset="0"/>
              </a:rPr>
              <a:t>Extent Reports is a popular reporting library in the Java ecosystem, often used in conjunction with TestNG and Selenium for test automation.</a:t>
            </a:r>
          </a:p>
          <a:p>
            <a:r>
              <a:rPr lang="en-US" sz="2800" b="0" i="0" dirty="0">
                <a:effectLst/>
                <a:latin typeface="Times New Roman" panose="02020603050405020304" pitchFamily="18" charset="0"/>
                <a:cs typeface="Times New Roman" panose="02020603050405020304" pitchFamily="18" charset="0"/>
              </a:rPr>
              <a:t> It provides detailed HTML reports that help testers and developers understand test execution results</a:t>
            </a:r>
            <a:r>
              <a:rPr lang="en-US" sz="2800" b="0" i="0" dirty="0">
                <a:effectLst/>
                <a:latin typeface="Söhne"/>
              </a:rPr>
              <a:t>.</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96FF789-D411-8619-B06D-396549333B4E}"/>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281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1585-60D1-77F3-B4EB-4193065B2B0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40CE029-6162-F693-514D-65D56C4A7FCC}"/>
              </a:ext>
            </a:extLst>
          </p:cNvPr>
          <p:cNvPicPr>
            <a:picLocks noGrp="1" noChangeAspect="1"/>
          </p:cNvPicPr>
          <p:nvPr>
            <p:ph sz="half" idx="1"/>
          </p:nvPr>
        </p:nvPicPr>
        <p:blipFill>
          <a:blip r:embed="rId2"/>
          <a:stretch>
            <a:fillRect/>
          </a:stretch>
        </p:blipFill>
        <p:spPr>
          <a:xfrm>
            <a:off x="621792" y="123826"/>
            <a:ext cx="11311128" cy="6734174"/>
          </a:xfrm>
          <a:prstGeom prst="rect">
            <a:avLst/>
          </a:prstGeom>
        </p:spPr>
      </p:pic>
      <p:sp>
        <p:nvSpPr>
          <p:cNvPr id="5" name="Slide Number Placeholder 4">
            <a:extLst>
              <a:ext uri="{FF2B5EF4-FFF2-40B4-BE49-F238E27FC236}">
                <a16:creationId xmlns:a16="http://schemas.microsoft.com/office/drawing/2014/main" id="{267BA397-E42D-A50E-F291-CBB065EA592E}"/>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4116723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30C2-F722-49DA-0476-00838D93FC75}"/>
              </a:ext>
            </a:extLst>
          </p:cNvPr>
          <p:cNvSpPr>
            <a:spLocks noGrp="1"/>
          </p:cNvSpPr>
          <p:nvPr>
            <p:ph type="title"/>
          </p:nvPr>
        </p:nvSpPr>
        <p:spPr>
          <a:xfrm flipV="1">
            <a:off x="758952" y="457200"/>
            <a:ext cx="10671048" cy="758952"/>
          </a:xfrm>
        </p:spPr>
        <p:txBody>
          <a:bodyPr/>
          <a:lstStyle/>
          <a:p>
            <a:endParaRPr lang="en-IN" dirty="0"/>
          </a:p>
        </p:txBody>
      </p:sp>
      <p:pic>
        <p:nvPicPr>
          <p:cNvPr id="6" name="Content Placeholder 5">
            <a:extLst>
              <a:ext uri="{FF2B5EF4-FFF2-40B4-BE49-F238E27FC236}">
                <a16:creationId xmlns:a16="http://schemas.microsoft.com/office/drawing/2014/main" id="{62E55729-9667-C31E-AEA5-1756AEF3D8A8}"/>
              </a:ext>
            </a:extLst>
          </p:cNvPr>
          <p:cNvPicPr>
            <a:picLocks noGrp="1" noChangeAspect="1"/>
          </p:cNvPicPr>
          <p:nvPr>
            <p:ph sz="half" idx="1"/>
          </p:nvPr>
        </p:nvPicPr>
        <p:blipFill>
          <a:blip r:embed="rId2"/>
          <a:stretch>
            <a:fillRect/>
          </a:stretch>
        </p:blipFill>
        <p:spPr>
          <a:xfrm>
            <a:off x="333375" y="457200"/>
            <a:ext cx="11599545" cy="6080125"/>
          </a:xfrm>
          <a:prstGeom prst="rect">
            <a:avLst/>
          </a:prstGeom>
        </p:spPr>
      </p:pic>
      <p:sp>
        <p:nvSpPr>
          <p:cNvPr id="5" name="Slide Number Placeholder 4">
            <a:extLst>
              <a:ext uri="{FF2B5EF4-FFF2-40B4-BE49-F238E27FC236}">
                <a16:creationId xmlns:a16="http://schemas.microsoft.com/office/drawing/2014/main" id="{697E950D-3985-501A-64DD-7271BAB7A092}"/>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2774626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B146-24B7-7DCE-9E49-057916786A74}"/>
              </a:ext>
            </a:extLst>
          </p:cNvPr>
          <p:cNvSpPr>
            <a:spLocks noGrp="1"/>
          </p:cNvSpPr>
          <p:nvPr>
            <p:ph type="title"/>
          </p:nvPr>
        </p:nvSpPr>
        <p:spPr>
          <a:xfrm>
            <a:off x="758952" y="457200"/>
            <a:ext cx="10671048" cy="1123025"/>
          </a:xfrm>
        </p:spPr>
        <p:txBody>
          <a:bodyPr/>
          <a:lstStyle/>
          <a:p>
            <a:r>
              <a:rPr lang="en-US" dirty="0"/>
              <a:t>Cucumber reports</a:t>
            </a:r>
            <a:endParaRPr lang="en-IN" dirty="0"/>
          </a:p>
        </p:txBody>
      </p:sp>
      <p:sp>
        <p:nvSpPr>
          <p:cNvPr id="3" name="Content Placeholder 2">
            <a:extLst>
              <a:ext uri="{FF2B5EF4-FFF2-40B4-BE49-F238E27FC236}">
                <a16:creationId xmlns:a16="http://schemas.microsoft.com/office/drawing/2014/main" id="{0097A274-2D5C-5D1C-672A-94F7DB3FBDF0}"/>
              </a:ext>
            </a:extLst>
          </p:cNvPr>
          <p:cNvSpPr>
            <a:spLocks noGrp="1"/>
          </p:cNvSpPr>
          <p:nvPr>
            <p:ph sz="half" idx="1"/>
          </p:nvPr>
        </p:nvSpPr>
        <p:spPr>
          <a:xfrm>
            <a:off x="539496" y="1731146"/>
            <a:ext cx="11119104" cy="4806814"/>
          </a:xfrm>
        </p:spPr>
        <p:txBody>
          <a:bodyPr>
            <a:normAutofit/>
          </a:bodyPr>
          <a:lstStyle/>
          <a:p>
            <a:r>
              <a:rPr lang="en-US" sz="2800" dirty="0">
                <a:latin typeface="Times New Roman" panose="02020603050405020304" pitchFamily="18" charset="0"/>
                <a:cs typeface="Times New Roman" panose="02020603050405020304" pitchFamily="18" charset="0"/>
              </a:rPr>
              <a:t>Cucumber Reports: Cucumber produces reports that highlight the execution of Gherkin-based scenarios, including step definitions, pass/fail outcomes, and scenario statuses. </a:t>
            </a:r>
          </a:p>
          <a:p>
            <a:r>
              <a:rPr lang="en-US" sz="2800" dirty="0">
                <a:latin typeface="Times New Roman" panose="02020603050405020304" pitchFamily="18" charset="0"/>
                <a:cs typeface="Times New Roman" panose="02020603050405020304" pitchFamily="18" charset="0"/>
              </a:rPr>
              <a:t>It typically generates reports in formats like JSON, HTML, or JSON files, offering insights into feature file execution. </a:t>
            </a:r>
          </a:p>
          <a:p>
            <a:r>
              <a:rPr lang="en-US" sz="2800" dirty="0">
                <a:latin typeface="Times New Roman" panose="02020603050405020304" pitchFamily="18" charset="0"/>
                <a:cs typeface="Times New Roman" panose="02020603050405020304" pitchFamily="18" charset="0"/>
              </a:rPr>
              <a:t>Cucumber reports facilitate collaboration between technical and non-technical team members, ensuring that behavior-driven tests align with business requirements and are easy to understand</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0CDDCDF-EF54-F02D-9D16-872614A217E0}"/>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222816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0D4A-261E-DE14-B96C-D037CE56B6C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32D7660-810B-B9F8-76B4-1C9E095CDFD9}"/>
              </a:ext>
            </a:extLst>
          </p:cNvPr>
          <p:cNvPicPr>
            <a:picLocks noGrp="1" noChangeAspect="1"/>
          </p:cNvPicPr>
          <p:nvPr>
            <p:ph sz="half" idx="1"/>
          </p:nvPr>
        </p:nvPicPr>
        <p:blipFill>
          <a:blip r:embed="rId2"/>
          <a:stretch>
            <a:fillRect/>
          </a:stretch>
        </p:blipFill>
        <p:spPr>
          <a:xfrm>
            <a:off x="381000" y="219076"/>
            <a:ext cx="11551920" cy="6318250"/>
          </a:xfrm>
          <a:prstGeom prst="rect">
            <a:avLst/>
          </a:prstGeom>
        </p:spPr>
      </p:pic>
      <p:sp>
        <p:nvSpPr>
          <p:cNvPr id="4" name="Footer Placeholder 3">
            <a:extLst>
              <a:ext uri="{FF2B5EF4-FFF2-40B4-BE49-F238E27FC236}">
                <a16:creationId xmlns:a16="http://schemas.microsoft.com/office/drawing/2014/main" id="{F3B67E6D-07E3-7110-52C0-76FC18290FA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46DF557-4836-57E7-A4A1-1B29E00606CF}"/>
              </a:ext>
            </a:extLst>
          </p:cNvPr>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2348795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80B1-D155-E97D-955C-D0B8B97835DE}"/>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892AE343-E290-82F7-3CBC-ABE4683A3359}"/>
              </a:ext>
            </a:extLst>
          </p:cNvPr>
          <p:cNvPicPr>
            <a:picLocks noGrp="1" noChangeAspect="1"/>
          </p:cNvPicPr>
          <p:nvPr>
            <p:ph sz="half" idx="1"/>
          </p:nvPr>
        </p:nvPicPr>
        <p:blipFill>
          <a:blip r:embed="rId2"/>
          <a:stretch>
            <a:fillRect/>
          </a:stretch>
        </p:blipFill>
        <p:spPr>
          <a:xfrm>
            <a:off x="390525" y="323850"/>
            <a:ext cx="11542395" cy="6213475"/>
          </a:xfrm>
          <a:prstGeom prst="rect">
            <a:avLst/>
          </a:prstGeom>
        </p:spPr>
      </p:pic>
      <p:sp>
        <p:nvSpPr>
          <p:cNvPr id="5" name="Slide Number Placeholder 4">
            <a:extLst>
              <a:ext uri="{FF2B5EF4-FFF2-40B4-BE49-F238E27FC236}">
                <a16:creationId xmlns:a16="http://schemas.microsoft.com/office/drawing/2014/main" id="{8B9AF462-E2EC-7F70-252B-AA97B587BB8A}"/>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011835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79B0-718D-EDB3-9A11-278090C8B393}"/>
              </a:ext>
            </a:extLst>
          </p:cNvPr>
          <p:cNvSpPr>
            <a:spLocks noGrp="1"/>
          </p:cNvSpPr>
          <p:nvPr>
            <p:ph type="title"/>
          </p:nvPr>
        </p:nvSpPr>
        <p:spPr>
          <a:xfrm>
            <a:off x="758952" y="142043"/>
            <a:ext cx="10671048" cy="1766655"/>
          </a:xfrm>
        </p:spPr>
        <p:txBody>
          <a:bodyPr/>
          <a:lstStyle/>
          <a:p>
            <a:r>
              <a:rPr lang="en-IN" dirty="0"/>
              <a:t>Test Runner Class</a:t>
            </a:r>
            <a:br>
              <a:rPr lang="en-IN" dirty="0"/>
            </a:br>
            <a:endParaRPr lang="en-IN" dirty="0"/>
          </a:p>
        </p:txBody>
      </p:sp>
      <p:sp>
        <p:nvSpPr>
          <p:cNvPr id="3" name="Content Placeholder 2">
            <a:extLst>
              <a:ext uri="{FF2B5EF4-FFF2-40B4-BE49-F238E27FC236}">
                <a16:creationId xmlns:a16="http://schemas.microsoft.com/office/drawing/2014/main" id="{3A1337DF-BF4D-B0CE-42BB-101386349409}"/>
              </a:ext>
            </a:extLst>
          </p:cNvPr>
          <p:cNvSpPr>
            <a:spLocks noGrp="1"/>
          </p:cNvSpPr>
          <p:nvPr>
            <p:ph sz="half" idx="1"/>
          </p:nvPr>
        </p:nvSpPr>
        <p:spPr>
          <a:xfrm>
            <a:off x="539496" y="1686757"/>
            <a:ext cx="11119104" cy="4332302"/>
          </a:xfrm>
        </p:spPr>
        <p:txBody>
          <a:bodyPr/>
          <a:lstStyle/>
          <a:p>
            <a:pPr algn="just"/>
            <a:r>
              <a:rPr lang="en-US" sz="2800" b="1" i="0" dirty="0">
                <a:effectLst/>
                <a:latin typeface="Times New Roman" panose="02020603050405020304" pitchFamily="18" charset="0"/>
                <a:cs typeface="Times New Roman" panose="02020603050405020304" pitchFamily="18" charset="0"/>
              </a:rPr>
              <a:t>Parallel Execution</a:t>
            </a:r>
            <a:r>
              <a:rPr lang="en-US" sz="2800" b="0" i="0" dirty="0">
                <a:effectLst/>
                <a:latin typeface="Times New Roman" panose="02020603050405020304" pitchFamily="18" charset="0"/>
                <a:cs typeface="Times New Roman" panose="02020603050405020304" pitchFamily="18" charset="0"/>
              </a:rPr>
              <a:t>: In modern test automation, parallel execution of test cases is essential to save time and resources. </a:t>
            </a:r>
          </a:p>
          <a:p>
            <a:pPr algn="just"/>
            <a:r>
              <a:rPr lang="en-US" sz="2800" b="0" i="0" dirty="0">
                <a:effectLst/>
                <a:latin typeface="Times New Roman" panose="02020603050405020304" pitchFamily="18" charset="0"/>
                <a:cs typeface="Times New Roman" panose="02020603050405020304" pitchFamily="18" charset="0"/>
              </a:rPr>
              <a:t>Test runner classes often provide options for running tests in parallel, whether it's at the class level, method level, or suite level.</a:t>
            </a:r>
          </a:p>
          <a:p>
            <a:pPr algn="just"/>
            <a:r>
              <a:rPr lang="en-US" sz="2800" dirty="0">
                <a:latin typeface="Times New Roman" panose="02020603050405020304" pitchFamily="18" charset="0"/>
                <a:cs typeface="Times New Roman" panose="02020603050405020304" pitchFamily="18" charset="0"/>
              </a:rPr>
              <a:t>We can run all the feature file together in test runner class.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541F932-3A68-FDD7-DB9D-2E67FFDAE320}"/>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369995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76ED-D630-2566-3039-A242BB986D3D}"/>
              </a:ext>
            </a:extLst>
          </p:cNvPr>
          <p:cNvSpPr>
            <a:spLocks noGrp="1"/>
          </p:cNvSpPr>
          <p:nvPr>
            <p:ph type="title"/>
          </p:nvPr>
        </p:nvSpPr>
        <p:spPr>
          <a:xfrm>
            <a:off x="758952" y="320675"/>
            <a:ext cx="10671048" cy="904443"/>
          </a:xfrm>
        </p:spPr>
        <p:txBody>
          <a:bodyPr/>
          <a:lstStyle/>
          <a:p>
            <a:r>
              <a:rPr lang="en-IN" dirty="0"/>
              <a:t>Test Runner Class</a:t>
            </a:r>
          </a:p>
        </p:txBody>
      </p:sp>
      <p:sp>
        <p:nvSpPr>
          <p:cNvPr id="5" name="Slide Number Placeholder 4">
            <a:extLst>
              <a:ext uri="{FF2B5EF4-FFF2-40B4-BE49-F238E27FC236}">
                <a16:creationId xmlns:a16="http://schemas.microsoft.com/office/drawing/2014/main" id="{92991A76-CD71-4D84-A021-904E38DCB4A8}"/>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9" name="Content Placeholder 8">
            <a:extLst>
              <a:ext uri="{FF2B5EF4-FFF2-40B4-BE49-F238E27FC236}">
                <a16:creationId xmlns:a16="http://schemas.microsoft.com/office/drawing/2014/main" id="{66B0D9A9-0F14-4300-F83B-565DDD9F7FE5}"/>
              </a:ext>
            </a:extLst>
          </p:cNvPr>
          <p:cNvPicPr>
            <a:picLocks noGrp="1" noChangeAspect="1"/>
          </p:cNvPicPr>
          <p:nvPr>
            <p:ph sz="half" idx="1"/>
          </p:nvPr>
        </p:nvPicPr>
        <p:blipFill>
          <a:blip r:embed="rId2"/>
          <a:stretch>
            <a:fillRect/>
          </a:stretch>
        </p:blipFill>
        <p:spPr>
          <a:xfrm>
            <a:off x="1722268" y="1695636"/>
            <a:ext cx="8504807" cy="4220184"/>
          </a:xfrm>
        </p:spPr>
      </p:pic>
    </p:spTree>
    <p:extLst>
      <p:ext uri="{BB962C8B-B14F-4D97-AF65-F5344CB8AC3E}">
        <p14:creationId xmlns:p14="http://schemas.microsoft.com/office/powerpoint/2010/main" val="686241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731520"/>
            <a:ext cx="6766560" cy="777684"/>
          </a:xfrm>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686757"/>
            <a:ext cx="5879592" cy="3851459"/>
          </a:xfrm>
        </p:spPr>
        <p:txBody>
          <a:bodyPr>
            <a:noAutofit/>
          </a:bodyPr>
          <a:lstStyle/>
          <a:p>
            <a:r>
              <a:rPr lang="en-US" sz="2800" dirty="0">
                <a:latin typeface="Times New Roman" panose="02020603050405020304" pitchFamily="18" charset="0"/>
                <a:cs typeface="Times New Roman" panose="02020603050405020304" pitchFamily="18" charset="0"/>
              </a:rPr>
              <a:t>Automating your e-commerce testing with Cucumber, Selenium, TestNG, and Listener can provide reliable and efficient testing. This can help you catch defects early and improve the overall user experience. </a:t>
            </a:r>
          </a:p>
        </p:txBody>
      </p:sp>
    </p:spTree>
    <p:extLst>
      <p:ext uri="{BB962C8B-B14F-4D97-AF65-F5344CB8AC3E}">
        <p14:creationId xmlns:p14="http://schemas.microsoft.com/office/powerpoint/2010/main" val="9481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C1D5-66C1-7444-40ED-7A1537AD81E0}"/>
              </a:ext>
            </a:extLst>
          </p:cNvPr>
          <p:cNvSpPr>
            <a:spLocks noGrp="1"/>
          </p:cNvSpPr>
          <p:nvPr>
            <p:ph type="title"/>
          </p:nvPr>
        </p:nvSpPr>
        <p:spPr>
          <a:xfrm>
            <a:off x="4224528" y="731520"/>
            <a:ext cx="6766560" cy="810409"/>
          </a:xfrm>
        </p:spPr>
        <p:txBody>
          <a:bodyPr/>
          <a:lstStyle/>
          <a:p>
            <a:r>
              <a:rPr lang="en-IN" dirty="0"/>
              <a:t>Group 3:</a:t>
            </a:r>
          </a:p>
        </p:txBody>
      </p:sp>
      <p:sp>
        <p:nvSpPr>
          <p:cNvPr id="3" name="Content Placeholder 2">
            <a:extLst>
              <a:ext uri="{FF2B5EF4-FFF2-40B4-BE49-F238E27FC236}">
                <a16:creationId xmlns:a16="http://schemas.microsoft.com/office/drawing/2014/main" id="{08DC1FA3-BAA8-489D-E189-D3D64CC3617D}"/>
              </a:ext>
            </a:extLst>
          </p:cNvPr>
          <p:cNvSpPr>
            <a:spLocks noGrp="1"/>
          </p:cNvSpPr>
          <p:nvPr>
            <p:ph idx="1"/>
          </p:nvPr>
        </p:nvSpPr>
        <p:spPr>
          <a:xfrm>
            <a:off x="4224528" y="1541929"/>
            <a:ext cx="6766560" cy="4584551"/>
          </a:xfrm>
        </p:spPr>
        <p:txBody>
          <a:bodyPr>
            <a:noAutofit/>
          </a:bodyPr>
          <a:lstStyle/>
          <a:p>
            <a:r>
              <a:rPr lang="en-IN" sz="2800" dirty="0">
                <a:solidFill>
                  <a:srgbClr val="FF0000"/>
                </a:solidFill>
              </a:rPr>
              <a:t>Group Member:                       Emp ID</a:t>
            </a:r>
          </a:p>
          <a:p>
            <a:r>
              <a:rPr lang="en-IN" sz="2800" dirty="0"/>
              <a:t>Prajwal B S                               2569067                                    </a:t>
            </a:r>
          </a:p>
          <a:p>
            <a:r>
              <a:rPr lang="en-IN" sz="2800" dirty="0"/>
              <a:t>Kiran Kumar Rout                   2568277</a:t>
            </a:r>
          </a:p>
          <a:p>
            <a:r>
              <a:rPr lang="en-IN" sz="2800" dirty="0"/>
              <a:t>Rajib Kumar Maity                  2567329</a:t>
            </a:r>
          </a:p>
          <a:p>
            <a:r>
              <a:rPr lang="en-IN" sz="2800" dirty="0"/>
              <a:t>Botha Sai Kiran                        2569197</a:t>
            </a:r>
          </a:p>
          <a:p>
            <a:r>
              <a:rPr lang="en-IN" sz="2800" dirty="0"/>
              <a:t>Mansi Nitin Borse                    2567979</a:t>
            </a:r>
          </a:p>
          <a:p>
            <a:r>
              <a:rPr lang="en-IN" sz="2800" dirty="0"/>
              <a:t>Gottipati Akhila                       2567326</a:t>
            </a:r>
          </a:p>
          <a:p>
            <a:r>
              <a:rPr lang="en-IN" sz="2800" dirty="0"/>
              <a:t>Srijit Chakraboty                      2569298</a:t>
            </a:r>
          </a:p>
          <a:p>
            <a:r>
              <a:rPr lang="en-IN" sz="2800" dirty="0"/>
              <a:t>Meghana G P                            2568973</a:t>
            </a:r>
          </a:p>
        </p:txBody>
      </p:sp>
      <p:sp>
        <p:nvSpPr>
          <p:cNvPr id="5" name="Slide Number Placeholder 4">
            <a:extLst>
              <a:ext uri="{FF2B5EF4-FFF2-40B4-BE49-F238E27FC236}">
                <a16:creationId xmlns:a16="http://schemas.microsoft.com/office/drawing/2014/main" id="{71A4CDA6-DADC-BE49-BF28-15C0DF3F90DB}"/>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527018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2336" y="19710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04800" y="1147482"/>
            <a:ext cx="6344575" cy="4745318"/>
          </a:xfrm>
        </p:spPr>
        <p:txBody>
          <a:bodyPr>
            <a:normAutofit fontScale="25000" lnSpcReduction="20000"/>
          </a:bodyPr>
          <a:lstStyle/>
          <a:p>
            <a:r>
              <a:rPr lang="en-US" sz="11100" dirty="0">
                <a:latin typeface="Times New Roman" panose="02020603050405020304" pitchFamily="18" charset="0"/>
                <a:cs typeface="Times New Roman" panose="02020603050405020304" pitchFamily="18" charset="0"/>
              </a:rPr>
              <a:t>Introduction​</a:t>
            </a:r>
          </a:p>
          <a:p>
            <a:r>
              <a:rPr lang="en-US" sz="11100" dirty="0">
                <a:latin typeface="Times New Roman" panose="02020603050405020304" pitchFamily="18" charset="0"/>
                <a:cs typeface="Times New Roman" panose="02020603050405020304" pitchFamily="18" charset="0"/>
              </a:rPr>
              <a:t>​Test Scenarios</a:t>
            </a:r>
          </a:p>
          <a:p>
            <a:r>
              <a:rPr lang="en-US" sz="11100" dirty="0">
                <a:latin typeface="Times New Roman" panose="02020603050405020304" pitchFamily="18" charset="0"/>
                <a:cs typeface="Times New Roman" panose="02020603050405020304" pitchFamily="18" charset="0"/>
              </a:rPr>
              <a:t>Feature File</a:t>
            </a:r>
          </a:p>
          <a:p>
            <a:r>
              <a:rPr lang="en-IN" sz="9600" dirty="0"/>
              <a:t>Gherkin Key Words</a:t>
            </a:r>
            <a:endParaRPr lang="en-US" sz="11100" dirty="0">
              <a:latin typeface="Times New Roman" panose="02020603050405020304" pitchFamily="18" charset="0"/>
              <a:cs typeface="Times New Roman" panose="02020603050405020304" pitchFamily="18" charset="0"/>
            </a:endParaRPr>
          </a:p>
          <a:p>
            <a:r>
              <a:rPr lang="en-US" sz="11100" dirty="0">
                <a:latin typeface="Times New Roman" panose="02020603050405020304" pitchFamily="18" charset="0"/>
                <a:cs typeface="Times New Roman" panose="02020603050405020304" pitchFamily="18" charset="0"/>
              </a:rPr>
              <a:t>Technologies</a:t>
            </a:r>
          </a:p>
          <a:p>
            <a:r>
              <a:rPr lang="en-US" sz="11100" dirty="0">
                <a:latin typeface="Times New Roman" panose="02020603050405020304" pitchFamily="18" charset="0"/>
                <a:cs typeface="Times New Roman" panose="02020603050405020304" pitchFamily="18" charset="0"/>
              </a:rPr>
              <a:t>Screenshot</a:t>
            </a:r>
          </a:p>
          <a:p>
            <a:r>
              <a:rPr lang="en-US" sz="11100" dirty="0">
                <a:latin typeface="Times New Roman" panose="02020603050405020304" pitchFamily="18" charset="0"/>
                <a:cs typeface="Times New Roman" panose="02020603050405020304" pitchFamily="18" charset="0"/>
              </a:rPr>
              <a:t>Outcome</a:t>
            </a:r>
          </a:p>
          <a:p>
            <a:r>
              <a:rPr lang="en-US" sz="11100" dirty="0">
                <a:latin typeface="Times New Roman" panose="02020603050405020304" pitchFamily="18" charset="0"/>
                <a:cs typeface="Times New Roman" panose="02020603050405020304" pitchFamily="18" charset="0"/>
              </a:rPr>
              <a:t>Conclusion</a:t>
            </a:r>
          </a:p>
          <a:p>
            <a:endParaRPr lang="en-US" dirty="0"/>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41648" y="21031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53435" y="1272988"/>
            <a:ext cx="7037653" cy="2748596"/>
          </a:xfrm>
        </p:spPr>
        <p:txBody>
          <a:bodyPr>
            <a:noAutofit/>
          </a:bodyPr>
          <a:lstStyle/>
          <a:p>
            <a:r>
              <a:rPr lang="en-US" sz="2800" dirty="0">
                <a:latin typeface="Times New Roman" panose="02020603050405020304" pitchFamily="18" charset="0"/>
                <a:cs typeface="Times New Roman" panose="02020603050405020304" pitchFamily="18" charset="0"/>
              </a:rPr>
              <a:t>E-commerce testing is crucial for ensuring a seamless user experience. Streamline your testing process with Cucumber, Selenium, TestNG, and Listener. This presentation will cover the benefits of automation and how to implement it in your testing strategy.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6A68-3626-8B03-9318-910A76D301C6}"/>
              </a:ext>
            </a:extLst>
          </p:cNvPr>
          <p:cNvSpPr>
            <a:spLocks noGrp="1"/>
          </p:cNvSpPr>
          <p:nvPr>
            <p:ph type="title"/>
          </p:nvPr>
        </p:nvSpPr>
        <p:spPr>
          <a:xfrm>
            <a:off x="541110" y="362442"/>
            <a:ext cx="10659035" cy="1075741"/>
          </a:xfrm>
        </p:spPr>
        <p:txBody>
          <a:bodyPr/>
          <a:lstStyle/>
          <a:p>
            <a:pPr algn="l"/>
            <a:r>
              <a:rPr lang="en-US" sz="3600" i="0" dirty="0">
                <a:effectLst/>
                <a:latin typeface="Arial" panose="020B0604020202020204" pitchFamily="34" charset="0"/>
              </a:rPr>
              <a:t>Test Scenario:</a:t>
            </a:r>
            <a:br>
              <a:rPr lang="en-US"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0FC923C-C30A-C564-FBBB-FA54D253D148}"/>
              </a:ext>
            </a:extLst>
          </p:cNvPr>
          <p:cNvSpPr>
            <a:spLocks noGrp="1"/>
          </p:cNvSpPr>
          <p:nvPr>
            <p:ph sz="half" idx="1"/>
          </p:nvPr>
        </p:nvSpPr>
        <p:spPr>
          <a:xfrm>
            <a:off x="539496" y="826278"/>
            <a:ext cx="11119104" cy="5711682"/>
          </a:xfrm>
        </p:spPr>
        <p:txBody>
          <a:bodyPr>
            <a:noAutofit/>
          </a:bodyPr>
          <a:lstStyle/>
          <a:p>
            <a:r>
              <a:rPr lang="en-US" sz="2000" b="0" i="0" dirty="0">
                <a:effectLst/>
                <a:latin typeface="Times New Roman" panose="02020603050405020304" pitchFamily="18" charset="0"/>
                <a:cs typeface="Times New Roman" panose="02020603050405020304" pitchFamily="18" charset="0"/>
              </a:rPr>
              <a:t>1)Navigate to the URL, Click on the Register. Fill in the Personal Details to register. Validate the successful registration.</a:t>
            </a:r>
          </a:p>
          <a:p>
            <a:r>
              <a:rPr lang="en-US" sz="2000" b="0" i="0" dirty="0">
                <a:effectLst/>
                <a:latin typeface="Times New Roman" panose="02020603050405020304" pitchFamily="18" charset="0"/>
                <a:cs typeface="Times New Roman" panose="02020603050405020304" pitchFamily="18" charset="0"/>
              </a:rPr>
              <a:t>2)Navigate to the URL, enter the search keyword, and click search button. Read the Search keyword from the  Excel Sheet.</a:t>
            </a:r>
          </a:p>
          <a:p>
            <a:r>
              <a:rPr lang="en-US" sz="2000" b="0" i="0" dirty="0">
                <a:effectLst/>
                <a:latin typeface="Times New Roman" panose="02020603050405020304" pitchFamily="18" charset="0"/>
                <a:cs typeface="Times New Roman" panose="02020603050405020304" pitchFamily="18" charset="0"/>
              </a:rPr>
              <a:t>3)Navigate to the URL, Validate the Community poll, with login, without login, poll for more than one time.</a:t>
            </a:r>
          </a:p>
          <a:p>
            <a:r>
              <a:rPr lang="en-US" sz="2000" b="0" i="0" dirty="0">
                <a:effectLst/>
                <a:latin typeface="Times New Roman" panose="02020603050405020304" pitchFamily="18" charset="0"/>
                <a:cs typeface="Times New Roman" panose="02020603050405020304" pitchFamily="18" charset="0"/>
              </a:rPr>
              <a:t>4)Navigate to the URL, click on the book, confirm all the books having “Add To Cart” button.</a:t>
            </a:r>
          </a:p>
          <a:p>
            <a:r>
              <a:rPr lang="en-US" sz="2000" b="0" i="0" dirty="0">
                <a:effectLst/>
                <a:latin typeface="Times New Roman" panose="02020603050405020304" pitchFamily="18" charset="0"/>
                <a:cs typeface="Times New Roman" panose="02020603050405020304" pitchFamily="18" charset="0"/>
              </a:rPr>
              <a:t>5)Navigate to the URL, click on the book, Add the third book into the cart. Validate the book is successfully added to the Cart.</a:t>
            </a:r>
          </a:p>
          <a:p>
            <a:r>
              <a:rPr lang="en-US" sz="2000" b="0" i="0" dirty="0">
                <a:effectLst/>
                <a:latin typeface="Times New Roman" panose="02020603050405020304" pitchFamily="18" charset="0"/>
                <a:cs typeface="Times New Roman" panose="02020603050405020304" pitchFamily="18" charset="0"/>
              </a:rPr>
              <a:t>6)Navigate to the URL, click on the book, Add the third book into the cart. Complete the checkout process and validate the same.</a:t>
            </a:r>
          </a:p>
          <a:p>
            <a:r>
              <a:rPr lang="en-US" sz="2000" b="0" i="0" dirty="0">
                <a:effectLst/>
                <a:latin typeface="Times New Roman" panose="02020603050405020304" pitchFamily="18" charset="0"/>
                <a:cs typeface="Times New Roman" panose="02020603050405020304" pitchFamily="18" charset="0"/>
              </a:rPr>
              <a:t>7)Navigate to the URL, add the any 3 products into cart, then delete the any two products from cart and validate the cart after deleting the product.</a:t>
            </a:r>
          </a:p>
          <a:p>
            <a:r>
              <a:rPr lang="en-US" sz="2000" b="0" i="0" dirty="0">
                <a:effectLst/>
                <a:latin typeface="Times New Roman" panose="02020603050405020304" pitchFamily="18" charset="0"/>
                <a:cs typeface="Times New Roman" panose="02020603050405020304" pitchFamily="18" charset="0"/>
              </a:rPr>
              <a:t>8)Navigate to the URL, click on the “Digital Downloads", and add all the product into the Wishlist. Then, go to Wishlist and remove the product and validate the Wishlist after deleting the product</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2A645A7-D607-9ABC-A171-6FE0C78B36D2}"/>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60017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9F6C-3515-86E0-20D3-21B42C813E17}"/>
              </a:ext>
            </a:extLst>
          </p:cNvPr>
          <p:cNvSpPr>
            <a:spLocks noGrp="1"/>
          </p:cNvSpPr>
          <p:nvPr>
            <p:ph type="title"/>
          </p:nvPr>
        </p:nvSpPr>
        <p:spPr>
          <a:xfrm>
            <a:off x="539496" y="320040"/>
            <a:ext cx="10671048" cy="768096"/>
          </a:xfrm>
        </p:spPr>
        <p:txBody>
          <a:bodyPr/>
          <a:lstStyle/>
          <a:p>
            <a:pPr algn="l"/>
            <a:r>
              <a:rPr lang="en-IN" sz="3600" dirty="0"/>
              <a:t>Technologies:</a:t>
            </a:r>
          </a:p>
        </p:txBody>
      </p:sp>
      <p:sp>
        <p:nvSpPr>
          <p:cNvPr id="3" name="Content Placeholder 2">
            <a:extLst>
              <a:ext uri="{FF2B5EF4-FFF2-40B4-BE49-F238E27FC236}">
                <a16:creationId xmlns:a16="http://schemas.microsoft.com/office/drawing/2014/main" id="{9A236EBF-6FC7-F01E-1A1E-ACB1DF0F7639}"/>
              </a:ext>
            </a:extLst>
          </p:cNvPr>
          <p:cNvSpPr>
            <a:spLocks noGrp="1"/>
          </p:cNvSpPr>
          <p:nvPr>
            <p:ph sz="half" idx="1"/>
          </p:nvPr>
        </p:nvSpPr>
        <p:spPr>
          <a:xfrm>
            <a:off x="539496" y="1568824"/>
            <a:ext cx="11119104" cy="4969136"/>
          </a:xfrm>
        </p:spPr>
        <p:txBody>
          <a:bodyPr>
            <a:normAutofit/>
          </a:bodyPr>
          <a:lstStyle/>
          <a:p>
            <a:r>
              <a:rPr lang="en-IN" sz="2800" dirty="0"/>
              <a:t>Maven &amp; pom.xml</a:t>
            </a:r>
          </a:p>
          <a:p>
            <a:r>
              <a:rPr lang="en-IN" sz="2800" dirty="0"/>
              <a:t>Selenium WebDriver  </a:t>
            </a:r>
          </a:p>
          <a:p>
            <a:r>
              <a:rPr lang="en-IN" sz="2800" dirty="0"/>
              <a:t>Page Object Model                </a:t>
            </a:r>
          </a:p>
          <a:p>
            <a:r>
              <a:rPr lang="en-IN" sz="2800" dirty="0"/>
              <a:t>TestNG</a:t>
            </a:r>
          </a:p>
          <a:p>
            <a:r>
              <a:rPr lang="en-IN" sz="2800" dirty="0"/>
              <a:t>Data Driven Frame Work (DDF)</a:t>
            </a:r>
          </a:p>
          <a:p>
            <a:r>
              <a:rPr lang="en-IN" sz="2800" dirty="0"/>
              <a:t>Cucumber</a:t>
            </a:r>
          </a:p>
          <a:p>
            <a:r>
              <a:rPr lang="en-IN" sz="2800" dirty="0"/>
              <a:t>Listeners </a:t>
            </a:r>
          </a:p>
          <a:p>
            <a:r>
              <a:rPr lang="en-IN" sz="2800" dirty="0"/>
              <a:t>Assertions</a:t>
            </a:r>
          </a:p>
          <a:p>
            <a:r>
              <a:rPr lang="en-IN" sz="2800" dirty="0"/>
              <a:t>Logs</a:t>
            </a:r>
          </a:p>
          <a:p>
            <a:r>
              <a:rPr lang="en-IN" sz="2800" dirty="0"/>
              <a:t>Extent &amp; Cucumber Reports</a:t>
            </a:r>
          </a:p>
          <a:p>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5621F3E-3BC6-DFB7-AB99-76FC87C7665A}"/>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404092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7715-EF6D-BEA2-7C63-479E057547C5}"/>
              </a:ext>
            </a:extLst>
          </p:cNvPr>
          <p:cNvSpPr>
            <a:spLocks noGrp="1"/>
          </p:cNvSpPr>
          <p:nvPr>
            <p:ph type="title"/>
          </p:nvPr>
        </p:nvSpPr>
        <p:spPr>
          <a:xfrm>
            <a:off x="758952" y="320040"/>
            <a:ext cx="10671048" cy="1224675"/>
          </a:xfrm>
        </p:spPr>
        <p:txBody>
          <a:bodyPr/>
          <a:lstStyle/>
          <a:p>
            <a:r>
              <a:rPr lang="en-IN" sz="4400" dirty="0"/>
              <a:t>Maven </a:t>
            </a:r>
            <a:br>
              <a:rPr lang="en-IN" sz="4400" dirty="0"/>
            </a:br>
            <a:endParaRPr lang="en-IN" dirty="0"/>
          </a:p>
        </p:txBody>
      </p:sp>
      <p:sp>
        <p:nvSpPr>
          <p:cNvPr id="5" name="Slide Number Placeholder 4">
            <a:extLst>
              <a:ext uri="{FF2B5EF4-FFF2-40B4-BE49-F238E27FC236}">
                <a16:creationId xmlns:a16="http://schemas.microsoft.com/office/drawing/2014/main" id="{633E7B18-8080-0378-8518-8FD828A96915}"/>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6" name="Footer Placeholder 3">
            <a:extLst>
              <a:ext uri="{FF2B5EF4-FFF2-40B4-BE49-F238E27FC236}">
                <a16:creationId xmlns:a16="http://schemas.microsoft.com/office/drawing/2014/main" id="{9C4319EB-B164-AA0A-E365-877A766EBDC6}"/>
              </a:ext>
            </a:extLst>
          </p:cNvPr>
          <p:cNvSpPr>
            <a:spLocks noGrp="1"/>
          </p:cNvSpPr>
          <p:nvPr>
            <p:ph sz="half" idx="1"/>
          </p:nvPr>
        </p:nvSpPr>
        <p:spPr>
          <a:xfrm>
            <a:off x="539750" y="1154113"/>
            <a:ext cx="11118850" cy="5383212"/>
          </a:xfrm>
        </p:spPr>
        <p:txBody>
          <a:bodyPr/>
          <a:lstStyle/>
          <a:p>
            <a:pPr>
              <a:lnSpc>
                <a:spcPct val="150000"/>
              </a:lnSpc>
            </a:pPr>
            <a:r>
              <a:rPr lang="en-US" sz="2800" b="0" i="0" dirty="0">
                <a:effectLst/>
                <a:latin typeface="Times New Roman" panose="02020603050405020304" pitchFamily="18" charset="0"/>
                <a:cs typeface="Times New Roman" panose="02020603050405020304" pitchFamily="18" charset="0"/>
              </a:rPr>
              <a:t>Maven is a tool which is used for building and managing Java Based Projects</a:t>
            </a:r>
          </a:p>
          <a:p>
            <a:pPr>
              <a:lnSpc>
                <a:spcPct val="150000"/>
              </a:lnSpc>
            </a:pPr>
            <a:r>
              <a:rPr lang="en-US" sz="2800" b="0" i="0" dirty="0">
                <a:effectLst/>
                <a:latin typeface="Times New Roman" panose="02020603050405020304" pitchFamily="18" charset="0"/>
                <a:cs typeface="Times New Roman" panose="02020603050405020304" pitchFamily="18" charset="0"/>
              </a:rPr>
              <a:t>Providing quality project information</a:t>
            </a:r>
          </a:p>
          <a:p>
            <a:pPr>
              <a:lnSpc>
                <a:spcPct val="150000"/>
              </a:lnSpc>
            </a:pPr>
            <a:r>
              <a:rPr lang="en-US" sz="2800" b="0" i="0" dirty="0">
                <a:effectLst/>
                <a:latin typeface="Times New Roman" panose="02020603050405020304" pitchFamily="18" charset="0"/>
                <a:cs typeface="Times New Roman" panose="02020603050405020304" pitchFamily="18" charset="0"/>
              </a:rPr>
              <a:t> Easy Documentation </a:t>
            </a:r>
          </a:p>
          <a:p>
            <a:pPr>
              <a:lnSpc>
                <a:spcPct val="150000"/>
              </a:lnSpc>
            </a:pPr>
            <a:r>
              <a:rPr lang="en-US" sz="2800" b="0" i="0" dirty="0">
                <a:effectLst/>
                <a:latin typeface="Times New Roman" panose="02020603050405020304" pitchFamily="18" charset="0"/>
                <a:cs typeface="Times New Roman" panose="02020603050405020304" pitchFamily="18" charset="0"/>
              </a:rPr>
              <a:t>Best practices development </a:t>
            </a:r>
          </a:p>
          <a:p>
            <a:endParaRPr lang="en-US" dirty="0"/>
          </a:p>
        </p:txBody>
      </p:sp>
    </p:spTree>
    <p:extLst>
      <p:ext uri="{BB962C8B-B14F-4D97-AF65-F5344CB8AC3E}">
        <p14:creationId xmlns:p14="http://schemas.microsoft.com/office/powerpoint/2010/main" val="107801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A1FB-5AA3-0FE8-08CC-897BB423A469}"/>
              </a:ext>
            </a:extLst>
          </p:cNvPr>
          <p:cNvSpPr>
            <a:spLocks noGrp="1"/>
          </p:cNvSpPr>
          <p:nvPr>
            <p:ph type="title"/>
          </p:nvPr>
        </p:nvSpPr>
        <p:spPr>
          <a:xfrm>
            <a:off x="758952" y="88778"/>
            <a:ext cx="10671048" cy="958788"/>
          </a:xfrm>
        </p:spPr>
        <p:txBody>
          <a:bodyPr/>
          <a:lstStyle/>
          <a:p>
            <a:r>
              <a:rPr lang="en-US" dirty="0"/>
              <a:t>Pom.xml</a:t>
            </a:r>
            <a:endParaRPr lang="en-IN" dirty="0"/>
          </a:p>
        </p:txBody>
      </p:sp>
      <p:sp>
        <p:nvSpPr>
          <p:cNvPr id="3" name="Content Placeholder 2">
            <a:extLst>
              <a:ext uri="{FF2B5EF4-FFF2-40B4-BE49-F238E27FC236}">
                <a16:creationId xmlns:a16="http://schemas.microsoft.com/office/drawing/2014/main" id="{F7A5CCC5-EB93-2C5C-FB80-6B404C8627AB}"/>
              </a:ext>
            </a:extLst>
          </p:cNvPr>
          <p:cNvSpPr>
            <a:spLocks noGrp="1"/>
          </p:cNvSpPr>
          <p:nvPr>
            <p:ph sz="half" idx="1"/>
          </p:nvPr>
        </p:nvSpPr>
        <p:spPr>
          <a:xfrm>
            <a:off x="539496" y="1415988"/>
            <a:ext cx="11119104" cy="5121972"/>
          </a:xfrm>
        </p:spPr>
        <p:txBody>
          <a:bodyPr/>
          <a:lstStyle/>
          <a:p>
            <a:pPr algn="l"/>
            <a:r>
              <a:rPr lang="en-US" sz="2800" b="0" i="0" dirty="0">
                <a:effectLst/>
                <a:latin typeface="Times New Roman" panose="02020603050405020304" pitchFamily="18" charset="0"/>
                <a:cs typeface="Times New Roman" panose="02020603050405020304" pitchFamily="18" charset="0"/>
              </a:rPr>
              <a:t>A Project Object Model or POM is the fundamental unit of work in Maven. </a:t>
            </a:r>
          </a:p>
          <a:p>
            <a:pPr algn="l"/>
            <a:r>
              <a:rPr lang="en-US" sz="2800" b="0" i="0" dirty="0">
                <a:effectLst/>
                <a:latin typeface="Times New Roman" panose="02020603050405020304" pitchFamily="18" charset="0"/>
                <a:cs typeface="Times New Roman" panose="02020603050405020304" pitchFamily="18" charset="0"/>
              </a:rPr>
              <a:t>It is an XML file that contains information about the project and configuration details used by Maven to build the project.</a:t>
            </a:r>
          </a:p>
          <a:p>
            <a:pPr algn="l"/>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One of the most critical functions of the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pom.xml</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file is specifying project dependencies.</a:t>
            </a:r>
          </a:p>
          <a:p>
            <a:pPr algn="l"/>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Maven uses this information to download and manage external libraries and dependencies automatically</a:t>
            </a:r>
            <a:endParaRPr lang="en-US" sz="2800" b="0" i="0" dirty="0">
              <a:effectLst/>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6A236A7B-069F-E018-1202-4B222244DD89}"/>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90790074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D2ED2F-BDEE-47B8-82AA-B088E838B0E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407</TotalTime>
  <Words>1529</Words>
  <Application>Microsoft Office PowerPoint</Application>
  <PresentationFormat>Widescreen</PresentationFormat>
  <Paragraphs>152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Sabon Next LT</vt:lpstr>
      <vt:lpstr>Söhne</vt:lpstr>
      <vt:lpstr>Times New Roman</vt:lpstr>
      <vt:lpstr>Office Theme</vt:lpstr>
      <vt:lpstr>Automation Testing</vt:lpstr>
      <vt:lpstr>Demo Web Shop</vt:lpstr>
      <vt:lpstr>Group 3:</vt:lpstr>
      <vt:lpstr>AGENDA</vt:lpstr>
      <vt:lpstr>Introduction</vt:lpstr>
      <vt:lpstr>Test Scenario: </vt:lpstr>
      <vt:lpstr>Technologies:</vt:lpstr>
      <vt:lpstr>Maven  </vt:lpstr>
      <vt:lpstr>Pom.xml</vt:lpstr>
      <vt:lpstr>   Selenium WebDriver                   </vt:lpstr>
      <vt:lpstr>Page Object Model                 </vt:lpstr>
      <vt:lpstr>TestNG </vt:lpstr>
      <vt:lpstr>Data Driven Frame Work (DDF) </vt:lpstr>
      <vt:lpstr>Cucumber </vt:lpstr>
      <vt:lpstr>Feature File:</vt:lpstr>
      <vt:lpstr>Gherkin Key Words </vt:lpstr>
      <vt:lpstr>Gherkin Key Words</vt:lpstr>
      <vt:lpstr>Listeners  </vt:lpstr>
      <vt:lpstr>Assertions </vt:lpstr>
      <vt:lpstr>Logs </vt:lpstr>
      <vt:lpstr>Extent Reports </vt:lpstr>
      <vt:lpstr>PowerPoint Presentation</vt:lpstr>
      <vt:lpstr>PowerPoint Presentation</vt:lpstr>
      <vt:lpstr>Cucumber reports</vt:lpstr>
      <vt:lpstr>PowerPoint Presentation</vt:lpstr>
      <vt:lpstr>PowerPoint Presentation</vt:lpstr>
      <vt:lpstr>Test Runner Class </vt:lpstr>
      <vt:lpstr>Test Runner Class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dc:title>
  <dc:subject/>
  <dc:creator>mansi borse</dc:creator>
  <cp:lastModifiedBy>Prajwal B</cp:lastModifiedBy>
  <cp:revision>10</cp:revision>
  <dcterms:created xsi:type="dcterms:W3CDTF">2023-09-16T03:49:13Z</dcterms:created>
  <dcterms:modified xsi:type="dcterms:W3CDTF">2023-09-18T04:49:49Z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2023-09-17T16:53:23Z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9a9edbe4-6c36-44cd-9509-d6ef24ad2d7f</vt:lpwstr>
  </property>
  <property fmtid="{D5CDD505-2E9C-101B-9397-08002B2CF9AE}" pid="8" name="MSIP_Label_defa4170-0d19-0005-0004-bc88714345d2_ActionId">
    <vt:lpwstr>f1f0b741-f02e-4acf-b5e3-567c21cff832</vt:lpwstr>
  </property>
  <property fmtid="{D5CDD505-2E9C-101B-9397-08002B2CF9AE}" pid="9" name="MSIP_Label_defa4170-0d19-0005-0004-bc88714345d2_ContentBits">
    <vt:lpwstr>0</vt:lpwstr>
  </property>
</Properties>
</file>