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69" r:id="rId5"/>
    <p:sldId id="259" r:id="rId6"/>
    <p:sldId id="260" r:id="rId7"/>
    <p:sldId id="270" r:id="rId8"/>
    <p:sldId id="261" r:id="rId9"/>
    <p:sldId id="262" r:id="rId10"/>
    <p:sldId id="271" r:id="rId11"/>
    <p:sldId id="263" r:id="rId12"/>
    <p:sldId id="264" r:id="rId13"/>
    <p:sldId id="272" r:id="rId14"/>
    <p:sldId id="265" r:id="rId15"/>
    <p:sldId id="266" r:id="rId16"/>
    <p:sldId id="273" r:id="rId17"/>
    <p:sldId id="267" r:id="rId18"/>
    <p:sldId id="268"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E78CC8-1C8C-6C21-0F98-C8ED450202AA}" v="1307" dt="2025-01-02T12:36:32.7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1/2/2025</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126488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1/2/2025</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007626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1/2/2025</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075814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1/2/2025</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621784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1/2/2025</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212914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1/2/2025</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1426865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1/2/2025</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02757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1/2/2025</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373234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1/2/2025</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747262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1/2/2025</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444127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1/2/2025</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004736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1/2/2025</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261435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47980" y="1030406"/>
            <a:ext cx="5068121" cy="3506879"/>
          </a:xfrm>
        </p:spPr>
        <p:txBody>
          <a:bodyPr anchor="ctr">
            <a:normAutofit/>
          </a:bodyPr>
          <a:lstStyle/>
          <a:p>
            <a:pPr algn="l"/>
            <a:r>
              <a:rPr lang="en-US" dirty="0"/>
              <a:t>Mini Capstone Project</a:t>
            </a:r>
            <a:endParaRPr lang="en-US"/>
          </a:p>
        </p:txBody>
      </p:sp>
      <p:sp>
        <p:nvSpPr>
          <p:cNvPr id="3" name="Subtitle 2"/>
          <p:cNvSpPr>
            <a:spLocks noGrp="1"/>
          </p:cNvSpPr>
          <p:nvPr>
            <p:ph type="subTitle" idx="1"/>
          </p:nvPr>
        </p:nvSpPr>
        <p:spPr>
          <a:xfrm>
            <a:off x="6047980" y="4691564"/>
            <a:ext cx="5068121" cy="1136029"/>
          </a:xfrm>
        </p:spPr>
        <p:txBody>
          <a:bodyPr vert="horz" lIns="91440" tIns="45720" rIns="91440" bIns="45720" rtlCol="0" anchor="t">
            <a:normAutofit/>
          </a:bodyPr>
          <a:lstStyle/>
          <a:p>
            <a:pPr algn="l">
              <a:lnSpc>
                <a:spcPct val="95000"/>
              </a:lnSpc>
            </a:pPr>
            <a:endParaRPr lang="en-US" sz="1000"/>
          </a:p>
          <a:p>
            <a:pPr algn="l">
              <a:lnSpc>
                <a:spcPct val="95000"/>
              </a:lnSpc>
            </a:pPr>
            <a:endParaRPr lang="en-US" sz="1000"/>
          </a:p>
          <a:p>
            <a:pPr algn="l">
              <a:lnSpc>
                <a:spcPct val="95000"/>
              </a:lnSpc>
            </a:pPr>
            <a:r>
              <a:rPr lang="en-US" sz="1000" dirty="0"/>
              <a:t>                                                                                              Attili Lakshmi Rajeswari</a:t>
            </a:r>
          </a:p>
          <a:p>
            <a:pPr algn="l">
              <a:lnSpc>
                <a:spcPct val="95000"/>
              </a:lnSpc>
            </a:pPr>
            <a:r>
              <a:rPr lang="en-US" sz="1000" dirty="0"/>
              <a:t>                                                                                                                           S10614</a:t>
            </a:r>
          </a:p>
          <a:p>
            <a:pPr algn="l">
              <a:lnSpc>
                <a:spcPct val="95000"/>
              </a:lnSpc>
            </a:pPr>
            <a:endParaRPr lang="en-US" sz="1000"/>
          </a:p>
        </p:txBody>
      </p:sp>
      <p:pic>
        <p:nvPicPr>
          <p:cNvPr id="22" name="Picture 21" descr="A blue and white background with black lines">
            <a:extLst>
              <a:ext uri="{FF2B5EF4-FFF2-40B4-BE49-F238E27FC236}">
                <a16:creationId xmlns:a16="http://schemas.microsoft.com/office/drawing/2014/main" id="{7B440E1F-D8F8-41EF-4A9F-07F47E7F069B}"/>
              </a:ext>
              <a:ext uri="{C183D7F6-B498-43B3-948B-1728B52AA6E4}">
                <adec:decorative xmlns:adec="http://schemas.microsoft.com/office/drawing/2017/decorative" val="0"/>
              </a:ext>
            </a:extLst>
          </p:cNvPr>
          <p:cNvPicPr>
            <a:picLocks noChangeAspect="1"/>
          </p:cNvPicPr>
          <p:nvPr/>
        </p:nvPicPr>
        <p:blipFill>
          <a:blip r:embed="rId2"/>
          <a:srcRect l="9245" r="38228" b="-3"/>
          <a:stretch/>
        </p:blipFill>
        <p:spPr>
          <a:xfrm>
            <a:off x="20" y="10"/>
            <a:ext cx="5404493" cy="685799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1247A-2174-0E0E-DF03-56376DADE9B9}"/>
              </a:ext>
            </a:extLst>
          </p:cNvPr>
          <p:cNvSpPr>
            <a:spLocks noGrp="1"/>
          </p:cNvSpPr>
          <p:nvPr>
            <p:ph type="title"/>
          </p:nvPr>
        </p:nvSpPr>
        <p:spPr>
          <a:xfrm>
            <a:off x="1517904" y="1517904"/>
            <a:ext cx="9144000" cy="725734"/>
          </a:xfrm>
        </p:spPr>
        <p:txBody>
          <a:bodyPr>
            <a:normAutofit/>
          </a:bodyPr>
          <a:lstStyle/>
          <a:p>
            <a:r>
              <a:rPr lang="en-US" sz="2400" dirty="0">
                <a:cs typeface="Aharoni"/>
              </a:rPr>
              <a:t>Recommendations:</a:t>
            </a:r>
            <a:endParaRPr lang="en-US" sz="2400" dirty="0"/>
          </a:p>
        </p:txBody>
      </p:sp>
      <p:sp>
        <p:nvSpPr>
          <p:cNvPr id="3" name="Content Placeholder 2">
            <a:extLst>
              <a:ext uri="{FF2B5EF4-FFF2-40B4-BE49-F238E27FC236}">
                <a16:creationId xmlns:a16="http://schemas.microsoft.com/office/drawing/2014/main" id="{16C3C3E0-9C75-A130-0E19-17ED774AA3D4}"/>
              </a:ext>
            </a:extLst>
          </p:cNvPr>
          <p:cNvSpPr>
            <a:spLocks noGrp="1"/>
          </p:cNvSpPr>
          <p:nvPr>
            <p:ph idx="1"/>
          </p:nvPr>
        </p:nvSpPr>
        <p:spPr>
          <a:xfrm>
            <a:off x="1517904" y="2242930"/>
            <a:ext cx="9144000" cy="3083075"/>
          </a:xfrm>
        </p:spPr>
        <p:txBody>
          <a:bodyPr vert="horz" lIns="91440" tIns="45720" rIns="91440" bIns="45720" rtlCol="0" anchor="t">
            <a:normAutofit/>
          </a:bodyPr>
          <a:lstStyle/>
          <a:p>
            <a:r>
              <a:rPr lang="en-US" sz="1800" dirty="0"/>
              <a:t>Increasing the availability of Bucket Brother Hood Movie in all stores with a title Most loved movie in this month.</a:t>
            </a:r>
          </a:p>
          <a:p>
            <a:r>
              <a:rPr lang="en-US" sz="1800" dirty="0"/>
              <a:t>Highlight the reviews and ratings of this movie to attract more customers on this rentals.</a:t>
            </a:r>
          </a:p>
          <a:p>
            <a:r>
              <a:rPr lang="en-US" sz="1800" dirty="0"/>
              <a:t>Marketing in social Media and giving discounts on this film. </a:t>
            </a:r>
          </a:p>
          <a:p>
            <a:r>
              <a:rPr lang="en-US" sz="1800" dirty="0"/>
              <a:t>Also taking surveys and feedbacks from the customers and stop the stocks of low rented movie for a while.</a:t>
            </a:r>
          </a:p>
        </p:txBody>
      </p:sp>
    </p:spTree>
    <p:extLst>
      <p:ext uri="{BB962C8B-B14F-4D97-AF65-F5344CB8AC3E}">
        <p14:creationId xmlns:p14="http://schemas.microsoft.com/office/powerpoint/2010/main" val="2641725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D36CE-FA53-667D-249A-7A1C8E249BE1}"/>
              </a:ext>
            </a:extLst>
          </p:cNvPr>
          <p:cNvSpPr>
            <a:spLocks noGrp="1"/>
          </p:cNvSpPr>
          <p:nvPr>
            <p:ph type="title"/>
          </p:nvPr>
        </p:nvSpPr>
        <p:spPr/>
        <p:txBody>
          <a:bodyPr>
            <a:normAutofit/>
          </a:bodyPr>
          <a:lstStyle/>
          <a:p>
            <a:r>
              <a:rPr lang="en-US" dirty="0">
                <a:cs typeface="Aharoni"/>
              </a:rPr>
              <a:t>2.</a:t>
            </a:r>
            <a:r>
              <a:rPr lang="en-US" sz="2400" dirty="0">
                <a:cs typeface="Aharoni"/>
              </a:rPr>
              <a:t> Film Popularity</a:t>
            </a:r>
            <a:r>
              <a:rPr lang="en-US" dirty="0">
                <a:cs typeface="Aharoni"/>
              </a:rPr>
              <a:t>:</a:t>
            </a:r>
            <a:br>
              <a:rPr lang="en-US" dirty="0">
                <a:cs typeface="Aharoni"/>
              </a:rPr>
            </a:br>
            <a:r>
              <a:rPr lang="en-US" sz="1600" dirty="0">
                <a:cs typeface="Aharoni"/>
              </a:rPr>
              <a:t> b.</a:t>
            </a:r>
            <a:r>
              <a:rPr lang="en-US" sz="1600" dirty="0">
                <a:ea typeface="+mj-lt"/>
                <a:cs typeface="+mj-lt"/>
              </a:rPr>
              <a:t> Determine which film categories have the highest number of rentals.</a:t>
            </a:r>
          </a:p>
        </p:txBody>
      </p:sp>
      <p:sp>
        <p:nvSpPr>
          <p:cNvPr id="3" name="TextBox 2">
            <a:extLst>
              <a:ext uri="{FF2B5EF4-FFF2-40B4-BE49-F238E27FC236}">
                <a16:creationId xmlns:a16="http://schemas.microsoft.com/office/drawing/2014/main" id="{6CFE016F-744E-E3EE-5C4A-CF825A23A8CF}"/>
              </a:ext>
            </a:extLst>
          </p:cNvPr>
          <p:cNvSpPr txBox="1"/>
          <p:nvPr/>
        </p:nvSpPr>
        <p:spPr>
          <a:xfrm>
            <a:off x="7231839" y="2663635"/>
            <a:ext cx="13249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t>Output:</a:t>
            </a:r>
          </a:p>
        </p:txBody>
      </p:sp>
      <p:pic>
        <p:nvPicPr>
          <p:cNvPr id="8" name="Content Placeholder 7" descr="A screen shot of a computer program&#10;&#10;Description automatically generated">
            <a:extLst>
              <a:ext uri="{FF2B5EF4-FFF2-40B4-BE49-F238E27FC236}">
                <a16:creationId xmlns:a16="http://schemas.microsoft.com/office/drawing/2014/main" id="{6D1BCFEF-0D73-55AF-81AD-B073FD0FAE1A}"/>
              </a:ext>
            </a:extLst>
          </p:cNvPr>
          <p:cNvPicPr>
            <a:picLocks noGrp="1" noChangeAspect="1"/>
          </p:cNvPicPr>
          <p:nvPr>
            <p:ph idx="1"/>
          </p:nvPr>
        </p:nvPicPr>
        <p:blipFill>
          <a:blip r:embed="rId2"/>
          <a:stretch>
            <a:fillRect/>
          </a:stretch>
        </p:blipFill>
        <p:spPr>
          <a:xfrm>
            <a:off x="1517904" y="2838002"/>
            <a:ext cx="5539946" cy="2179763"/>
          </a:xfrm>
        </p:spPr>
      </p:pic>
      <p:pic>
        <p:nvPicPr>
          <p:cNvPr id="9" name="Picture 8" descr="A screenshot of a computer&#10;&#10;Description automatically generated">
            <a:extLst>
              <a:ext uri="{FF2B5EF4-FFF2-40B4-BE49-F238E27FC236}">
                <a16:creationId xmlns:a16="http://schemas.microsoft.com/office/drawing/2014/main" id="{C38CF3A5-4514-8D40-B50D-8434F51E3FAD}"/>
              </a:ext>
            </a:extLst>
          </p:cNvPr>
          <p:cNvPicPr>
            <a:picLocks noChangeAspect="1"/>
          </p:cNvPicPr>
          <p:nvPr/>
        </p:nvPicPr>
        <p:blipFill>
          <a:blip r:embed="rId3"/>
          <a:stretch>
            <a:fillRect/>
          </a:stretch>
        </p:blipFill>
        <p:spPr>
          <a:xfrm>
            <a:off x="8500934" y="2302991"/>
            <a:ext cx="2171700" cy="3467100"/>
          </a:xfrm>
          <a:prstGeom prst="rect">
            <a:avLst/>
          </a:prstGeom>
        </p:spPr>
      </p:pic>
    </p:spTree>
    <p:extLst>
      <p:ext uri="{BB962C8B-B14F-4D97-AF65-F5344CB8AC3E}">
        <p14:creationId xmlns:p14="http://schemas.microsoft.com/office/powerpoint/2010/main" val="3668600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B1632-9C14-F928-1A46-F8A0AA0135CC}"/>
              </a:ext>
            </a:extLst>
          </p:cNvPr>
          <p:cNvSpPr>
            <a:spLocks noGrp="1"/>
          </p:cNvSpPr>
          <p:nvPr>
            <p:ph type="title"/>
          </p:nvPr>
        </p:nvSpPr>
        <p:spPr>
          <a:xfrm>
            <a:off x="1517904" y="1517904"/>
            <a:ext cx="9144000" cy="468899"/>
          </a:xfrm>
        </p:spPr>
        <p:txBody>
          <a:bodyPr/>
          <a:lstStyle/>
          <a:p>
            <a:r>
              <a:rPr lang="en-US" sz="2400" dirty="0">
                <a:cs typeface="Aharoni"/>
              </a:rPr>
              <a:t>Visualization &amp; Report</a:t>
            </a:r>
            <a:endParaRPr lang="en-US" dirty="0"/>
          </a:p>
        </p:txBody>
      </p:sp>
      <p:sp>
        <p:nvSpPr>
          <p:cNvPr id="8" name="TextBox 7">
            <a:extLst>
              <a:ext uri="{FF2B5EF4-FFF2-40B4-BE49-F238E27FC236}">
                <a16:creationId xmlns:a16="http://schemas.microsoft.com/office/drawing/2014/main" id="{3D67F941-41BA-E698-B50C-4B0BFA25CEF1}"/>
              </a:ext>
            </a:extLst>
          </p:cNvPr>
          <p:cNvSpPr txBox="1"/>
          <p:nvPr/>
        </p:nvSpPr>
        <p:spPr>
          <a:xfrm>
            <a:off x="7385011" y="2470418"/>
            <a:ext cx="2938301" cy="9439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The most Rented Film Category was Sports with 1180 Rentals.</a:t>
            </a:r>
          </a:p>
        </p:txBody>
      </p:sp>
      <p:pic>
        <p:nvPicPr>
          <p:cNvPr id="5" name="Content Placeholder 4" descr="A graph of a number of people&#10;&#10;Description automatically generated">
            <a:extLst>
              <a:ext uri="{FF2B5EF4-FFF2-40B4-BE49-F238E27FC236}">
                <a16:creationId xmlns:a16="http://schemas.microsoft.com/office/drawing/2014/main" id="{B67430BE-B0EE-27D5-1115-843D8BCC403F}"/>
              </a:ext>
            </a:extLst>
          </p:cNvPr>
          <p:cNvPicPr>
            <a:picLocks noGrp="1" noChangeAspect="1"/>
          </p:cNvPicPr>
          <p:nvPr>
            <p:ph idx="1"/>
          </p:nvPr>
        </p:nvPicPr>
        <p:blipFill>
          <a:blip r:embed="rId2"/>
          <a:stretch>
            <a:fillRect/>
          </a:stretch>
        </p:blipFill>
        <p:spPr>
          <a:xfrm>
            <a:off x="1517517" y="2171422"/>
            <a:ext cx="5705475" cy="3409950"/>
          </a:xfrm>
        </p:spPr>
      </p:pic>
    </p:spTree>
    <p:extLst>
      <p:ext uri="{BB962C8B-B14F-4D97-AF65-F5344CB8AC3E}">
        <p14:creationId xmlns:p14="http://schemas.microsoft.com/office/powerpoint/2010/main" val="1641310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420CD-3FDD-C451-B195-DC0AF7041B87}"/>
              </a:ext>
            </a:extLst>
          </p:cNvPr>
          <p:cNvSpPr>
            <a:spLocks noGrp="1"/>
          </p:cNvSpPr>
          <p:nvPr>
            <p:ph type="title"/>
          </p:nvPr>
        </p:nvSpPr>
        <p:spPr>
          <a:xfrm>
            <a:off x="1517904" y="1517904"/>
            <a:ext cx="9144000" cy="747821"/>
          </a:xfrm>
        </p:spPr>
        <p:txBody>
          <a:bodyPr>
            <a:normAutofit/>
          </a:bodyPr>
          <a:lstStyle/>
          <a:p>
            <a:r>
              <a:rPr lang="en-US" sz="2400" dirty="0">
                <a:cs typeface="Aharoni"/>
              </a:rPr>
              <a:t>Recommendations:</a:t>
            </a:r>
            <a:endParaRPr lang="en-US" sz="2400" dirty="0"/>
          </a:p>
        </p:txBody>
      </p:sp>
      <p:sp>
        <p:nvSpPr>
          <p:cNvPr id="3" name="Content Placeholder 2">
            <a:extLst>
              <a:ext uri="{FF2B5EF4-FFF2-40B4-BE49-F238E27FC236}">
                <a16:creationId xmlns:a16="http://schemas.microsoft.com/office/drawing/2014/main" id="{8AA755C6-8131-CA8A-C5C7-A7F818EAB64D}"/>
              </a:ext>
            </a:extLst>
          </p:cNvPr>
          <p:cNvSpPr>
            <a:spLocks noGrp="1"/>
          </p:cNvSpPr>
          <p:nvPr>
            <p:ph idx="1"/>
          </p:nvPr>
        </p:nvSpPr>
        <p:spPr>
          <a:xfrm>
            <a:off x="1517904" y="2132496"/>
            <a:ext cx="9144000" cy="2144379"/>
          </a:xfrm>
        </p:spPr>
        <p:txBody>
          <a:bodyPr vert="horz" lIns="91440" tIns="45720" rIns="91440" bIns="45720" rtlCol="0" anchor="t">
            <a:normAutofit fontScale="92500" lnSpcReduction="20000"/>
          </a:bodyPr>
          <a:lstStyle/>
          <a:p>
            <a:r>
              <a:rPr lang="en-US" sz="1800" dirty="0"/>
              <a:t>Highlight the genre of the movie with most loved rental.</a:t>
            </a:r>
          </a:p>
          <a:p>
            <a:r>
              <a:rPr lang="en-US" sz="1800" dirty="0"/>
              <a:t>Also conducting AR/VR shots of the movie in the rental shop itself  to increase more customers on this rental.</a:t>
            </a:r>
          </a:p>
          <a:p>
            <a:r>
              <a:rPr lang="en-US" sz="1800" dirty="0"/>
              <a:t>Giving Discounts to attract more customers.</a:t>
            </a:r>
          </a:p>
          <a:p>
            <a:r>
              <a:rPr lang="en-US" sz="1800" dirty="0"/>
              <a:t>Also the Low rental genre was music to increase sales of this genre conducting virtual experience of the music and also taking feedback from customers and plan according to the interest of the customers.</a:t>
            </a:r>
          </a:p>
        </p:txBody>
      </p:sp>
    </p:spTree>
    <p:extLst>
      <p:ext uri="{BB962C8B-B14F-4D97-AF65-F5344CB8AC3E}">
        <p14:creationId xmlns:p14="http://schemas.microsoft.com/office/powerpoint/2010/main" val="1622328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55444-EB56-FB56-21E3-D0DBCE2F0E4E}"/>
              </a:ext>
            </a:extLst>
          </p:cNvPr>
          <p:cNvSpPr>
            <a:spLocks noGrp="1"/>
          </p:cNvSpPr>
          <p:nvPr>
            <p:ph type="title"/>
          </p:nvPr>
        </p:nvSpPr>
        <p:spPr/>
        <p:txBody>
          <a:bodyPr/>
          <a:lstStyle/>
          <a:p>
            <a:r>
              <a:rPr lang="en-US" dirty="0">
                <a:ea typeface="+mj-lt"/>
                <a:cs typeface="+mj-lt"/>
              </a:rPr>
              <a:t>3. </a:t>
            </a:r>
            <a:r>
              <a:rPr lang="en-US" sz="2400" dirty="0">
                <a:ea typeface="+mj-lt"/>
                <a:cs typeface="+mj-lt"/>
              </a:rPr>
              <a:t>Store Performance:</a:t>
            </a:r>
            <a:br>
              <a:rPr lang="en-US" sz="2400" dirty="0">
                <a:ea typeface="+mj-lt"/>
                <a:cs typeface="+mj-lt"/>
              </a:rPr>
            </a:br>
            <a:r>
              <a:rPr lang="en-US" sz="2400" dirty="0">
                <a:cs typeface="Aharoni"/>
              </a:rPr>
              <a:t>a. </a:t>
            </a:r>
            <a:r>
              <a:rPr lang="en-US" sz="1600" dirty="0">
                <a:ea typeface="+mj-lt"/>
                <a:cs typeface="+mj-lt"/>
              </a:rPr>
              <a:t>Identify which store generates the highest rental revenue.</a:t>
            </a:r>
            <a:endParaRPr lang="en-US" sz="1600" dirty="0"/>
          </a:p>
        </p:txBody>
      </p:sp>
      <p:pic>
        <p:nvPicPr>
          <p:cNvPr id="4" name="Content Placeholder 3" descr="A screenshot of a computer screen&#10;&#10;Description automatically generated">
            <a:extLst>
              <a:ext uri="{FF2B5EF4-FFF2-40B4-BE49-F238E27FC236}">
                <a16:creationId xmlns:a16="http://schemas.microsoft.com/office/drawing/2014/main" id="{E73F5CEE-4D75-6C56-00AC-375BCB81B26E}"/>
              </a:ext>
            </a:extLst>
          </p:cNvPr>
          <p:cNvPicPr>
            <a:picLocks noGrp="1" noChangeAspect="1"/>
          </p:cNvPicPr>
          <p:nvPr>
            <p:ph idx="1"/>
          </p:nvPr>
        </p:nvPicPr>
        <p:blipFill>
          <a:blip r:embed="rId2"/>
          <a:stretch>
            <a:fillRect/>
          </a:stretch>
        </p:blipFill>
        <p:spPr>
          <a:xfrm>
            <a:off x="1612252" y="2865460"/>
            <a:ext cx="4486275" cy="2495550"/>
          </a:xfrm>
        </p:spPr>
      </p:pic>
      <p:sp>
        <p:nvSpPr>
          <p:cNvPr id="8" name="TextBox 7">
            <a:extLst>
              <a:ext uri="{FF2B5EF4-FFF2-40B4-BE49-F238E27FC236}">
                <a16:creationId xmlns:a16="http://schemas.microsoft.com/office/drawing/2014/main" id="{EB619E60-4A74-1FA1-858F-19CFBC04ACFE}"/>
              </a:ext>
            </a:extLst>
          </p:cNvPr>
          <p:cNvSpPr txBox="1"/>
          <p:nvPr/>
        </p:nvSpPr>
        <p:spPr>
          <a:xfrm>
            <a:off x="6804001" y="2774045"/>
            <a:ext cx="14353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t>Output:</a:t>
            </a:r>
          </a:p>
        </p:txBody>
      </p:sp>
      <p:pic>
        <p:nvPicPr>
          <p:cNvPr id="3" name="Picture 2" descr="A screenshot of a phone&#10;&#10;Description automatically generated">
            <a:extLst>
              <a:ext uri="{FF2B5EF4-FFF2-40B4-BE49-F238E27FC236}">
                <a16:creationId xmlns:a16="http://schemas.microsoft.com/office/drawing/2014/main" id="{84413976-B2AD-ADE6-2322-0082009ADDD7}"/>
              </a:ext>
            </a:extLst>
          </p:cNvPr>
          <p:cNvPicPr>
            <a:picLocks noChangeAspect="1"/>
          </p:cNvPicPr>
          <p:nvPr/>
        </p:nvPicPr>
        <p:blipFill>
          <a:blip r:embed="rId3"/>
          <a:stretch>
            <a:fillRect/>
          </a:stretch>
        </p:blipFill>
        <p:spPr>
          <a:xfrm>
            <a:off x="7213900" y="3269907"/>
            <a:ext cx="2047875" cy="647700"/>
          </a:xfrm>
          <a:prstGeom prst="rect">
            <a:avLst/>
          </a:prstGeom>
        </p:spPr>
      </p:pic>
    </p:spTree>
    <p:extLst>
      <p:ext uri="{BB962C8B-B14F-4D97-AF65-F5344CB8AC3E}">
        <p14:creationId xmlns:p14="http://schemas.microsoft.com/office/powerpoint/2010/main" val="1872532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CC28-5E69-0E83-41BD-759978108D02}"/>
              </a:ext>
            </a:extLst>
          </p:cNvPr>
          <p:cNvSpPr>
            <a:spLocks noGrp="1"/>
          </p:cNvSpPr>
          <p:nvPr>
            <p:ph type="title"/>
          </p:nvPr>
        </p:nvSpPr>
        <p:spPr>
          <a:xfrm>
            <a:off x="1517904" y="1517904"/>
            <a:ext cx="9144000" cy="520385"/>
          </a:xfrm>
        </p:spPr>
        <p:txBody>
          <a:bodyPr/>
          <a:lstStyle/>
          <a:p>
            <a:r>
              <a:rPr lang="en-US" sz="2400" dirty="0">
                <a:cs typeface="Aharoni"/>
              </a:rPr>
              <a:t>Visualization &amp; Report</a:t>
            </a:r>
            <a:endParaRPr lang="en-US" dirty="0"/>
          </a:p>
        </p:txBody>
      </p:sp>
      <p:pic>
        <p:nvPicPr>
          <p:cNvPr id="4" name="Content Placeholder 3" descr="A graph with blue squares&#10;&#10;Description automatically generated">
            <a:extLst>
              <a:ext uri="{FF2B5EF4-FFF2-40B4-BE49-F238E27FC236}">
                <a16:creationId xmlns:a16="http://schemas.microsoft.com/office/drawing/2014/main" id="{F7E7ACBB-72AC-AA4C-1164-1C8D867C70BC}"/>
              </a:ext>
            </a:extLst>
          </p:cNvPr>
          <p:cNvPicPr>
            <a:picLocks noGrp="1" noChangeAspect="1"/>
          </p:cNvPicPr>
          <p:nvPr>
            <p:ph idx="1"/>
          </p:nvPr>
        </p:nvPicPr>
        <p:blipFill>
          <a:blip r:embed="rId2"/>
          <a:stretch>
            <a:fillRect/>
          </a:stretch>
        </p:blipFill>
        <p:spPr>
          <a:xfrm>
            <a:off x="1517517" y="2505697"/>
            <a:ext cx="4819908" cy="2823777"/>
          </a:xfrm>
        </p:spPr>
      </p:pic>
      <p:sp>
        <p:nvSpPr>
          <p:cNvPr id="5" name="TextBox 4">
            <a:extLst>
              <a:ext uri="{FF2B5EF4-FFF2-40B4-BE49-F238E27FC236}">
                <a16:creationId xmlns:a16="http://schemas.microsoft.com/office/drawing/2014/main" id="{C9E899C1-993B-8D62-54C5-BB73D903A987}"/>
              </a:ext>
            </a:extLst>
          </p:cNvPr>
          <p:cNvSpPr txBox="1"/>
          <p:nvPr/>
        </p:nvSpPr>
        <p:spPr>
          <a:xfrm>
            <a:off x="6748797" y="2539424"/>
            <a:ext cx="390574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The Store 2 (33,927)has Highest Rental Revenue Compared to Store 1(33,489)</a:t>
            </a:r>
          </a:p>
        </p:txBody>
      </p:sp>
    </p:spTree>
    <p:extLst>
      <p:ext uri="{BB962C8B-B14F-4D97-AF65-F5344CB8AC3E}">
        <p14:creationId xmlns:p14="http://schemas.microsoft.com/office/powerpoint/2010/main" val="4045394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D75D6-B7D2-718F-710C-8C81A675F981}"/>
              </a:ext>
            </a:extLst>
          </p:cNvPr>
          <p:cNvSpPr>
            <a:spLocks noGrp="1"/>
          </p:cNvSpPr>
          <p:nvPr>
            <p:ph type="title"/>
          </p:nvPr>
        </p:nvSpPr>
        <p:spPr>
          <a:xfrm>
            <a:off x="1517904" y="1517904"/>
            <a:ext cx="9144000" cy="482778"/>
          </a:xfrm>
        </p:spPr>
        <p:txBody>
          <a:bodyPr>
            <a:normAutofit/>
          </a:bodyPr>
          <a:lstStyle/>
          <a:p>
            <a:r>
              <a:rPr lang="en-US" sz="2400" dirty="0">
                <a:cs typeface="Aharoni"/>
              </a:rPr>
              <a:t>Recommendations:</a:t>
            </a:r>
            <a:endParaRPr lang="en-US" sz="2400" dirty="0"/>
          </a:p>
        </p:txBody>
      </p:sp>
      <p:sp>
        <p:nvSpPr>
          <p:cNvPr id="3" name="Content Placeholder 2">
            <a:extLst>
              <a:ext uri="{FF2B5EF4-FFF2-40B4-BE49-F238E27FC236}">
                <a16:creationId xmlns:a16="http://schemas.microsoft.com/office/drawing/2014/main" id="{8295D426-AF7A-B3CE-62F5-19212D8A036C}"/>
              </a:ext>
            </a:extLst>
          </p:cNvPr>
          <p:cNvSpPr>
            <a:spLocks noGrp="1"/>
          </p:cNvSpPr>
          <p:nvPr>
            <p:ph idx="1"/>
          </p:nvPr>
        </p:nvSpPr>
        <p:spPr>
          <a:xfrm>
            <a:off x="1517904" y="2176670"/>
            <a:ext cx="9144000" cy="1536987"/>
          </a:xfrm>
        </p:spPr>
        <p:txBody>
          <a:bodyPr vert="horz" lIns="91440" tIns="45720" rIns="91440" bIns="45720" rtlCol="0" anchor="t">
            <a:normAutofit/>
          </a:bodyPr>
          <a:lstStyle/>
          <a:p>
            <a:r>
              <a:rPr lang="en-US" sz="1800" dirty="0"/>
              <a:t>Analyzing store 2 success factors like interacting with staffs of two stores about the possibilities of more rentals, locations of stores.</a:t>
            </a:r>
          </a:p>
          <a:p>
            <a:r>
              <a:rPr lang="en-US" sz="1800" dirty="0">
                <a:ea typeface="+mn-lt"/>
                <a:cs typeface="+mn-lt"/>
              </a:rPr>
              <a:t>Review the stock and availability of high-demand films or categories in Store 2.</a:t>
            </a:r>
            <a:r>
              <a:rPr lang="en-US" sz="1800" dirty="0"/>
              <a:t> </a:t>
            </a:r>
          </a:p>
          <a:p>
            <a:pPr marL="0" indent="0">
              <a:buNone/>
            </a:pPr>
            <a:endParaRPr lang="en-US" sz="1800" dirty="0"/>
          </a:p>
        </p:txBody>
      </p:sp>
    </p:spTree>
    <p:extLst>
      <p:ext uri="{BB962C8B-B14F-4D97-AF65-F5344CB8AC3E}">
        <p14:creationId xmlns:p14="http://schemas.microsoft.com/office/powerpoint/2010/main" val="376658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1756D-2C72-BBFA-BBEC-DB78CF5E4D6C}"/>
              </a:ext>
            </a:extLst>
          </p:cNvPr>
          <p:cNvSpPr>
            <a:spLocks noGrp="1"/>
          </p:cNvSpPr>
          <p:nvPr>
            <p:ph type="title"/>
          </p:nvPr>
        </p:nvSpPr>
        <p:spPr/>
        <p:txBody>
          <a:bodyPr>
            <a:normAutofit/>
          </a:bodyPr>
          <a:lstStyle/>
          <a:p>
            <a:r>
              <a:rPr lang="en-US" dirty="0">
                <a:cs typeface="Aharoni"/>
              </a:rPr>
              <a:t>3. </a:t>
            </a:r>
            <a:r>
              <a:rPr lang="en-US" sz="2400" dirty="0">
                <a:cs typeface="Aharoni"/>
              </a:rPr>
              <a:t>Store Performance:</a:t>
            </a:r>
            <a:br>
              <a:rPr lang="en-US" sz="2400" dirty="0">
                <a:cs typeface="Aharoni"/>
              </a:rPr>
            </a:br>
            <a:r>
              <a:rPr lang="en-US" sz="1600" dirty="0">
                <a:cs typeface="Aharoni"/>
              </a:rPr>
              <a:t>b</a:t>
            </a:r>
            <a:r>
              <a:rPr lang="en-US" sz="2400" dirty="0">
                <a:cs typeface="Aharoni"/>
              </a:rPr>
              <a:t>. </a:t>
            </a:r>
            <a:r>
              <a:rPr lang="en-US" sz="1600" dirty="0">
                <a:ea typeface="+mj-lt"/>
                <a:cs typeface="+mj-lt"/>
              </a:rPr>
              <a:t>Determine the distribution of rentals by staff members to assess performance.</a:t>
            </a:r>
            <a:endParaRPr lang="en-US" sz="1600" dirty="0">
              <a:cs typeface="Aharoni"/>
            </a:endParaRPr>
          </a:p>
        </p:txBody>
      </p:sp>
      <p:pic>
        <p:nvPicPr>
          <p:cNvPr id="4" name="Content Placeholder 3" descr="A screenshot of a computer program&#10;&#10;Description automatically generated">
            <a:extLst>
              <a:ext uri="{FF2B5EF4-FFF2-40B4-BE49-F238E27FC236}">
                <a16:creationId xmlns:a16="http://schemas.microsoft.com/office/drawing/2014/main" id="{78E18E2E-2871-B3A7-99B5-2CC234719166}"/>
              </a:ext>
            </a:extLst>
          </p:cNvPr>
          <p:cNvPicPr>
            <a:picLocks noGrp="1" noChangeAspect="1"/>
          </p:cNvPicPr>
          <p:nvPr>
            <p:ph idx="1"/>
          </p:nvPr>
        </p:nvPicPr>
        <p:blipFill>
          <a:blip r:embed="rId2"/>
          <a:stretch>
            <a:fillRect/>
          </a:stretch>
        </p:blipFill>
        <p:spPr>
          <a:xfrm>
            <a:off x="1645976" y="2865717"/>
            <a:ext cx="4810125" cy="2598008"/>
          </a:xfrm>
        </p:spPr>
      </p:pic>
      <p:sp>
        <p:nvSpPr>
          <p:cNvPr id="8" name="TextBox 7">
            <a:extLst>
              <a:ext uri="{FF2B5EF4-FFF2-40B4-BE49-F238E27FC236}">
                <a16:creationId xmlns:a16="http://schemas.microsoft.com/office/drawing/2014/main" id="{70478DB9-B62B-EF94-0F91-0883C1628A65}"/>
              </a:ext>
            </a:extLst>
          </p:cNvPr>
          <p:cNvSpPr txBox="1"/>
          <p:nvPr/>
        </p:nvSpPr>
        <p:spPr>
          <a:xfrm>
            <a:off x="7011020" y="2912057"/>
            <a:ext cx="110409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Table:</a:t>
            </a:r>
          </a:p>
        </p:txBody>
      </p:sp>
      <p:pic>
        <p:nvPicPr>
          <p:cNvPr id="3" name="Picture 2" descr="A screenshot of a computer&#10;&#10;Description automatically generated">
            <a:extLst>
              <a:ext uri="{FF2B5EF4-FFF2-40B4-BE49-F238E27FC236}">
                <a16:creationId xmlns:a16="http://schemas.microsoft.com/office/drawing/2014/main" id="{098C2984-9A9A-2E75-4FA2-E471F3A8F011}"/>
              </a:ext>
            </a:extLst>
          </p:cNvPr>
          <p:cNvPicPr>
            <a:picLocks noChangeAspect="1"/>
          </p:cNvPicPr>
          <p:nvPr/>
        </p:nvPicPr>
        <p:blipFill>
          <a:blip r:embed="rId3"/>
          <a:stretch>
            <a:fillRect/>
          </a:stretch>
        </p:blipFill>
        <p:spPr>
          <a:xfrm>
            <a:off x="7224326" y="3429900"/>
            <a:ext cx="3448050" cy="657225"/>
          </a:xfrm>
          <a:prstGeom prst="rect">
            <a:avLst/>
          </a:prstGeom>
        </p:spPr>
      </p:pic>
    </p:spTree>
    <p:extLst>
      <p:ext uri="{BB962C8B-B14F-4D97-AF65-F5344CB8AC3E}">
        <p14:creationId xmlns:p14="http://schemas.microsoft.com/office/powerpoint/2010/main" val="1717377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4F150-1234-6101-A7C2-A29BFF8A6717}"/>
              </a:ext>
            </a:extLst>
          </p:cNvPr>
          <p:cNvSpPr>
            <a:spLocks noGrp="1"/>
          </p:cNvSpPr>
          <p:nvPr>
            <p:ph type="title"/>
          </p:nvPr>
        </p:nvSpPr>
        <p:spPr>
          <a:xfrm>
            <a:off x="1507607" y="1517904"/>
            <a:ext cx="9154297" cy="685141"/>
          </a:xfrm>
        </p:spPr>
        <p:txBody>
          <a:bodyPr/>
          <a:lstStyle/>
          <a:p>
            <a:r>
              <a:rPr lang="en-US" sz="2400" dirty="0">
                <a:cs typeface="Aharoni"/>
              </a:rPr>
              <a:t>Visualization &amp; Report</a:t>
            </a:r>
            <a:endParaRPr lang="en-US" dirty="0"/>
          </a:p>
        </p:txBody>
      </p:sp>
      <p:pic>
        <p:nvPicPr>
          <p:cNvPr id="4" name="Content Placeholder 3" descr="A graph with blue squares&#10;&#10;Description automatically generated">
            <a:extLst>
              <a:ext uri="{FF2B5EF4-FFF2-40B4-BE49-F238E27FC236}">
                <a16:creationId xmlns:a16="http://schemas.microsoft.com/office/drawing/2014/main" id="{6BF160D0-AADC-62BC-5A00-33CCF10D0EA9}"/>
              </a:ext>
            </a:extLst>
          </p:cNvPr>
          <p:cNvPicPr>
            <a:picLocks noGrp="1" noChangeAspect="1"/>
          </p:cNvPicPr>
          <p:nvPr>
            <p:ph idx="1"/>
          </p:nvPr>
        </p:nvPicPr>
        <p:blipFill>
          <a:blip r:embed="rId2"/>
          <a:stretch>
            <a:fillRect/>
          </a:stretch>
        </p:blipFill>
        <p:spPr>
          <a:xfrm>
            <a:off x="1504131" y="2337079"/>
            <a:ext cx="5176194" cy="3037446"/>
          </a:xfrm>
        </p:spPr>
      </p:pic>
      <p:sp>
        <p:nvSpPr>
          <p:cNvPr id="5" name="TextBox 4">
            <a:extLst>
              <a:ext uri="{FF2B5EF4-FFF2-40B4-BE49-F238E27FC236}">
                <a16:creationId xmlns:a16="http://schemas.microsoft.com/office/drawing/2014/main" id="{5D0DE66C-04E9-C3B6-3D1B-BC913F9C4664}"/>
              </a:ext>
            </a:extLst>
          </p:cNvPr>
          <p:cNvSpPr txBox="1"/>
          <p:nvPr/>
        </p:nvSpPr>
        <p:spPr>
          <a:xfrm>
            <a:off x="6983418" y="2318605"/>
            <a:ext cx="416796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Mike Hillyer has the high distribution of rentals with(8040) as total rentals.</a:t>
            </a:r>
          </a:p>
          <a:p>
            <a:pPr marL="285750" indent="-285750">
              <a:buFont typeface="Arial"/>
              <a:buChar char="•"/>
            </a:pPr>
            <a:r>
              <a:rPr lang="en-US" dirty="0"/>
              <a:t>A very close Minimal difference(36) between the two having Jon Stephens with 8004 as total rentals. </a:t>
            </a:r>
          </a:p>
        </p:txBody>
      </p:sp>
    </p:spTree>
    <p:extLst>
      <p:ext uri="{BB962C8B-B14F-4D97-AF65-F5344CB8AC3E}">
        <p14:creationId xmlns:p14="http://schemas.microsoft.com/office/powerpoint/2010/main" val="3776976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E6DED-0861-84DE-A707-0592327AD418}"/>
              </a:ext>
            </a:extLst>
          </p:cNvPr>
          <p:cNvSpPr>
            <a:spLocks noGrp="1"/>
          </p:cNvSpPr>
          <p:nvPr>
            <p:ph type="title"/>
          </p:nvPr>
        </p:nvSpPr>
        <p:spPr>
          <a:xfrm>
            <a:off x="1517904" y="1517904"/>
            <a:ext cx="9144000" cy="626342"/>
          </a:xfrm>
        </p:spPr>
        <p:txBody>
          <a:bodyPr>
            <a:normAutofit/>
          </a:bodyPr>
          <a:lstStyle/>
          <a:p>
            <a:r>
              <a:rPr lang="en-US" sz="2400" dirty="0">
                <a:cs typeface="Aharoni"/>
              </a:rPr>
              <a:t>Recommendations:</a:t>
            </a:r>
            <a:endParaRPr lang="en-US" sz="2400" dirty="0"/>
          </a:p>
        </p:txBody>
      </p:sp>
      <p:sp>
        <p:nvSpPr>
          <p:cNvPr id="3" name="Content Placeholder 2">
            <a:extLst>
              <a:ext uri="{FF2B5EF4-FFF2-40B4-BE49-F238E27FC236}">
                <a16:creationId xmlns:a16="http://schemas.microsoft.com/office/drawing/2014/main" id="{C9A7591F-7452-9DA6-613F-78E16C0B4B9D}"/>
              </a:ext>
            </a:extLst>
          </p:cNvPr>
          <p:cNvSpPr>
            <a:spLocks noGrp="1"/>
          </p:cNvSpPr>
          <p:nvPr>
            <p:ph idx="1"/>
          </p:nvPr>
        </p:nvSpPr>
        <p:spPr>
          <a:xfrm>
            <a:off x="1517904" y="2143539"/>
            <a:ext cx="9144000" cy="1956640"/>
          </a:xfrm>
        </p:spPr>
        <p:txBody>
          <a:bodyPr vert="horz" lIns="91440" tIns="45720" rIns="91440" bIns="45720" rtlCol="0" anchor="t">
            <a:normAutofit/>
          </a:bodyPr>
          <a:lstStyle/>
          <a:p>
            <a:r>
              <a:rPr lang="en-US" sz="1800" dirty="0"/>
              <a:t>Recognize and reward the top performers.</a:t>
            </a:r>
          </a:p>
          <a:p>
            <a:r>
              <a:rPr lang="en-US" sz="1800" dirty="0"/>
              <a:t>A interaction is needed between the two staffs and get insights from each other.</a:t>
            </a:r>
          </a:p>
          <a:p>
            <a:r>
              <a:rPr lang="en-US" sz="1800" dirty="0"/>
              <a:t>To increase the other staff performers team workshop is needed through team meetings and trainings.</a:t>
            </a:r>
          </a:p>
          <a:p>
            <a:endParaRPr lang="en-US"/>
          </a:p>
          <a:p>
            <a:endParaRPr lang="en-US" dirty="0"/>
          </a:p>
        </p:txBody>
      </p:sp>
    </p:spTree>
    <p:extLst>
      <p:ext uri="{BB962C8B-B14F-4D97-AF65-F5344CB8AC3E}">
        <p14:creationId xmlns:p14="http://schemas.microsoft.com/office/powerpoint/2010/main" val="1137975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DD428-4E9F-B081-30E2-D20CA69A9BE6}"/>
              </a:ext>
            </a:extLst>
          </p:cNvPr>
          <p:cNvSpPr>
            <a:spLocks noGrp="1"/>
          </p:cNvSpPr>
          <p:nvPr>
            <p:ph type="title"/>
          </p:nvPr>
        </p:nvSpPr>
        <p:spPr>
          <a:xfrm>
            <a:off x="1517904" y="1075121"/>
            <a:ext cx="9144000" cy="1786951"/>
          </a:xfrm>
        </p:spPr>
        <p:txBody>
          <a:bodyPr>
            <a:normAutofit/>
          </a:bodyPr>
          <a:lstStyle/>
          <a:p>
            <a:r>
              <a:rPr lang="en-US" dirty="0">
                <a:ea typeface="+mj-lt"/>
                <a:cs typeface="+mj-lt"/>
              </a:rPr>
              <a:t>1. </a:t>
            </a:r>
            <a:r>
              <a:rPr lang="en-US" sz="2400" dirty="0">
                <a:ea typeface="+mj-lt"/>
                <a:cs typeface="+mj-lt"/>
              </a:rPr>
              <a:t>Rental Trends</a:t>
            </a:r>
            <a:r>
              <a:rPr lang="en-US" dirty="0">
                <a:ea typeface="+mj-lt"/>
                <a:cs typeface="+mj-lt"/>
              </a:rPr>
              <a:t>:</a:t>
            </a:r>
            <a:br>
              <a:rPr lang="en-US" dirty="0">
                <a:ea typeface="+mj-lt"/>
                <a:cs typeface="+mj-lt"/>
              </a:rPr>
            </a:br>
            <a:r>
              <a:rPr lang="en-US" sz="1600" dirty="0">
                <a:cs typeface="Aharoni"/>
              </a:rPr>
              <a:t>a</a:t>
            </a:r>
            <a:r>
              <a:rPr lang="en-US" dirty="0">
                <a:cs typeface="Aharoni"/>
              </a:rPr>
              <a:t>.</a:t>
            </a:r>
            <a:r>
              <a:rPr lang="en-US" dirty="0">
                <a:ea typeface="+mj-lt"/>
                <a:cs typeface="+mj-lt"/>
              </a:rPr>
              <a:t> </a:t>
            </a:r>
            <a:r>
              <a:rPr lang="en-US" sz="1600" dirty="0">
                <a:ea typeface="+mj-lt"/>
                <a:cs typeface="+mj-lt"/>
              </a:rPr>
              <a:t>Analyze the monthly rental trends over the available data period. </a:t>
            </a:r>
            <a:endParaRPr lang="en-US" sz="1600"/>
          </a:p>
        </p:txBody>
      </p:sp>
      <p:pic>
        <p:nvPicPr>
          <p:cNvPr id="7" name="Content Placeholder 6" descr="A screenshot of a computer&#10;&#10;Description automatically generated">
            <a:extLst>
              <a:ext uri="{FF2B5EF4-FFF2-40B4-BE49-F238E27FC236}">
                <a16:creationId xmlns:a16="http://schemas.microsoft.com/office/drawing/2014/main" id="{DFF91853-83BC-D3A6-DB9D-E425886D5FD5}"/>
              </a:ext>
            </a:extLst>
          </p:cNvPr>
          <p:cNvPicPr>
            <a:picLocks noGrp="1" noChangeAspect="1"/>
          </p:cNvPicPr>
          <p:nvPr>
            <p:ph idx="1"/>
          </p:nvPr>
        </p:nvPicPr>
        <p:blipFill>
          <a:blip r:embed="rId2"/>
          <a:stretch>
            <a:fillRect/>
          </a:stretch>
        </p:blipFill>
        <p:spPr>
          <a:xfrm>
            <a:off x="1825922" y="2398736"/>
            <a:ext cx="4985693" cy="2769971"/>
          </a:xfrm>
        </p:spPr>
      </p:pic>
      <p:sp>
        <p:nvSpPr>
          <p:cNvPr id="3" name="TextBox 2">
            <a:extLst>
              <a:ext uri="{FF2B5EF4-FFF2-40B4-BE49-F238E27FC236}">
                <a16:creationId xmlns:a16="http://schemas.microsoft.com/office/drawing/2014/main" id="{5D8CA2DD-40B5-E20F-0CF4-C257CED4BADE}"/>
              </a:ext>
            </a:extLst>
          </p:cNvPr>
          <p:cNvSpPr txBox="1"/>
          <p:nvPr/>
        </p:nvSpPr>
        <p:spPr>
          <a:xfrm>
            <a:off x="7442362" y="2401412"/>
            <a:ext cx="149053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t>Output:</a:t>
            </a:r>
          </a:p>
        </p:txBody>
      </p:sp>
      <p:pic>
        <p:nvPicPr>
          <p:cNvPr id="4" name="Picture 3" descr="A screenshot of a data&#10;&#10;Description automatically generated">
            <a:extLst>
              <a:ext uri="{FF2B5EF4-FFF2-40B4-BE49-F238E27FC236}">
                <a16:creationId xmlns:a16="http://schemas.microsoft.com/office/drawing/2014/main" id="{F269D22A-3062-5CE8-D3AE-52195F73A80D}"/>
              </a:ext>
            </a:extLst>
          </p:cNvPr>
          <p:cNvPicPr>
            <a:picLocks noChangeAspect="1"/>
          </p:cNvPicPr>
          <p:nvPr/>
        </p:nvPicPr>
        <p:blipFill>
          <a:blip r:embed="rId3"/>
          <a:stretch>
            <a:fillRect/>
          </a:stretch>
        </p:blipFill>
        <p:spPr>
          <a:xfrm>
            <a:off x="7553453" y="2863678"/>
            <a:ext cx="2295525" cy="1295400"/>
          </a:xfrm>
          <a:prstGeom prst="rect">
            <a:avLst/>
          </a:prstGeom>
        </p:spPr>
      </p:pic>
    </p:spTree>
    <p:extLst>
      <p:ext uri="{BB962C8B-B14F-4D97-AF65-F5344CB8AC3E}">
        <p14:creationId xmlns:p14="http://schemas.microsoft.com/office/powerpoint/2010/main" val="1123826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7B723-A723-F5C1-73AC-E1C85D0998F0}"/>
              </a:ext>
            </a:extLst>
          </p:cNvPr>
          <p:cNvSpPr>
            <a:spLocks noGrp="1"/>
          </p:cNvSpPr>
          <p:nvPr>
            <p:ph type="title"/>
          </p:nvPr>
        </p:nvSpPr>
        <p:spPr>
          <a:xfrm>
            <a:off x="1600282" y="1517904"/>
            <a:ext cx="9061622" cy="602763"/>
          </a:xfrm>
        </p:spPr>
        <p:txBody>
          <a:bodyPr>
            <a:normAutofit/>
          </a:bodyPr>
          <a:lstStyle/>
          <a:p>
            <a:r>
              <a:rPr lang="en-US" sz="2400" dirty="0">
                <a:cs typeface="Aharoni"/>
              </a:rPr>
              <a:t>Visualization &amp; Report</a:t>
            </a:r>
            <a:endParaRPr lang="en-US" sz="2400" dirty="0"/>
          </a:p>
        </p:txBody>
      </p:sp>
      <p:pic>
        <p:nvPicPr>
          <p:cNvPr id="4" name="Content Placeholder 3" descr="A graph of a rental&#10;&#10;Description automatically generated">
            <a:extLst>
              <a:ext uri="{FF2B5EF4-FFF2-40B4-BE49-F238E27FC236}">
                <a16:creationId xmlns:a16="http://schemas.microsoft.com/office/drawing/2014/main" id="{87AD8606-446F-2968-B845-0107C80D3079}"/>
              </a:ext>
            </a:extLst>
          </p:cNvPr>
          <p:cNvPicPr>
            <a:picLocks noGrp="1" noChangeAspect="1"/>
          </p:cNvPicPr>
          <p:nvPr>
            <p:ph idx="1"/>
          </p:nvPr>
        </p:nvPicPr>
        <p:blipFill>
          <a:blip r:embed="rId2"/>
          <a:stretch>
            <a:fillRect/>
          </a:stretch>
        </p:blipFill>
        <p:spPr>
          <a:xfrm>
            <a:off x="1598351" y="2412249"/>
            <a:ext cx="5760050" cy="3216619"/>
          </a:xfrm>
        </p:spPr>
      </p:pic>
      <p:sp>
        <p:nvSpPr>
          <p:cNvPr id="3" name="TextBox 2">
            <a:extLst>
              <a:ext uri="{FF2B5EF4-FFF2-40B4-BE49-F238E27FC236}">
                <a16:creationId xmlns:a16="http://schemas.microsoft.com/office/drawing/2014/main" id="{790AFCAD-FAFE-7637-77ED-C532EBCE1835}"/>
              </a:ext>
            </a:extLst>
          </p:cNvPr>
          <p:cNvSpPr txBox="1"/>
          <p:nvPr/>
        </p:nvSpPr>
        <p:spPr>
          <a:xfrm>
            <a:off x="7618274" y="2470418"/>
            <a:ext cx="320188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The Highest Rentals occurred in 7th May  with 6,909 rentals, having peak rentals in May.</a:t>
            </a:r>
          </a:p>
          <a:p>
            <a:pPr marL="285750" indent="-285750">
              <a:buFont typeface="Arial"/>
              <a:buChar char="•"/>
            </a:pPr>
            <a:r>
              <a:rPr lang="en-US" dirty="0"/>
              <a:t>Also shows significant drop in June.</a:t>
            </a:r>
          </a:p>
        </p:txBody>
      </p:sp>
      <p:pic>
        <p:nvPicPr>
          <p:cNvPr id="5" name="Picture 4" descr="A graph with a line going up&#10;&#10;Description automatically generated">
            <a:extLst>
              <a:ext uri="{FF2B5EF4-FFF2-40B4-BE49-F238E27FC236}">
                <a16:creationId xmlns:a16="http://schemas.microsoft.com/office/drawing/2014/main" id="{1D23B9FB-174D-E938-BB26-6F5D7F672924}"/>
              </a:ext>
            </a:extLst>
          </p:cNvPr>
          <p:cNvPicPr>
            <a:picLocks noChangeAspect="1"/>
          </p:cNvPicPr>
          <p:nvPr/>
        </p:nvPicPr>
        <p:blipFill>
          <a:blip r:embed="rId3"/>
          <a:stretch>
            <a:fillRect/>
          </a:stretch>
        </p:blipFill>
        <p:spPr>
          <a:xfrm>
            <a:off x="1636111" y="2257940"/>
            <a:ext cx="5686425" cy="3371850"/>
          </a:xfrm>
          <a:prstGeom prst="rect">
            <a:avLst/>
          </a:prstGeom>
        </p:spPr>
      </p:pic>
    </p:spTree>
    <p:extLst>
      <p:ext uri="{BB962C8B-B14F-4D97-AF65-F5344CB8AC3E}">
        <p14:creationId xmlns:p14="http://schemas.microsoft.com/office/powerpoint/2010/main" val="1829723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12658-F8AF-FEE9-8C8E-1EF307FC73BC}"/>
              </a:ext>
            </a:extLst>
          </p:cNvPr>
          <p:cNvSpPr>
            <a:spLocks noGrp="1"/>
          </p:cNvSpPr>
          <p:nvPr>
            <p:ph type="title"/>
          </p:nvPr>
        </p:nvSpPr>
        <p:spPr>
          <a:xfrm>
            <a:off x="1517904" y="1517904"/>
            <a:ext cx="9144000" cy="637386"/>
          </a:xfrm>
        </p:spPr>
        <p:txBody>
          <a:bodyPr>
            <a:normAutofit/>
          </a:bodyPr>
          <a:lstStyle/>
          <a:p>
            <a:r>
              <a:rPr lang="en-US" sz="2400">
                <a:cs typeface="Aharoni"/>
              </a:rPr>
              <a:t>Recommendations:</a:t>
            </a:r>
            <a:endParaRPr lang="en-US" sz="2400" dirty="0" err="1"/>
          </a:p>
        </p:txBody>
      </p:sp>
      <p:sp>
        <p:nvSpPr>
          <p:cNvPr id="3" name="Content Placeholder 2">
            <a:extLst>
              <a:ext uri="{FF2B5EF4-FFF2-40B4-BE49-F238E27FC236}">
                <a16:creationId xmlns:a16="http://schemas.microsoft.com/office/drawing/2014/main" id="{4D7D0F30-49D4-AC76-9988-A2625FB5B0D2}"/>
              </a:ext>
            </a:extLst>
          </p:cNvPr>
          <p:cNvSpPr>
            <a:spLocks noGrp="1"/>
          </p:cNvSpPr>
          <p:nvPr>
            <p:ph idx="1"/>
          </p:nvPr>
        </p:nvSpPr>
        <p:spPr>
          <a:xfrm>
            <a:off x="1517904" y="2154584"/>
            <a:ext cx="9144000" cy="2420465"/>
          </a:xfrm>
        </p:spPr>
        <p:txBody>
          <a:bodyPr vert="horz" lIns="91440" tIns="45720" rIns="91440" bIns="45720" rtlCol="0" anchor="t">
            <a:normAutofit/>
          </a:bodyPr>
          <a:lstStyle/>
          <a:p>
            <a:r>
              <a:rPr lang="en-US" sz="1800" dirty="0"/>
              <a:t>Significant drop in June may be due to seasonal trends or external factors like Opening of schools or colleges.</a:t>
            </a:r>
            <a:endParaRPr lang="en-US" dirty="0"/>
          </a:p>
          <a:p>
            <a:r>
              <a:rPr lang="en-US" sz="1800" dirty="0"/>
              <a:t>Have to done some campaigns to know more about the significant drop in June from the regular customers.</a:t>
            </a:r>
          </a:p>
          <a:p>
            <a:r>
              <a:rPr lang="en-US" sz="1800" dirty="0"/>
              <a:t>Giving additional discounts or package deals or doing engaging programs for the customers.</a:t>
            </a:r>
          </a:p>
          <a:p>
            <a:endParaRPr lang="en-US" sz="1800" dirty="0"/>
          </a:p>
        </p:txBody>
      </p:sp>
    </p:spTree>
    <p:extLst>
      <p:ext uri="{BB962C8B-B14F-4D97-AF65-F5344CB8AC3E}">
        <p14:creationId xmlns:p14="http://schemas.microsoft.com/office/powerpoint/2010/main" val="472093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71CB1-7571-40D3-85DD-ACD7B438D0CD}"/>
              </a:ext>
            </a:extLst>
          </p:cNvPr>
          <p:cNvSpPr>
            <a:spLocks noGrp="1"/>
          </p:cNvSpPr>
          <p:nvPr>
            <p:ph type="title"/>
          </p:nvPr>
        </p:nvSpPr>
        <p:spPr>
          <a:xfrm>
            <a:off x="1404634" y="1229580"/>
            <a:ext cx="9144000" cy="1344168"/>
          </a:xfrm>
        </p:spPr>
        <p:txBody>
          <a:bodyPr>
            <a:normAutofit/>
          </a:bodyPr>
          <a:lstStyle/>
          <a:p>
            <a:r>
              <a:rPr lang="en-US" dirty="0">
                <a:cs typeface="Aharoni"/>
              </a:rPr>
              <a:t>1. </a:t>
            </a:r>
            <a:r>
              <a:rPr lang="en-US" sz="2400" dirty="0">
                <a:cs typeface="Aharoni"/>
              </a:rPr>
              <a:t>Rental Trends</a:t>
            </a:r>
            <a:r>
              <a:rPr lang="en-US" dirty="0">
                <a:cs typeface="Aharoni"/>
              </a:rPr>
              <a:t>:</a:t>
            </a:r>
            <a:br>
              <a:rPr lang="en-US" dirty="0">
                <a:cs typeface="Aharoni"/>
              </a:rPr>
            </a:br>
            <a:r>
              <a:rPr lang="en-US" sz="1600" dirty="0">
                <a:ea typeface="+mj-lt"/>
                <a:cs typeface="+mj-lt"/>
              </a:rPr>
              <a:t>  b. Determine the peak rental hours in a day based on rental transactions.</a:t>
            </a:r>
            <a:endParaRPr lang="en-US" sz="1600" dirty="0"/>
          </a:p>
        </p:txBody>
      </p:sp>
      <p:pic>
        <p:nvPicPr>
          <p:cNvPr id="4" name="Content Placeholder 3" descr="A screenshot of a computer&#10;&#10;Description automatically generated">
            <a:extLst>
              <a:ext uri="{FF2B5EF4-FFF2-40B4-BE49-F238E27FC236}">
                <a16:creationId xmlns:a16="http://schemas.microsoft.com/office/drawing/2014/main" id="{E891C3D3-8B51-B385-671B-2541784E63B4}"/>
              </a:ext>
            </a:extLst>
          </p:cNvPr>
          <p:cNvPicPr>
            <a:picLocks noGrp="1" noChangeAspect="1"/>
          </p:cNvPicPr>
          <p:nvPr>
            <p:ph idx="1"/>
          </p:nvPr>
        </p:nvPicPr>
        <p:blipFill>
          <a:blip r:embed="rId2"/>
          <a:stretch>
            <a:fillRect/>
          </a:stretch>
        </p:blipFill>
        <p:spPr>
          <a:xfrm>
            <a:off x="1845486" y="2575591"/>
            <a:ext cx="3381375" cy="2457450"/>
          </a:xfrm>
        </p:spPr>
      </p:pic>
      <p:sp>
        <p:nvSpPr>
          <p:cNvPr id="3" name="TextBox 2">
            <a:extLst>
              <a:ext uri="{FF2B5EF4-FFF2-40B4-BE49-F238E27FC236}">
                <a16:creationId xmlns:a16="http://schemas.microsoft.com/office/drawing/2014/main" id="{FD4A78D1-775F-9E34-E949-22C9812985BE}"/>
              </a:ext>
            </a:extLst>
          </p:cNvPr>
          <p:cNvSpPr txBox="1"/>
          <p:nvPr/>
        </p:nvSpPr>
        <p:spPr>
          <a:xfrm>
            <a:off x="6403766" y="2856853"/>
            <a:ext cx="11731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t>Output:</a:t>
            </a:r>
          </a:p>
        </p:txBody>
      </p:sp>
      <p:pic>
        <p:nvPicPr>
          <p:cNvPr id="5" name="Picture 4">
            <a:extLst>
              <a:ext uri="{FF2B5EF4-FFF2-40B4-BE49-F238E27FC236}">
                <a16:creationId xmlns:a16="http://schemas.microsoft.com/office/drawing/2014/main" id="{5FF8B614-5AD2-CACF-9CB7-7F2A1C2DF77B}"/>
              </a:ext>
            </a:extLst>
          </p:cNvPr>
          <p:cNvPicPr>
            <a:picLocks noChangeAspect="1"/>
          </p:cNvPicPr>
          <p:nvPr/>
        </p:nvPicPr>
        <p:blipFill>
          <a:blip r:embed="rId3"/>
          <a:stretch>
            <a:fillRect/>
          </a:stretch>
        </p:blipFill>
        <p:spPr>
          <a:xfrm>
            <a:off x="7133067" y="3230520"/>
            <a:ext cx="2085975" cy="438150"/>
          </a:xfrm>
          <a:prstGeom prst="rect">
            <a:avLst/>
          </a:prstGeom>
        </p:spPr>
      </p:pic>
    </p:spTree>
    <p:extLst>
      <p:ext uri="{BB962C8B-B14F-4D97-AF65-F5344CB8AC3E}">
        <p14:creationId xmlns:p14="http://schemas.microsoft.com/office/powerpoint/2010/main" val="173711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FE0F3-4671-A413-0CF2-1E30CCC6BADF}"/>
              </a:ext>
            </a:extLst>
          </p:cNvPr>
          <p:cNvSpPr>
            <a:spLocks noGrp="1"/>
          </p:cNvSpPr>
          <p:nvPr>
            <p:ph type="title"/>
          </p:nvPr>
        </p:nvSpPr>
        <p:spPr>
          <a:xfrm>
            <a:off x="1672363" y="1517904"/>
            <a:ext cx="8989541" cy="520385"/>
          </a:xfrm>
        </p:spPr>
        <p:txBody>
          <a:bodyPr/>
          <a:lstStyle/>
          <a:p>
            <a:r>
              <a:rPr lang="en-US" sz="2400" dirty="0">
                <a:cs typeface="Aharoni"/>
              </a:rPr>
              <a:t>Visualization &amp; Report</a:t>
            </a:r>
            <a:endParaRPr lang="en-US" dirty="0"/>
          </a:p>
        </p:txBody>
      </p:sp>
      <p:pic>
        <p:nvPicPr>
          <p:cNvPr id="5" name="Content Placeholder 4" descr="A graph with blue dots&#10;&#10;Description automatically generated">
            <a:extLst>
              <a:ext uri="{FF2B5EF4-FFF2-40B4-BE49-F238E27FC236}">
                <a16:creationId xmlns:a16="http://schemas.microsoft.com/office/drawing/2014/main" id="{F78ED042-DC9A-E808-080D-FB8049B694DD}"/>
              </a:ext>
            </a:extLst>
          </p:cNvPr>
          <p:cNvPicPr>
            <a:picLocks noGrp="1" noChangeAspect="1"/>
          </p:cNvPicPr>
          <p:nvPr>
            <p:ph idx="1"/>
          </p:nvPr>
        </p:nvPicPr>
        <p:blipFill>
          <a:blip r:embed="rId2"/>
          <a:stretch>
            <a:fillRect/>
          </a:stretch>
        </p:blipFill>
        <p:spPr>
          <a:xfrm>
            <a:off x="1794772" y="2202313"/>
            <a:ext cx="5562858" cy="3368761"/>
          </a:xfrm>
        </p:spPr>
      </p:pic>
      <p:sp>
        <p:nvSpPr>
          <p:cNvPr id="6" name="TextBox 5">
            <a:extLst>
              <a:ext uri="{FF2B5EF4-FFF2-40B4-BE49-F238E27FC236}">
                <a16:creationId xmlns:a16="http://schemas.microsoft.com/office/drawing/2014/main" id="{0FC715C4-96FD-709C-921E-4B28854E225F}"/>
              </a:ext>
            </a:extLst>
          </p:cNvPr>
          <p:cNvSpPr txBox="1"/>
          <p:nvPr/>
        </p:nvSpPr>
        <p:spPr>
          <a:xfrm>
            <a:off x="7563069" y="2235798"/>
            <a:ext cx="351931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The Highest rentals occurred in 3PM – (887 rentals) indicating huge demand in Mid Afternoon.</a:t>
            </a:r>
          </a:p>
          <a:p>
            <a:pPr marL="285750" indent="-285750">
              <a:buFont typeface="Arial"/>
              <a:buChar char="•"/>
            </a:pPr>
            <a:r>
              <a:rPr lang="en-US" dirty="0"/>
              <a:t>The Lowest demand occurred in 7AM -(667 rentals) in Early Morning.</a:t>
            </a:r>
          </a:p>
          <a:p>
            <a:pPr marL="285750" indent="-285750">
              <a:buFont typeface="Arial"/>
              <a:buChar char="•"/>
            </a:pPr>
            <a:endParaRPr lang="en-US" dirty="0"/>
          </a:p>
        </p:txBody>
      </p:sp>
    </p:spTree>
    <p:extLst>
      <p:ext uri="{BB962C8B-B14F-4D97-AF65-F5344CB8AC3E}">
        <p14:creationId xmlns:p14="http://schemas.microsoft.com/office/powerpoint/2010/main" val="89356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E132C-9D8A-B400-1229-2D16B2B270AF}"/>
              </a:ext>
            </a:extLst>
          </p:cNvPr>
          <p:cNvSpPr>
            <a:spLocks noGrp="1"/>
          </p:cNvSpPr>
          <p:nvPr>
            <p:ph type="title"/>
          </p:nvPr>
        </p:nvSpPr>
        <p:spPr>
          <a:xfrm>
            <a:off x="1517904" y="1517904"/>
            <a:ext cx="9144000" cy="725734"/>
          </a:xfrm>
        </p:spPr>
        <p:txBody>
          <a:bodyPr>
            <a:normAutofit/>
          </a:bodyPr>
          <a:lstStyle/>
          <a:p>
            <a:r>
              <a:rPr lang="en-US" sz="2400" dirty="0">
                <a:cs typeface="Aharoni"/>
              </a:rPr>
              <a:t>Recommendations:</a:t>
            </a:r>
            <a:endParaRPr lang="en-US" sz="2400" dirty="0"/>
          </a:p>
        </p:txBody>
      </p:sp>
      <p:sp>
        <p:nvSpPr>
          <p:cNvPr id="3" name="Content Placeholder 2">
            <a:extLst>
              <a:ext uri="{FF2B5EF4-FFF2-40B4-BE49-F238E27FC236}">
                <a16:creationId xmlns:a16="http://schemas.microsoft.com/office/drawing/2014/main" id="{229027D4-2CC1-F28B-C1DB-999B1076DF8A}"/>
              </a:ext>
            </a:extLst>
          </p:cNvPr>
          <p:cNvSpPr>
            <a:spLocks noGrp="1"/>
          </p:cNvSpPr>
          <p:nvPr>
            <p:ph idx="1"/>
          </p:nvPr>
        </p:nvSpPr>
        <p:spPr>
          <a:xfrm>
            <a:off x="1517904" y="2253228"/>
            <a:ext cx="9144000" cy="2146766"/>
          </a:xfrm>
        </p:spPr>
        <p:txBody>
          <a:bodyPr vert="horz" lIns="91440" tIns="45720" rIns="91440" bIns="45720" rtlCol="0" anchor="t">
            <a:normAutofit/>
          </a:bodyPr>
          <a:lstStyle/>
          <a:p>
            <a:r>
              <a:rPr lang="en-US" sz="1800" dirty="0"/>
              <a:t>The highest rentals occurred in 3PM. To increase sales in Early Morning have to give discounts or package discounts in Early Morning time.</a:t>
            </a:r>
          </a:p>
          <a:p>
            <a:r>
              <a:rPr lang="en-US" sz="1800" dirty="0"/>
              <a:t>Increasing staff availability around 3PM to manage customers.</a:t>
            </a:r>
          </a:p>
          <a:p>
            <a:r>
              <a:rPr lang="en-US" sz="1800" dirty="0"/>
              <a:t>Analyze why Early Morning time (7AM) have low rentals demand by conducting surveys.</a:t>
            </a:r>
          </a:p>
        </p:txBody>
      </p:sp>
    </p:spTree>
    <p:extLst>
      <p:ext uri="{BB962C8B-B14F-4D97-AF65-F5344CB8AC3E}">
        <p14:creationId xmlns:p14="http://schemas.microsoft.com/office/powerpoint/2010/main" val="1570679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0D173-763C-5A5B-4DF7-CD1215A69624}"/>
              </a:ext>
            </a:extLst>
          </p:cNvPr>
          <p:cNvSpPr>
            <a:spLocks noGrp="1"/>
          </p:cNvSpPr>
          <p:nvPr>
            <p:ph type="title"/>
          </p:nvPr>
        </p:nvSpPr>
        <p:spPr/>
        <p:txBody>
          <a:bodyPr/>
          <a:lstStyle/>
          <a:p>
            <a:r>
              <a:rPr lang="en-US" dirty="0">
                <a:ea typeface="+mj-lt"/>
                <a:cs typeface="+mj-lt"/>
              </a:rPr>
              <a:t>2.</a:t>
            </a:r>
            <a:r>
              <a:rPr lang="en-US" sz="2400" dirty="0">
                <a:ea typeface="+mj-lt"/>
                <a:cs typeface="+mj-lt"/>
              </a:rPr>
              <a:t> Film Popularity</a:t>
            </a:r>
            <a:r>
              <a:rPr lang="en-US" dirty="0">
                <a:ea typeface="+mj-lt"/>
                <a:cs typeface="+mj-lt"/>
              </a:rPr>
              <a:t>:</a:t>
            </a:r>
            <a:br>
              <a:rPr lang="en-US" dirty="0">
                <a:ea typeface="+mj-lt"/>
                <a:cs typeface="+mj-lt"/>
              </a:rPr>
            </a:br>
            <a:r>
              <a:rPr lang="en-US" sz="1600" dirty="0">
                <a:ea typeface="+mj-lt"/>
                <a:cs typeface="+mj-lt"/>
              </a:rPr>
              <a:t> a. Identify the top 10 most rented films.</a:t>
            </a:r>
            <a:endParaRPr lang="en-US" sz="1600" dirty="0"/>
          </a:p>
        </p:txBody>
      </p:sp>
      <p:pic>
        <p:nvPicPr>
          <p:cNvPr id="4" name="Content Placeholder 3" descr="A screenshot of a computer&#10;&#10;Description automatically generated">
            <a:extLst>
              <a:ext uri="{FF2B5EF4-FFF2-40B4-BE49-F238E27FC236}">
                <a16:creationId xmlns:a16="http://schemas.microsoft.com/office/drawing/2014/main" id="{76FBDCD9-B551-15DC-B2BC-382D916B7575}"/>
              </a:ext>
            </a:extLst>
          </p:cNvPr>
          <p:cNvPicPr>
            <a:picLocks noGrp="1" noChangeAspect="1"/>
          </p:cNvPicPr>
          <p:nvPr>
            <p:ph idx="1"/>
          </p:nvPr>
        </p:nvPicPr>
        <p:blipFill>
          <a:blip r:embed="rId2"/>
          <a:stretch>
            <a:fillRect/>
          </a:stretch>
        </p:blipFill>
        <p:spPr>
          <a:xfrm>
            <a:off x="1682404" y="2645354"/>
            <a:ext cx="5262434" cy="2935760"/>
          </a:xfrm>
        </p:spPr>
      </p:pic>
      <p:pic>
        <p:nvPicPr>
          <p:cNvPr id="3" name="Picture 2" descr="A screenshot of a computer&#10;&#10;Description automatically generated">
            <a:extLst>
              <a:ext uri="{FF2B5EF4-FFF2-40B4-BE49-F238E27FC236}">
                <a16:creationId xmlns:a16="http://schemas.microsoft.com/office/drawing/2014/main" id="{5D8E7EE8-F3B7-E87B-DC9C-6AF9FD9DC607}"/>
              </a:ext>
            </a:extLst>
          </p:cNvPr>
          <p:cNvPicPr>
            <a:picLocks noChangeAspect="1"/>
          </p:cNvPicPr>
          <p:nvPr/>
        </p:nvPicPr>
        <p:blipFill>
          <a:blip r:embed="rId3"/>
          <a:stretch>
            <a:fillRect/>
          </a:stretch>
        </p:blipFill>
        <p:spPr>
          <a:xfrm>
            <a:off x="7347507" y="2867411"/>
            <a:ext cx="3819525" cy="2276475"/>
          </a:xfrm>
          <a:prstGeom prst="rect">
            <a:avLst/>
          </a:prstGeom>
        </p:spPr>
      </p:pic>
      <p:sp>
        <p:nvSpPr>
          <p:cNvPr id="5" name="TextBox 4">
            <a:extLst>
              <a:ext uri="{FF2B5EF4-FFF2-40B4-BE49-F238E27FC236}">
                <a16:creationId xmlns:a16="http://schemas.microsoft.com/office/drawing/2014/main" id="{E75DE75D-CED6-AAD8-1686-09EE24CFC7B5}"/>
              </a:ext>
            </a:extLst>
          </p:cNvPr>
          <p:cNvSpPr txBox="1"/>
          <p:nvPr/>
        </p:nvSpPr>
        <p:spPr>
          <a:xfrm>
            <a:off x="7356051" y="2318604"/>
            <a:ext cx="13111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t>Output:</a:t>
            </a:r>
          </a:p>
        </p:txBody>
      </p:sp>
    </p:spTree>
    <p:extLst>
      <p:ext uri="{BB962C8B-B14F-4D97-AF65-F5344CB8AC3E}">
        <p14:creationId xmlns:p14="http://schemas.microsoft.com/office/powerpoint/2010/main" val="1419715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04CA0-B60C-F5E8-E33D-C10D82F51304}"/>
              </a:ext>
            </a:extLst>
          </p:cNvPr>
          <p:cNvSpPr>
            <a:spLocks noGrp="1"/>
          </p:cNvSpPr>
          <p:nvPr>
            <p:ph type="title"/>
          </p:nvPr>
        </p:nvSpPr>
        <p:spPr>
          <a:xfrm>
            <a:off x="1528201" y="1517904"/>
            <a:ext cx="9133703" cy="623358"/>
          </a:xfrm>
        </p:spPr>
        <p:txBody>
          <a:bodyPr/>
          <a:lstStyle/>
          <a:p>
            <a:r>
              <a:rPr lang="en-US" sz="2400" dirty="0">
                <a:cs typeface="Aharoni"/>
              </a:rPr>
              <a:t>Visualization &amp; Report</a:t>
            </a:r>
            <a:endParaRPr lang="en-US" dirty="0"/>
          </a:p>
        </p:txBody>
      </p:sp>
      <p:pic>
        <p:nvPicPr>
          <p:cNvPr id="4" name="Content Placeholder 3" descr="A graph with blue and white bars&#10;&#10;Description automatically generated">
            <a:extLst>
              <a:ext uri="{FF2B5EF4-FFF2-40B4-BE49-F238E27FC236}">
                <a16:creationId xmlns:a16="http://schemas.microsoft.com/office/drawing/2014/main" id="{23E92BB3-1099-F4F1-B352-06ED0E02D5C5}"/>
              </a:ext>
            </a:extLst>
          </p:cNvPr>
          <p:cNvPicPr>
            <a:picLocks noGrp="1" noChangeAspect="1"/>
          </p:cNvPicPr>
          <p:nvPr>
            <p:ph idx="1"/>
          </p:nvPr>
        </p:nvPicPr>
        <p:blipFill>
          <a:blip r:embed="rId2"/>
          <a:stretch>
            <a:fillRect/>
          </a:stretch>
        </p:blipFill>
        <p:spPr>
          <a:xfrm>
            <a:off x="1527814" y="2397189"/>
            <a:ext cx="5067043" cy="3009901"/>
          </a:xfrm>
        </p:spPr>
      </p:pic>
      <p:sp>
        <p:nvSpPr>
          <p:cNvPr id="5" name="TextBox 4">
            <a:extLst>
              <a:ext uri="{FF2B5EF4-FFF2-40B4-BE49-F238E27FC236}">
                <a16:creationId xmlns:a16="http://schemas.microsoft.com/office/drawing/2014/main" id="{C73D2829-56D4-A637-CBF3-B4F935A26DB8}"/>
              </a:ext>
            </a:extLst>
          </p:cNvPr>
          <p:cNvSpPr txBox="1"/>
          <p:nvPr/>
        </p:nvSpPr>
        <p:spPr>
          <a:xfrm>
            <a:off x="6845406" y="2373810"/>
            <a:ext cx="409896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The Top Rented Movie was "Bucket Brother Hood" with 34 Rentals.</a:t>
            </a:r>
          </a:p>
          <a:p>
            <a:pPr marL="285750" indent="-285750">
              <a:buFont typeface="Arial"/>
              <a:buChar char="•"/>
            </a:pPr>
            <a:r>
              <a:rPr lang="en-US" dirty="0"/>
              <a:t>The Least Rented Movie was "Zorro Ark", "Robbers Zohn"  and "Hobbit Alien" with 31 rentals. </a:t>
            </a:r>
          </a:p>
        </p:txBody>
      </p:sp>
    </p:spTree>
    <p:extLst>
      <p:ext uri="{BB962C8B-B14F-4D97-AF65-F5344CB8AC3E}">
        <p14:creationId xmlns:p14="http://schemas.microsoft.com/office/powerpoint/2010/main" val="2350316189"/>
      </p:ext>
    </p:extLst>
  </p:cSld>
  <p:clrMapOvr>
    <a:masterClrMapping/>
  </p:clrMapOvr>
</p:sld>
</file>

<file path=ppt/theme/theme1.xml><?xml version="1.0" encoding="utf-8"?>
<a:theme xmlns:a="http://schemas.openxmlformats.org/drawingml/2006/main" name="PrismaticVTI">
  <a:themeElements>
    <a:clrScheme name="AnalogousFromRegularSeedLeftStep">
      <a:dk1>
        <a:srgbClr val="000000"/>
      </a:dk1>
      <a:lt1>
        <a:srgbClr val="FFFFFF"/>
      </a:lt1>
      <a:dk2>
        <a:srgbClr val="1E3532"/>
      </a:dk2>
      <a:lt2>
        <a:srgbClr val="E8E4E2"/>
      </a:lt2>
      <a:accent1>
        <a:srgbClr val="23ADDF"/>
      </a:accent1>
      <a:accent2>
        <a:srgbClr val="14B59C"/>
      </a:accent2>
      <a:accent3>
        <a:srgbClr val="20B761"/>
      </a:accent3>
      <a:accent4>
        <a:srgbClr val="14BB17"/>
      </a:accent4>
      <a:accent5>
        <a:srgbClr val="5DB620"/>
      </a:accent5>
      <a:accent6>
        <a:srgbClr val="90AC13"/>
      </a:accent6>
      <a:hlink>
        <a:srgbClr val="BF613F"/>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PrismaticVTI</vt:lpstr>
      <vt:lpstr>Mini Capstone Project</vt:lpstr>
      <vt:lpstr>1. Rental Trends: a. Analyze the monthly rental trends over the available data period. </vt:lpstr>
      <vt:lpstr>Visualization &amp; Report</vt:lpstr>
      <vt:lpstr>Recommendations:</vt:lpstr>
      <vt:lpstr>1. Rental Trends:   b. Determine the peak rental hours in a day based on rental transactions.</vt:lpstr>
      <vt:lpstr>Visualization &amp; Report</vt:lpstr>
      <vt:lpstr>Recommendations:</vt:lpstr>
      <vt:lpstr>2. Film Popularity:  a. Identify the top 10 most rented films.</vt:lpstr>
      <vt:lpstr>Visualization &amp; Report</vt:lpstr>
      <vt:lpstr>Recommendations:</vt:lpstr>
      <vt:lpstr>2. Film Popularity:  b. Determine which film categories have the highest number of rentals.</vt:lpstr>
      <vt:lpstr>Visualization &amp; Report</vt:lpstr>
      <vt:lpstr>Recommendations:</vt:lpstr>
      <vt:lpstr>3. Store Performance: a. Identify which store generates the highest rental revenue.</vt:lpstr>
      <vt:lpstr>Visualization &amp; Report</vt:lpstr>
      <vt:lpstr>Recommendations:</vt:lpstr>
      <vt:lpstr>3. Store Performance: b. Determine the distribution of rentals by staff members to assess performance.</vt:lpstr>
      <vt:lpstr>Visualization &amp; Report</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630</cp:revision>
  <dcterms:created xsi:type="dcterms:W3CDTF">2024-12-19T06:46:03Z</dcterms:created>
  <dcterms:modified xsi:type="dcterms:W3CDTF">2025-01-02T12:36:55Z</dcterms:modified>
</cp:coreProperties>
</file>