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4"/>
  </p:sldMasterIdLst>
  <p:notesMasterIdLst>
    <p:notesMasterId r:id="rId18"/>
  </p:notesMasterIdLst>
  <p:handoutMasterIdLst>
    <p:handoutMasterId r:id="rId19"/>
  </p:handoutMasterIdLst>
  <p:sldIdLst>
    <p:sldId id="256" r:id="rId5"/>
    <p:sldId id="278" r:id="rId6"/>
    <p:sldId id="257" r:id="rId7"/>
    <p:sldId id="258" r:id="rId8"/>
    <p:sldId id="260" r:id="rId9"/>
    <p:sldId id="271" r:id="rId10"/>
    <p:sldId id="265" r:id="rId11"/>
    <p:sldId id="266" r:id="rId12"/>
    <p:sldId id="279" r:id="rId13"/>
    <p:sldId id="280" r:id="rId14"/>
    <p:sldId id="281" r:id="rId15"/>
    <p:sldId id="282"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18" autoAdjust="0"/>
  </p:normalViewPr>
  <p:slideViewPr>
    <p:cSldViewPr snapToGrid="0">
      <p:cViewPr varScale="1">
        <p:scale>
          <a:sx n="81" d="100"/>
          <a:sy n="81" d="100"/>
        </p:scale>
        <p:origin x="754"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4/5/2024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857878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2090438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3474130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263674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47674B6-FC75-8C54-F130-84D0AF7837AE}"/>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A3EF020F-81DB-2040-B999-62339B6FBE2E}"/>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12" name="Oval 11">
              <a:extLst>
                <a:ext uri="{FF2B5EF4-FFF2-40B4-BE49-F238E27FC236}">
                  <a16:creationId xmlns:a16="http://schemas.microsoft.com/office/drawing/2014/main" id="{4D6A1EEF-FE15-6DB9-78D1-86D6BCD8C3CA}"/>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10">
              <a:extLst>
                <a:ext uri="{FF2B5EF4-FFF2-40B4-BE49-F238E27FC236}">
                  <a16:creationId xmlns:a16="http://schemas.microsoft.com/office/drawing/2014/main" id="{1D51AFCA-6401-EF3D-BC94-C464A70D402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8">
              <a:extLst>
                <a:ext uri="{FF2B5EF4-FFF2-40B4-BE49-F238E27FC236}">
                  <a16:creationId xmlns:a16="http://schemas.microsoft.com/office/drawing/2014/main" id="{B258E030-02A4-3B3E-EF48-E4D59D6C40F3}"/>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5" name="Group 14">
              <a:extLst>
                <a:ext uri="{FF2B5EF4-FFF2-40B4-BE49-F238E27FC236}">
                  <a16:creationId xmlns:a16="http://schemas.microsoft.com/office/drawing/2014/main" id="{5DC86A5F-21B2-1E00-3001-72F1AB46F105}"/>
                </a:ext>
              </a:extLst>
            </p:cNvPr>
            <p:cNvGrpSpPr/>
            <p:nvPr userDrawn="1"/>
          </p:nvGrpSpPr>
          <p:grpSpPr>
            <a:xfrm>
              <a:off x="8264427" y="-3419"/>
              <a:ext cx="3927573" cy="3165022"/>
              <a:chOff x="9857014" y="13834"/>
              <a:chExt cx="2334986" cy="1881641"/>
            </a:xfrm>
          </p:grpSpPr>
          <p:sp>
            <p:nvSpPr>
              <p:cNvPr id="18" name="Freeform 14">
                <a:extLst>
                  <a:ext uri="{FF2B5EF4-FFF2-40B4-BE49-F238E27FC236}">
                    <a16:creationId xmlns:a16="http://schemas.microsoft.com/office/drawing/2014/main" id="{A95A98A3-F928-C85B-4A0E-AEF7DA48913B}"/>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15">
                <a:extLst>
                  <a:ext uri="{FF2B5EF4-FFF2-40B4-BE49-F238E27FC236}">
                    <a16:creationId xmlns:a16="http://schemas.microsoft.com/office/drawing/2014/main" id="{D9C5B1F1-9A63-E53F-2518-2A56E8DA3EAB}"/>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6" name="Freeform 21">
              <a:extLst>
                <a:ext uri="{FF2B5EF4-FFF2-40B4-BE49-F238E27FC236}">
                  <a16:creationId xmlns:a16="http://schemas.microsoft.com/office/drawing/2014/main" id="{FB1EFC63-DC02-5D68-9323-25980D2ECE20}"/>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27">
              <a:extLst>
                <a:ext uri="{FF2B5EF4-FFF2-40B4-BE49-F238E27FC236}">
                  <a16:creationId xmlns:a16="http://schemas.microsoft.com/office/drawing/2014/main" id="{1900697E-BC64-3A30-A011-25B2E5F307D1}"/>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350231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8914791"/>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567362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83378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20935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1995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dirty="0"/>
              <a:t>9/8/20XX</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grpSp>
        <p:nvGrpSpPr>
          <p:cNvPr id="7" name="Group 6">
            <a:extLst>
              <a:ext uri="{FF2B5EF4-FFF2-40B4-BE49-F238E27FC236}">
                <a16:creationId xmlns:a16="http://schemas.microsoft.com/office/drawing/2014/main" id="{70AD0C25-0A90-DF64-92D4-98F05DD66777}"/>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8" name="Freeform 3">
              <a:extLst>
                <a:ext uri="{FF2B5EF4-FFF2-40B4-BE49-F238E27FC236}">
                  <a16:creationId xmlns:a16="http://schemas.microsoft.com/office/drawing/2014/main" id="{0D0543B0-236D-EF32-3407-A084F1A55EC2}"/>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2E22539C-55BF-B3F9-39BE-8C0EDEECAF5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0" name="Freeform 5">
              <a:extLst>
                <a:ext uri="{FF2B5EF4-FFF2-40B4-BE49-F238E27FC236}">
                  <a16:creationId xmlns:a16="http://schemas.microsoft.com/office/drawing/2014/main" id="{4F5B8B94-7BDF-B820-B0F3-B61C0731B608}"/>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EF0CC45-91B9-2B58-F9B3-15BCD948E4DA}"/>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12" name="Freeform 6">
                <a:extLst>
                  <a:ext uri="{FF2B5EF4-FFF2-40B4-BE49-F238E27FC236}">
                    <a16:creationId xmlns:a16="http://schemas.microsoft.com/office/drawing/2014/main" id="{CE14327B-AB0B-A031-3C5B-77E1E29F689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3" name="Freeform 7">
                <a:extLst>
                  <a:ext uri="{FF2B5EF4-FFF2-40B4-BE49-F238E27FC236}">
                    <a16:creationId xmlns:a16="http://schemas.microsoft.com/office/drawing/2014/main" id="{25DAA999-6610-201E-DD8B-11D2B6E712D9}"/>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Tree>
    <p:extLst>
      <p:ext uri="{BB962C8B-B14F-4D97-AF65-F5344CB8AC3E}">
        <p14:creationId xmlns:p14="http://schemas.microsoft.com/office/powerpoint/2010/main" val="325056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12B335F7-7986-6D58-8F2B-A87D85DC84BB}"/>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10" name="Rectangle 9">
              <a:extLst>
                <a:ext uri="{FF2B5EF4-FFF2-40B4-BE49-F238E27FC236}">
                  <a16:creationId xmlns:a16="http://schemas.microsoft.com/office/drawing/2014/main" id="{461B5EFB-3992-98B4-9EE4-7A4F126DCA8B}"/>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CB1402F1-96CB-B69B-0667-7BD9FE016C71}"/>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13">
              <a:extLst>
                <a:ext uri="{FF2B5EF4-FFF2-40B4-BE49-F238E27FC236}">
                  <a16:creationId xmlns:a16="http://schemas.microsoft.com/office/drawing/2014/main" id="{65A6F053-3153-E1AE-3FF8-2E5BD17E737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4">
              <a:extLst>
                <a:ext uri="{FF2B5EF4-FFF2-40B4-BE49-F238E27FC236}">
                  <a16:creationId xmlns:a16="http://schemas.microsoft.com/office/drawing/2014/main" id="{65B4854F-043B-F962-F7C3-9A652BA07DBB}"/>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4020094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5074498"/>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9/8/20XX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9534374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9/8/20XX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1514026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9/8/20XX</a:t>
            </a:r>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19161356"/>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610851900"/>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382227"/>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r>
              <a:rPr lang="en-US"/>
              <a:t>9/8/20XX</a:t>
            </a:r>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PRESENTATION TITLE</a:t>
            </a:r>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94A09A9-5501-47C1-A89A-A340965A2BE2}"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59899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651" r:id="rId15"/>
    <p:sldLayoutId id="2147483654" r:id="rId16"/>
    <p:sldLayoutId id="2147483662" r:id="rId17"/>
  </p:sldLayoutIdLst>
  <p:hf hdr="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p:txBody>
          <a:bodyPr/>
          <a:lstStyle/>
          <a:p>
            <a:r>
              <a:rPr lang="en-US" dirty="0"/>
              <a:t>R.AJIL ROBERTSON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p:txBody>
          <a:bodyPr/>
          <a:lstStyle/>
          <a:p>
            <a:r>
              <a:rPr lang="en-US" dirty="0"/>
              <a:t>au962821104005</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8DD5FD-62AC-A73E-9561-DB0DE727F702}"/>
              </a:ext>
            </a:extLst>
          </p:cNvPr>
          <p:cNvSpPr txBox="1"/>
          <p:nvPr/>
        </p:nvSpPr>
        <p:spPr>
          <a:xfrm>
            <a:off x="462116" y="275303"/>
            <a:ext cx="11867536" cy="1446550"/>
          </a:xfrm>
          <a:prstGeom prst="rect">
            <a:avLst/>
          </a:prstGeom>
          <a:noFill/>
        </p:spPr>
        <p:txBody>
          <a:bodyPr wrap="square" rtlCol="0">
            <a:spAutoFit/>
          </a:bodyPr>
          <a:lstStyle/>
          <a:p>
            <a:pPr lvl="1"/>
            <a:r>
              <a:rPr lang="en-US" sz="4400" b="1" i="0" dirty="0">
                <a:solidFill>
                  <a:srgbClr val="242424"/>
                </a:solidFill>
                <a:effectLst/>
                <a:latin typeface="sohne"/>
              </a:rPr>
              <a:t>Create a responsive user interface with </a:t>
            </a:r>
            <a:r>
              <a:rPr lang="en-US" sz="4400" b="1" i="0" dirty="0" err="1">
                <a:solidFill>
                  <a:srgbClr val="242424"/>
                </a:solidFill>
                <a:effectLst/>
                <a:latin typeface="sohne"/>
              </a:rPr>
              <a:t>Streamlit</a:t>
            </a:r>
            <a:r>
              <a:rPr lang="en-US" sz="4400" b="1" i="0" dirty="0">
                <a:solidFill>
                  <a:srgbClr val="242424"/>
                </a:solidFill>
                <a:effectLst/>
                <a:latin typeface="sohne"/>
              </a:rPr>
              <a:t>.</a:t>
            </a:r>
          </a:p>
        </p:txBody>
      </p:sp>
      <p:sp>
        <p:nvSpPr>
          <p:cNvPr id="6" name="TextBox 5">
            <a:extLst>
              <a:ext uri="{FF2B5EF4-FFF2-40B4-BE49-F238E27FC236}">
                <a16:creationId xmlns:a16="http://schemas.microsoft.com/office/drawing/2014/main" id="{6ABF88F8-24B1-2E78-8064-F3835ECE70DD}"/>
              </a:ext>
            </a:extLst>
          </p:cNvPr>
          <p:cNvSpPr txBox="1"/>
          <p:nvPr/>
        </p:nvSpPr>
        <p:spPr>
          <a:xfrm>
            <a:off x="462116" y="1887794"/>
            <a:ext cx="11061290" cy="3416320"/>
          </a:xfrm>
          <a:prstGeom prst="rect">
            <a:avLst/>
          </a:prstGeom>
          <a:noFill/>
        </p:spPr>
        <p:txBody>
          <a:bodyPr wrap="square" rtlCol="0">
            <a:spAutoFit/>
          </a:bodyPr>
          <a:lstStyle/>
          <a:p>
            <a:pPr marL="800100" lvl="1" indent="-342900">
              <a:buFont typeface="Wingdings" panose="05000000000000000000" pitchFamily="2" charset="2"/>
              <a:buChar char="Ø"/>
            </a:pPr>
            <a:r>
              <a:rPr lang="en-US" sz="2400" dirty="0">
                <a:latin typeface="Söhne"/>
              </a:rPr>
              <a:t>In the main() function, we implement the user interface of the app using </a:t>
            </a:r>
            <a:r>
              <a:rPr lang="en-US" sz="2400" dirty="0" err="1">
                <a:latin typeface="Söhne"/>
              </a:rPr>
              <a:t>streamlit</a:t>
            </a:r>
            <a:r>
              <a:rPr lang="en-US" sz="2400" dirty="0">
                <a:latin typeface="Söhne"/>
              </a:rPr>
              <a:t>. We set the page configuration, create titles, and provide options for users to select the language model, chain type, chunk size, and chunk overlap values.</a:t>
            </a:r>
          </a:p>
          <a:p>
            <a:pPr lvl="1"/>
            <a:endParaRPr lang="en-US" sz="2400" dirty="0">
              <a:latin typeface="Söhne"/>
            </a:endParaRPr>
          </a:p>
          <a:p>
            <a:pPr marL="800100" lvl="1" indent="-342900">
              <a:buFont typeface="Wingdings" panose="05000000000000000000" pitchFamily="2" charset="2"/>
              <a:buChar char="Ø"/>
            </a:pPr>
            <a:r>
              <a:rPr lang="en-US" sz="2400" dirty="0">
                <a:latin typeface="Söhne"/>
              </a:rPr>
              <a:t>Based on the inputs, the app either displays the interactive text chunk visualizer when the user enables the “Debug chunk size” option or generates a custom summary from PDF file using the user-selected language model and the custom prompt</a:t>
            </a:r>
            <a:endParaRPr lang="en-IN" sz="2400" dirty="0">
              <a:latin typeface="Söhne"/>
            </a:endParaRPr>
          </a:p>
        </p:txBody>
      </p:sp>
    </p:spTree>
    <p:extLst>
      <p:ext uri="{BB962C8B-B14F-4D97-AF65-F5344CB8AC3E}">
        <p14:creationId xmlns:p14="http://schemas.microsoft.com/office/powerpoint/2010/main" val="182444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569309-35DA-5DBD-63C1-0E6A587A11E7}"/>
              </a:ext>
            </a:extLst>
          </p:cNvPr>
          <p:cNvSpPr txBox="1"/>
          <p:nvPr/>
        </p:nvSpPr>
        <p:spPr>
          <a:xfrm>
            <a:off x="324465" y="403123"/>
            <a:ext cx="6125496" cy="923330"/>
          </a:xfrm>
          <a:prstGeom prst="rect">
            <a:avLst/>
          </a:prstGeom>
          <a:noFill/>
        </p:spPr>
        <p:txBody>
          <a:bodyPr wrap="square" rtlCol="0">
            <a:spAutoFit/>
          </a:bodyPr>
          <a:lstStyle/>
          <a:p>
            <a:r>
              <a:rPr lang="en-US" sz="5400" b="1" dirty="0">
                <a:latin typeface="Söhne"/>
              </a:rPr>
              <a:t>Running the app:</a:t>
            </a:r>
            <a:endParaRPr lang="en-IN" sz="5400" b="1" dirty="0">
              <a:latin typeface="Söhne"/>
            </a:endParaRPr>
          </a:p>
        </p:txBody>
      </p:sp>
      <p:sp>
        <p:nvSpPr>
          <p:cNvPr id="5" name="TextBox 4">
            <a:extLst>
              <a:ext uri="{FF2B5EF4-FFF2-40B4-BE49-F238E27FC236}">
                <a16:creationId xmlns:a16="http://schemas.microsoft.com/office/drawing/2014/main" id="{A42B7FD1-9B8C-9E97-FF5B-BD6731741D24}"/>
              </a:ext>
            </a:extLst>
          </p:cNvPr>
          <p:cNvSpPr txBox="1"/>
          <p:nvPr/>
        </p:nvSpPr>
        <p:spPr>
          <a:xfrm>
            <a:off x="1002890" y="1877961"/>
            <a:ext cx="10186219" cy="2677656"/>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latin typeface="Söhne"/>
              </a:rPr>
              <a:t>Create the </a:t>
            </a:r>
            <a:r>
              <a:rPr lang="en-US" sz="2400" b="1" dirty="0" err="1">
                <a:latin typeface="Söhne"/>
              </a:rPr>
              <a:t>conda</a:t>
            </a:r>
            <a:r>
              <a:rPr lang="en-US" sz="2400" b="1" dirty="0">
                <a:latin typeface="Söhne"/>
              </a:rPr>
              <a:t> environment:</a:t>
            </a:r>
          </a:p>
          <a:p>
            <a:r>
              <a:rPr lang="en-US" sz="2400" dirty="0">
                <a:latin typeface="Söhne"/>
              </a:rPr>
              <a:t>      </a:t>
            </a:r>
            <a:r>
              <a:rPr lang="en-US" sz="2400" dirty="0" err="1">
                <a:latin typeface="Söhne"/>
              </a:rPr>
              <a:t>conda</a:t>
            </a:r>
            <a:r>
              <a:rPr lang="en-US" sz="2400" dirty="0">
                <a:latin typeface="Söhne"/>
              </a:rPr>
              <a:t> env create –f </a:t>
            </a:r>
            <a:r>
              <a:rPr lang="en-US" sz="2400" dirty="0" err="1">
                <a:latin typeface="Söhne"/>
              </a:rPr>
              <a:t>environment.yml</a:t>
            </a:r>
            <a:endParaRPr lang="en-US" sz="2400" dirty="0">
              <a:latin typeface="Söhne"/>
            </a:endParaRPr>
          </a:p>
          <a:p>
            <a:pPr marL="342900" indent="-342900">
              <a:buFont typeface="Wingdings" panose="05000000000000000000" pitchFamily="2" charset="2"/>
              <a:buChar char="Ø"/>
            </a:pPr>
            <a:r>
              <a:rPr lang="en-US" sz="2400" b="1" dirty="0">
                <a:latin typeface="Söhne"/>
              </a:rPr>
              <a:t>You can also just install the required libraries using the following command:</a:t>
            </a:r>
          </a:p>
          <a:p>
            <a:r>
              <a:rPr lang="en-US" sz="2400" dirty="0">
                <a:latin typeface="Söhne"/>
              </a:rPr>
              <a:t>      Pip install –r requirements.txt</a:t>
            </a:r>
          </a:p>
          <a:p>
            <a:pPr marL="342900" indent="-342900">
              <a:buFont typeface="Wingdings" panose="05000000000000000000" pitchFamily="2" charset="2"/>
              <a:buChar char="Ø"/>
            </a:pPr>
            <a:r>
              <a:rPr lang="en-US" sz="2400" b="1" dirty="0">
                <a:latin typeface="Söhne"/>
              </a:rPr>
              <a:t>Open a terminal and navigate to the app directory and run the script</a:t>
            </a:r>
          </a:p>
          <a:p>
            <a:r>
              <a:rPr lang="en-US" sz="2400" dirty="0">
                <a:latin typeface="Söhne"/>
              </a:rPr>
              <a:t>      python ai.py</a:t>
            </a:r>
          </a:p>
          <a:p>
            <a:pPr marL="342900" indent="-342900">
              <a:buFont typeface="Wingdings" panose="05000000000000000000" pitchFamily="2" charset="2"/>
              <a:buChar char="Ø"/>
            </a:pPr>
            <a:r>
              <a:rPr lang="en-US" sz="2400" dirty="0">
                <a:latin typeface="Söhne"/>
              </a:rPr>
              <a:t>Open a web browser and navigate to http:/localhost:7850/.</a:t>
            </a:r>
          </a:p>
        </p:txBody>
      </p:sp>
    </p:spTree>
    <p:extLst>
      <p:ext uri="{BB962C8B-B14F-4D97-AF65-F5344CB8AC3E}">
        <p14:creationId xmlns:p14="http://schemas.microsoft.com/office/powerpoint/2010/main" val="937283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9EF3E7-4678-BC81-BAAB-9AA859F28AAA}"/>
              </a:ext>
            </a:extLst>
          </p:cNvPr>
          <p:cNvPicPr>
            <a:picLocks noChangeAspect="1"/>
          </p:cNvPicPr>
          <p:nvPr/>
        </p:nvPicPr>
        <p:blipFill>
          <a:blip r:embed="rId2"/>
          <a:stretch>
            <a:fillRect/>
          </a:stretch>
        </p:blipFill>
        <p:spPr>
          <a:xfrm>
            <a:off x="1355311" y="1523430"/>
            <a:ext cx="9814135" cy="4017590"/>
          </a:xfrm>
          <a:prstGeom prst="rect">
            <a:avLst/>
          </a:prstGeom>
        </p:spPr>
      </p:pic>
    </p:spTree>
    <p:extLst>
      <p:ext uri="{BB962C8B-B14F-4D97-AF65-F5344CB8AC3E}">
        <p14:creationId xmlns:p14="http://schemas.microsoft.com/office/powerpoint/2010/main" val="3955316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p:txBody>
          <a:bodyPr>
            <a:normAutofit/>
          </a:bodyPr>
          <a:lstStyle/>
          <a:p>
            <a:r>
              <a:rPr lang="en-US" dirty="0"/>
              <a:t>R.AJIL ROBERTSON</a:t>
            </a:r>
          </a:p>
          <a:p>
            <a:r>
              <a:rPr lang="en-US"/>
              <a:t>au962821104005</a:t>
            </a:r>
            <a:endParaRPr lang="en-US" dirty="0"/>
          </a:p>
          <a:p>
            <a:r>
              <a:rPr lang="en-US" dirty="0"/>
              <a:t>University college of engineering </a:t>
            </a:r>
            <a:r>
              <a:rPr lang="en-US" dirty="0" err="1"/>
              <a:t>nagercoil</a:t>
            </a:r>
            <a:endParaRPr lang="en-US" dirty="0"/>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4">
            <a:extLst>
              <a:ext uri="{FF2B5EF4-FFF2-40B4-BE49-F238E27FC236}">
                <a16:creationId xmlns:a16="http://schemas.microsoft.com/office/drawing/2014/main" id="{2750F762-2B49-F655-0274-DC9BE2BED5D3}"/>
              </a:ext>
            </a:extLst>
          </p:cNvPr>
          <p:cNvSpPr>
            <a:spLocks noGrp="1"/>
          </p:cNvSpPr>
          <p:nvPr>
            <p:ph type="ctrTitle"/>
          </p:nvPr>
        </p:nvSpPr>
        <p:spPr>
          <a:xfrm>
            <a:off x="805568" y="1343378"/>
            <a:ext cx="7097712" cy="2990674"/>
          </a:xfrm>
        </p:spPr>
        <p:txBody>
          <a:bodyPr/>
          <a:lstStyle/>
          <a:p>
            <a:r>
              <a:rPr lang="en-IN" b="1" i="0" dirty="0">
                <a:solidFill>
                  <a:srgbClr val="242424"/>
                </a:solidFill>
                <a:effectLst/>
                <a:latin typeface="sohne"/>
              </a:rPr>
              <a:t>Custom Summarization App</a:t>
            </a:r>
            <a:br>
              <a:rPr lang="en-IN" b="1" i="0" dirty="0">
                <a:solidFill>
                  <a:srgbClr val="242424"/>
                </a:solidFill>
                <a:effectLst/>
                <a:latin typeface="sohne"/>
              </a:rPr>
            </a:br>
            <a:r>
              <a:rPr lang="en-IN" sz="3200" b="0" i="0" dirty="0">
                <a:solidFill>
                  <a:srgbClr val="242424"/>
                </a:solidFill>
                <a:effectLst/>
                <a:latin typeface="sohne"/>
              </a:rPr>
              <a:t>using generative AI</a:t>
            </a:r>
            <a:br>
              <a:rPr lang="en-IN" b="1" i="0" dirty="0">
                <a:solidFill>
                  <a:srgbClr val="242424"/>
                </a:solidFill>
                <a:effectLst/>
                <a:latin typeface="sohne"/>
              </a:rPr>
            </a:br>
            <a:endParaRPr lang="en-IN" dirty="0"/>
          </a:p>
        </p:txBody>
      </p:sp>
    </p:spTree>
    <p:extLst>
      <p:ext uri="{BB962C8B-B14F-4D97-AF65-F5344CB8AC3E}">
        <p14:creationId xmlns:p14="http://schemas.microsoft.com/office/powerpoint/2010/main" val="2837853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p:txBody>
          <a:bodyPr vert="horz" lIns="91440" tIns="45720" rIns="91440" bIns="45720" rtlCol="0" anchor="t">
            <a:normAutofit/>
          </a:bodyPr>
          <a:lstStyle/>
          <a:p>
            <a:pPr marL="457200" indent="-457200">
              <a:buFont typeface="Wingdings" panose="05000000000000000000" pitchFamily="2" charset="2"/>
              <a:buChar char="Ø"/>
            </a:pPr>
            <a:r>
              <a:rPr lang="en-US" dirty="0"/>
              <a:t>Problem statement</a:t>
            </a:r>
          </a:p>
          <a:p>
            <a:pPr marL="457200" indent="-457200">
              <a:buFont typeface="Wingdings" panose="05000000000000000000" pitchFamily="2" charset="2"/>
              <a:buChar char="Ø"/>
            </a:pPr>
            <a:r>
              <a:rPr lang="en-US" dirty="0"/>
              <a:t>Project overview</a:t>
            </a:r>
          </a:p>
          <a:p>
            <a:pPr marL="457200" indent="-457200">
              <a:buFont typeface="Wingdings" panose="05000000000000000000" pitchFamily="2" charset="2"/>
              <a:buChar char="Ø"/>
            </a:pPr>
            <a:r>
              <a:rPr lang="en-US" dirty="0"/>
              <a:t>End users</a:t>
            </a:r>
          </a:p>
          <a:p>
            <a:pPr marL="457200" indent="-457200">
              <a:buFont typeface="Wingdings" panose="05000000000000000000" pitchFamily="2" charset="2"/>
              <a:buChar char="Ø"/>
            </a:pPr>
            <a:r>
              <a:rPr lang="en-US" dirty="0"/>
              <a:t>Solution</a:t>
            </a:r>
          </a:p>
          <a:p>
            <a:pPr marL="457200" indent="-457200">
              <a:buFont typeface="Wingdings" panose="05000000000000000000" pitchFamily="2" charset="2"/>
              <a:buChar char="Ø"/>
            </a:pPr>
            <a:r>
              <a:rPr lang="en-US" dirty="0"/>
              <a:t>modelling</a:t>
            </a:r>
          </a:p>
        </p:txBody>
      </p:sp>
      <p:sp>
        <p:nvSpPr>
          <p:cNvPr id="4" name="Date Placeholder 3">
            <a:extLst>
              <a:ext uri="{FF2B5EF4-FFF2-40B4-BE49-F238E27FC236}">
                <a16:creationId xmlns:a16="http://schemas.microsoft.com/office/drawing/2014/main" id="{2C94118D-F5CF-9264-E1A0-8E3B7AEC882D}"/>
              </a:ext>
            </a:extLst>
          </p:cNvPr>
          <p:cNvSpPr>
            <a:spLocks noGrp="1"/>
          </p:cNvSpPr>
          <p:nvPr>
            <p:ph type="dt" sz="half" idx="10"/>
          </p:nvPr>
        </p:nvSpPr>
        <p:spPr/>
        <p:txBody>
          <a:bodyPr/>
          <a:lstStyle/>
          <a:p>
            <a:r>
              <a:rPr lang="en-US" dirty="0"/>
              <a:t>9/8/20XX</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p:txBody>
          <a:bodyPr vert="horz" lIns="91440" tIns="45720" rIns="91440" bIns="45720" rtlCol="0" anchor="t">
            <a:normAutofit fontScale="62500" lnSpcReduction="20000"/>
          </a:bodyPr>
          <a:lstStyle/>
          <a:p>
            <a:r>
              <a:rPr lang="en-US" b="0" i="0" dirty="0">
                <a:effectLst/>
                <a:latin typeface="Söhne"/>
              </a:rPr>
              <a:t>In today's information-rich environment, individuals are inundated with vast amounts of textual data from various sources such as news articles, research papers, and online content. However, the challenge lies in efficiently extracting relevant information from these texts, as traditional summarization methods often fail to capture the nuances and key insights of the content accurately.</a:t>
            </a:r>
            <a:endParaRPr lang="en-US" dirty="0"/>
          </a:p>
        </p:txBody>
      </p:sp>
      <p:sp>
        <p:nvSpPr>
          <p:cNvPr id="4" name="Date Placeholder 3">
            <a:extLst>
              <a:ext uri="{FF2B5EF4-FFF2-40B4-BE49-F238E27FC236}">
                <a16:creationId xmlns:a16="http://schemas.microsoft.com/office/drawing/2014/main" id="{F3E5C536-0FAD-D8F4-70CE-5C310D2F976A}"/>
              </a:ext>
            </a:extLst>
          </p:cNvPr>
          <p:cNvSpPr>
            <a:spLocks noGrp="1"/>
          </p:cNvSpPr>
          <p:nvPr>
            <p:ph type="dt" sz="half" idx="10"/>
          </p:nvPr>
        </p:nvSpPr>
        <p:spPr/>
        <p:txBody>
          <a:bodyPr/>
          <a:lstStyle/>
          <a:p>
            <a:r>
              <a:rPr lang="en-US" dirty="0"/>
              <a:t>9/8/20XX</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C3008AA-AC13-479B-BF58-F7DD25D51BE5}"/>
              </a:ext>
            </a:extLst>
          </p:cNvPr>
          <p:cNvSpPr>
            <a:spLocks noGrp="1"/>
          </p:cNvSpPr>
          <p:nvPr>
            <p:ph type="title"/>
          </p:nvPr>
        </p:nvSpPr>
        <p:spPr/>
        <p:txBody>
          <a:bodyPr/>
          <a:lstStyle/>
          <a:p>
            <a:r>
              <a:rPr lang="en-US" dirty="0"/>
              <a:t>Project overview:</a:t>
            </a:r>
            <a:endParaRPr lang="en-IN" dirty="0"/>
          </a:p>
        </p:txBody>
      </p:sp>
      <p:sp>
        <p:nvSpPr>
          <p:cNvPr id="10" name="Content Placeholder 9">
            <a:extLst>
              <a:ext uri="{FF2B5EF4-FFF2-40B4-BE49-F238E27FC236}">
                <a16:creationId xmlns:a16="http://schemas.microsoft.com/office/drawing/2014/main" id="{16BEAC8E-1297-0919-BE48-4FE7ED79AF5A}"/>
              </a:ext>
            </a:extLst>
          </p:cNvPr>
          <p:cNvSpPr>
            <a:spLocks noGrp="1"/>
          </p:cNvSpPr>
          <p:nvPr>
            <p:ph idx="1"/>
          </p:nvPr>
        </p:nvSpPr>
        <p:spPr/>
        <p:txBody>
          <a:bodyPr/>
          <a:lstStyle/>
          <a:p>
            <a:pPr marL="457200" indent="-457200">
              <a:buFont typeface="Wingdings" panose="05000000000000000000" pitchFamily="2" charset="2"/>
              <a:buChar char="Ø"/>
            </a:pPr>
            <a:r>
              <a:rPr lang="en-US" b="0" i="0" dirty="0">
                <a:solidFill>
                  <a:srgbClr val="242424"/>
                </a:solidFill>
                <a:effectLst/>
                <a:latin typeface="source-serif-pro"/>
              </a:rPr>
              <a:t>One of my favorite applications of modern Large Language Models Is to create summaries of PDFs.</a:t>
            </a:r>
          </a:p>
          <a:p>
            <a:pPr marL="457200" indent="-457200">
              <a:buFont typeface="Wingdings" panose="05000000000000000000" pitchFamily="2" charset="2"/>
              <a:buChar char="Ø"/>
            </a:pPr>
            <a:endParaRPr lang="en-US" dirty="0">
              <a:solidFill>
                <a:srgbClr val="242424"/>
              </a:solidFill>
              <a:latin typeface="source-serif-pro"/>
            </a:endParaRPr>
          </a:p>
          <a:p>
            <a:pPr marL="457200" indent="-457200">
              <a:buFont typeface="Wingdings" panose="05000000000000000000" pitchFamily="2" charset="2"/>
              <a:buChar char="Ø"/>
            </a:pPr>
            <a:r>
              <a:rPr lang="en-US" b="0" i="0" dirty="0">
                <a:solidFill>
                  <a:srgbClr val="242424"/>
                </a:solidFill>
                <a:effectLst/>
                <a:latin typeface="source-serif-pro"/>
              </a:rPr>
              <a:t>More than just any summary, I want the</a:t>
            </a:r>
            <a:r>
              <a:rPr lang="en-US" i="0" dirty="0">
                <a:solidFill>
                  <a:srgbClr val="242424"/>
                </a:solidFill>
                <a:effectLst/>
                <a:latin typeface="source-serif-pro"/>
              </a:rPr>
              <a:t> </a:t>
            </a:r>
            <a:r>
              <a:rPr lang="en-US" i="1" dirty="0">
                <a:solidFill>
                  <a:srgbClr val="242424"/>
                </a:solidFill>
                <a:effectLst/>
                <a:latin typeface="source-serif-pro"/>
              </a:rPr>
              <a:t>ability to create customizable summaries</a:t>
            </a:r>
            <a:r>
              <a:rPr lang="en-US" i="0" dirty="0">
                <a:solidFill>
                  <a:srgbClr val="242424"/>
                </a:solidFill>
                <a:effectLst/>
                <a:latin typeface="source-serif-pro"/>
              </a:rPr>
              <a:t> </a:t>
            </a:r>
            <a:r>
              <a:rPr lang="en-US" b="0" i="0" dirty="0">
                <a:solidFill>
                  <a:srgbClr val="242424"/>
                </a:solidFill>
                <a:effectLst/>
                <a:latin typeface="source-serif-pro"/>
              </a:rPr>
              <a:t>that can fit any research or learning need.</a:t>
            </a:r>
          </a:p>
          <a:p>
            <a:pPr marL="457200" indent="-457200">
              <a:buFont typeface="Wingdings" panose="05000000000000000000" pitchFamily="2" charset="2"/>
              <a:buChar char="Ø"/>
            </a:pPr>
            <a:r>
              <a:rPr lang="en-US" b="0" i="0" dirty="0">
                <a:solidFill>
                  <a:srgbClr val="242424"/>
                </a:solidFill>
                <a:effectLst/>
                <a:latin typeface="source-serif-pro"/>
              </a:rPr>
              <a:t>This app will allow users to create custom prompts to summarize PDF files using AI-powered language models like ChatGPT and GPT-4</a:t>
            </a:r>
          </a:p>
          <a:p>
            <a:endParaRPr lang="en-US" b="0" i="0" dirty="0">
              <a:solidFill>
                <a:srgbClr val="242424"/>
              </a:solidFill>
              <a:effectLst/>
              <a:latin typeface="source-serif-pro"/>
            </a:endParaRPr>
          </a:p>
        </p:txBody>
      </p:sp>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D988134F-9828-8C4A-795E-B9242B581C0E}"/>
              </a:ext>
            </a:extLst>
          </p:cNvPr>
          <p:cNvSpPr txBox="1"/>
          <p:nvPr/>
        </p:nvSpPr>
        <p:spPr>
          <a:xfrm>
            <a:off x="282222" y="124178"/>
            <a:ext cx="6807200" cy="1107996"/>
          </a:xfrm>
          <a:prstGeom prst="rect">
            <a:avLst/>
          </a:prstGeom>
          <a:noFill/>
        </p:spPr>
        <p:txBody>
          <a:bodyPr wrap="square" rtlCol="0">
            <a:spAutoFit/>
          </a:bodyPr>
          <a:lstStyle/>
          <a:p>
            <a:r>
              <a:rPr lang="en-US" sz="6600" b="1" dirty="0"/>
              <a:t>End users:</a:t>
            </a:r>
            <a:endParaRPr lang="en-IN" sz="6600" b="1" dirty="0"/>
          </a:p>
        </p:txBody>
      </p:sp>
      <p:sp>
        <p:nvSpPr>
          <p:cNvPr id="33" name="TextBox 32">
            <a:extLst>
              <a:ext uri="{FF2B5EF4-FFF2-40B4-BE49-F238E27FC236}">
                <a16:creationId xmlns:a16="http://schemas.microsoft.com/office/drawing/2014/main" id="{CAC34608-9C3B-FED4-063E-DC1FB1CE657D}"/>
              </a:ext>
            </a:extLst>
          </p:cNvPr>
          <p:cNvSpPr txBox="1"/>
          <p:nvPr/>
        </p:nvSpPr>
        <p:spPr>
          <a:xfrm>
            <a:off x="598311" y="1388532"/>
            <a:ext cx="7992534" cy="5262979"/>
          </a:xfrm>
          <a:prstGeom prst="rect">
            <a:avLst/>
          </a:prstGeom>
          <a:noFill/>
        </p:spPr>
        <p:txBody>
          <a:bodyPr wrap="square" rtlCol="0">
            <a:spAutoFit/>
          </a:bodyPr>
          <a:lstStyle/>
          <a:p>
            <a:pPr marL="342900" indent="-342900">
              <a:buFont typeface="Wingdings" panose="05000000000000000000" pitchFamily="2" charset="2"/>
              <a:buChar char="Ø"/>
            </a:pPr>
            <a:r>
              <a:rPr lang="en-US" sz="2400" b="1" i="0" dirty="0">
                <a:solidFill>
                  <a:srgbClr val="0D0D0D"/>
                </a:solidFill>
                <a:effectLst/>
                <a:latin typeface="Söhne"/>
              </a:rPr>
              <a:t>Students: </a:t>
            </a:r>
            <a:r>
              <a:rPr lang="en-US" sz="2400" b="0" i="0" dirty="0">
                <a:solidFill>
                  <a:srgbClr val="0D0D0D"/>
                </a:solidFill>
                <a:effectLst/>
                <a:latin typeface="Söhne"/>
              </a:rPr>
              <a:t>Students could use the app to summarize lengthy texts, articles, or academic papers for study purposes, allowing them to grasp key concepts more efficiently.</a:t>
            </a:r>
          </a:p>
          <a:p>
            <a:pPr marL="342900" indent="-342900">
              <a:buFont typeface="Wingdings" panose="05000000000000000000" pitchFamily="2" charset="2"/>
              <a:buChar char="Ø"/>
            </a:pPr>
            <a:r>
              <a:rPr lang="en-US" sz="2400" b="1" i="0" dirty="0">
                <a:solidFill>
                  <a:srgbClr val="0D0D0D"/>
                </a:solidFill>
                <a:effectLst/>
                <a:latin typeface="Söhne"/>
              </a:rPr>
              <a:t>Researchers: </a:t>
            </a:r>
            <a:r>
              <a:rPr lang="en-US" sz="2400" b="0" i="0" dirty="0">
                <a:solidFill>
                  <a:srgbClr val="0D0D0D"/>
                </a:solidFill>
                <a:effectLst/>
                <a:latin typeface="Söhne"/>
              </a:rPr>
              <a:t>Researchers could utilize the app to quickly generate summaries of relevant literature for their own research projects, saving time and effort in sifting through large volumes of information</a:t>
            </a:r>
            <a:endParaRPr lang="en-US" sz="2400" dirty="0">
              <a:solidFill>
                <a:srgbClr val="0D0D0D"/>
              </a:solidFill>
              <a:latin typeface="Söhne"/>
            </a:endParaRPr>
          </a:p>
          <a:p>
            <a:pPr marL="342900" indent="-342900">
              <a:buFont typeface="Wingdings" panose="05000000000000000000" pitchFamily="2" charset="2"/>
              <a:buChar char="Ø"/>
            </a:pPr>
            <a:r>
              <a:rPr lang="en-US" sz="2400" b="1" i="0" dirty="0">
                <a:solidFill>
                  <a:srgbClr val="0D0D0D"/>
                </a:solidFill>
                <a:effectLst/>
                <a:latin typeface="Söhne"/>
              </a:rPr>
              <a:t>Professionals: </a:t>
            </a:r>
            <a:r>
              <a:rPr lang="en-US" sz="2400" b="0" i="0" dirty="0">
                <a:solidFill>
                  <a:srgbClr val="0D0D0D"/>
                </a:solidFill>
                <a:effectLst/>
                <a:latin typeface="Söhne"/>
              </a:rPr>
              <a:t>Professionals in various fields such as journalism, law, or business could benefit from the app by summarizing documents, reports, or legal briefs, helping them to extract essential information rapidly.</a:t>
            </a:r>
          </a:p>
          <a:p>
            <a:pPr marL="342900" indent="-342900">
              <a:buFont typeface="Wingdings" panose="05000000000000000000" pitchFamily="2" charset="2"/>
              <a:buChar char="Ø"/>
            </a:pPr>
            <a:r>
              <a:rPr lang="en-US" sz="2400" b="1" i="0" dirty="0">
                <a:solidFill>
                  <a:srgbClr val="0D0D0D"/>
                </a:solidFill>
                <a:effectLst/>
                <a:latin typeface="Söhne"/>
              </a:rPr>
              <a:t>Educators: </a:t>
            </a:r>
            <a:r>
              <a:rPr lang="en-US" sz="2400" b="0" i="0" dirty="0">
                <a:solidFill>
                  <a:srgbClr val="0D0D0D"/>
                </a:solidFill>
                <a:effectLst/>
                <a:latin typeface="Söhne"/>
              </a:rPr>
              <a:t>Educators could employ the app to create concise summaries of educational materials for classroom use or to aid in preparing lesson plans.</a:t>
            </a:r>
            <a:endParaRPr lang="en-IN" sz="2400" dirty="0"/>
          </a:p>
        </p:txBody>
      </p:sp>
    </p:spTree>
    <p:extLst>
      <p:ext uri="{BB962C8B-B14F-4D97-AF65-F5344CB8AC3E}">
        <p14:creationId xmlns:p14="http://schemas.microsoft.com/office/powerpoint/2010/main" val="333569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6AB1F5B8-7A68-5C6C-18FE-6F735083C069}"/>
              </a:ext>
            </a:extLst>
          </p:cNvPr>
          <p:cNvSpPr txBox="1"/>
          <p:nvPr/>
        </p:nvSpPr>
        <p:spPr>
          <a:xfrm>
            <a:off x="677333" y="217691"/>
            <a:ext cx="6773333" cy="1107996"/>
          </a:xfrm>
          <a:prstGeom prst="rect">
            <a:avLst/>
          </a:prstGeom>
          <a:noFill/>
        </p:spPr>
        <p:txBody>
          <a:bodyPr wrap="square" rtlCol="0">
            <a:spAutoFit/>
          </a:bodyPr>
          <a:lstStyle/>
          <a:p>
            <a:r>
              <a:rPr lang="en-US" sz="6600" b="1" dirty="0"/>
              <a:t>Solution:</a:t>
            </a:r>
            <a:endParaRPr lang="en-IN" sz="6600" b="1" dirty="0"/>
          </a:p>
        </p:txBody>
      </p:sp>
      <p:sp>
        <p:nvSpPr>
          <p:cNvPr id="21" name="TextBox 20">
            <a:extLst>
              <a:ext uri="{FF2B5EF4-FFF2-40B4-BE49-F238E27FC236}">
                <a16:creationId xmlns:a16="http://schemas.microsoft.com/office/drawing/2014/main" id="{501084F0-1E63-91E9-7EAA-4CD6B562DCF8}"/>
              </a:ext>
            </a:extLst>
          </p:cNvPr>
          <p:cNvSpPr txBox="1"/>
          <p:nvPr/>
        </p:nvSpPr>
        <p:spPr>
          <a:xfrm>
            <a:off x="440267" y="1478844"/>
            <a:ext cx="10182577" cy="452431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Söhne"/>
              </a:rPr>
              <a:t>We develop an app called “custom summarization app” as a solution</a:t>
            </a:r>
          </a:p>
          <a:p>
            <a:endParaRPr lang="en-US" sz="2400" dirty="0">
              <a:latin typeface="Söhne"/>
            </a:endParaRPr>
          </a:p>
          <a:p>
            <a:pPr marL="342900" indent="-342900">
              <a:buFont typeface="Wingdings" panose="05000000000000000000" pitchFamily="2" charset="2"/>
              <a:buChar char="Ø"/>
            </a:pPr>
            <a:r>
              <a:rPr lang="en-US" sz="2400" dirty="0">
                <a:latin typeface="Söhne"/>
              </a:rPr>
              <a:t>Using AI-powered language models like </a:t>
            </a:r>
            <a:r>
              <a:rPr lang="en-US" sz="2400" dirty="0" err="1">
                <a:latin typeface="Söhne"/>
              </a:rPr>
              <a:t>chatgpt</a:t>
            </a:r>
            <a:r>
              <a:rPr lang="en-US" sz="2400" dirty="0">
                <a:latin typeface="Söhne"/>
              </a:rPr>
              <a:t> and gpt4,users will be able to construct personalized prompts for summarizing PDF files with this app.</a:t>
            </a:r>
          </a:p>
          <a:p>
            <a:endParaRPr lang="en-IN" sz="2400" dirty="0">
              <a:latin typeface="Söhne"/>
            </a:endParaRPr>
          </a:p>
          <a:p>
            <a:pPr marL="342900" indent="-342900">
              <a:buFont typeface="Wingdings" panose="05000000000000000000" pitchFamily="2" charset="2"/>
              <a:buChar char="Ø"/>
            </a:pPr>
            <a:r>
              <a:rPr lang="en-IN" sz="2400" dirty="0">
                <a:latin typeface="Söhne"/>
              </a:rPr>
              <a:t>The goal is to offer an interface through which users can create personalized summaries from any PDF files</a:t>
            </a:r>
          </a:p>
          <a:p>
            <a:pPr marL="342900" indent="-342900">
              <a:buFont typeface="Wingdings" panose="05000000000000000000" pitchFamily="2" charset="2"/>
              <a:buChar char="Ø"/>
            </a:pPr>
            <a:endParaRPr lang="en-IN" sz="2400" dirty="0">
              <a:latin typeface="Söhne"/>
            </a:endParaRPr>
          </a:p>
          <a:p>
            <a:pPr marL="342900" indent="-342900">
              <a:buFont typeface="Wingdings" panose="05000000000000000000" pitchFamily="2" charset="2"/>
              <a:buChar char="Ø"/>
            </a:pPr>
            <a:r>
              <a:rPr lang="en-IN" sz="2400" dirty="0">
                <a:latin typeface="Söhne"/>
              </a:rPr>
              <a:t>This application should make advantage of natural language processing and machine learning algorithms to generate brief, </a:t>
            </a:r>
            <a:r>
              <a:rPr lang="en-IN" sz="2400" dirty="0" err="1">
                <a:latin typeface="Söhne"/>
              </a:rPr>
              <a:t>cohensive</a:t>
            </a:r>
            <a:r>
              <a:rPr lang="en-IN" sz="2400" dirty="0">
                <a:latin typeface="Söhne"/>
              </a:rPr>
              <a:t> and customized summaries that faithfully convey the main ideas of the source material</a:t>
            </a:r>
          </a:p>
          <a:p>
            <a:pPr marL="342900" indent="-342900">
              <a:buFont typeface="Wingdings" panose="05000000000000000000" pitchFamily="2" charset="2"/>
              <a:buChar char="Ø"/>
            </a:pPr>
            <a:endParaRPr lang="en-US" sz="2400" dirty="0">
              <a:latin typeface="Söhne"/>
            </a:endParaRPr>
          </a:p>
        </p:txBody>
      </p:sp>
    </p:spTree>
    <p:extLst>
      <p:ext uri="{BB962C8B-B14F-4D97-AF65-F5344CB8AC3E}">
        <p14:creationId xmlns:p14="http://schemas.microsoft.com/office/powerpoint/2010/main" val="256311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7F94130E-FA73-8AA3-65C7-A7DD82F111E9}"/>
              </a:ext>
            </a:extLst>
          </p:cNvPr>
          <p:cNvSpPr txBox="1"/>
          <p:nvPr/>
        </p:nvSpPr>
        <p:spPr>
          <a:xfrm>
            <a:off x="117987" y="98322"/>
            <a:ext cx="7128387" cy="1107996"/>
          </a:xfrm>
          <a:prstGeom prst="rect">
            <a:avLst/>
          </a:prstGeom>
          <a:noFill/>
        </p:spPr>
        <p:txBody>
          <a:bodyPr wrap="square" rtlCol="0">
            <a:spAutoFit/>
          </a:bodyPr>
          <a:lstStyle/>
          <a:p>
            <a:r>
              <a:rPr lang="en-US" sz="6600" dirty="0"/>
              <a:t>Modelling:</a:t>
            </a:r>
            <a:endParaRPr lang="en-IN" sz="6600" dirty="0"/>
          </a:p>
        </p:txBody>
      </p:sp>
      <p:sp>
        <p:nvSpPr>
          <p:cNvPr id="27" name="TextBox 26">
            <a:extLst>
              <a:ext uri="{FF2B5EF4-FFF2-40B4-BE49-F238E27FC236}">
                <a16:creationId xmlns:a16="http://schemas.microsoft.com/office/drawing/2014/main" id="{B07B96DF-D1D8-27B1-4412-FB75AE867279}"/>
              </a:ext>
            </a:extLst>
          </p:cNvPr>
          <p:cNvSpPr txBox="1"/>
          <p:nvPr/>
        </p:nvSpPr>
        <p:spPr>
          <a:xfrm>
            <a:off x="1956620" y="2025445"/>
            <a:ext cx="8711380" cy="2185214"/>
          </a:xfrm>
          <a:prstGeom prst="rect">
            <a:avLst/>
          </a:prstGeom>
          <a:noFill/>
        </p:spPr>
        <p:txBody>
          <a:bodyPr wrap="square" rtlCol="0">
            <a:spAutoFit/>
          </a:bodyPr>
          <a:lstStyle/>
          <a:p>
            <a:pPr algn="l"/>
            <a:r>
              <a:rPr lang="en-US" sz="4000" b="1" i="0" dirty="0">
                <a:solidFill>
                  <a:srgbClr val="242424"/>
                </a:solidFill>
                <a:effectLst/>
                <a:latin typeface="sohne"/>
              </a:rPr>
              <a:t>Steps:</a:t>
            </a:r>
            <a:endParaRPr lang="en-US" sz="4000" b="0" i="0" dirty="0">
              <a:solidFill>
                <a:srgbClr val="242424"/>
              </a:solidFill>
              <a:effectLst/>
              <a:latin typeface="sohne"/>
            </a:endParaRPr>
          </a:p>
          <a:p>
            <a:pPr marL="971550" lvl="1" indent="-514350">
              <a:buFont typeface="+mj-lt"/>
              <a:buAutoNum type="romanLcPeriod"/>
            </a:pPr>
            <a:r>
              <a:rPr lang="en-US" sz="2400" b="0" i="0" dirty="0">
                <a:solidFill>
                  <a:srgbClr val="242424"/>
                </a:solidFill>
                <a:effectLst/>
                <a:latin typeface="sohne"/>
              </a:rPr>
              <a:t>Import dependencies</a:t>
            </a:r>
          </a:p>
          <a:p>
            <a:pPr marL="971550" lvl="1" indent="-514350">
              <a:buFont typeface="+mj-lt"/>
              <a:buAutoNum type="romanLcPeriod"/>
            </a:pPr>
            <a:r>
              <a:rPr lang="en-US" sz="2400" b="0" i="0" dirty="0">
                <a:solidFill>
                  <a:srgbClr val="242424"/>
                </a:solidFill>
                <a:effectLst/>
                <a:latin typeface="sohne"/>
              </a:rPr>
              <a:t>Define the helper functions</a:t>
            </a:r>
          </a:p>
          <a:p>
            <a:pPr marL="971550" lvl="1" indent="-514350">
              <a:buFont typeface="+mj-lt"/>
              <a:buAutoNum type="romanLcPeriod"/>
            </a:pPr>
            <a:r>
              <a:rPr lang="en-US" sz="2400" b="0" i="0" dirty="0">
                <a:solidFill>
                  <a:srgbClr val="242424"/>
                </a:solidFill>
                <a:effectLst/>
                <a:latin typeface="sohne"/>
              </a:rPr>
              <a:t>Create a responsive user interface with </a:t>
            </a:r>
            <a:r>
              <a:rPr lang="en-US" sz="2400" b="0" i="0" dirty="0" err="1">
                <a:solidFill>
                  <a:srgbClr val="242424"/>
                </a:solidFill>
                <a:effectLst/>
                <a:latin typeface="sohne"/>
              </a:rPr>
              <a:t>Streamlit</a:t>
            </a:r>
            <a:r>
              <a:rPr lang="en-US" sz="2400" b="0" i="0" dirty="0">
                <a:solidFill>
                  <a:srgbClr val="242424"/>
                </a:solidFill>
                <a:effectLst/>
                <a:latin typeface="sohne"/>
              </a:rPr>
              <a:t>.</a:t>
            </a:r>
          </a:p>
          <a:p>
            <a:pPr marL="971550" lvl="1" indent="-514350">
              <a:buFont typeface="+mj-lt"/>
              <a:buAutoNum type="romanLcPeriod"/>
            </a:pPr>
            <a:r>
              <a:rPr lang="en-US" sz="2400" b="0" i="0" dirty="0">
                <a:solidFill>
                  <a:srgbClr val="242424"/>
                </a:solidFill>
                <a:effectLst/>
                <a:latin typeface="sohne"/>
              </a:rPr>
              <a:t>Running the App</a:t>
            </a:r>
          </a:p>
        </p:txBody>
      </p:sp>
    </p:spTree>
    <p:extLst>
      <p:ext uri="{BB962C8B-B14F-4D97-AF65-F5344CB8AC3E}">
        <p14:creationId xmlns:p14="http://schemas.microsoft.com/office/powerpoint/2010/main" val="2721508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FD71D7-2905-3627-6DF2-F0C1B02A790B}"/>
              </a:ext>
            </a:extLst>
          </p:cNvPr>
          <p:cNvSpPr txBox="1"/>
          <p:nvPr/>
        </p:nvSpPr>
        <p:spPr>
          <a:xfrm>
            <a:off x="462116" y="353963"/>
            <a:ext cx="10412361" cy="2308324"/>
          </a:xfrm>
          <a:prstGeom prst="rect">
            <a:avLst/>
          </a:prstGeom>
          <a:noFill/>
        </p:spPr>
        <p:txBody>
          <a:bodyPr wrap="square" rtlCol="0">
            <a:spAutoFit/>
          </a:bodyPr>
          <a:lstStyle/>
          <a:p>
            <a:pPr algn="l"/>
            <a:r>
              <a:rPr lang="en-US" sz="3600" b="1" i="0" dirty="0">
                <a:solidFill>
                  <a:srgbClr val="242424"/>
                </a:solidFill>
                <a:effectLst/>
                <a:latin typeface="Söhne"/>
              </a:rPr>
              <a:t>Im</a:t>
            </a:r>
            <a:r>
              <a:rPr lang="en-US" sz="3600" b="1" dirty="0">
                <a:solidFill>
                  <a:srgbClr val="242424"/>
                </a:solidFill>
                <a:latin typeface="Söhne"/>
              </a:rPr>
              <a:t>port dependencies:</a:t>
            </a:r>
          </a:p>
          <a:p>
            <a:pPr lvl="1"/>
            <a:r>
              <a:rPr lang="en-US" sz="2400" dirty="0">
                <a:solidFill>
                  <a:srgbClr val="242424"/>
                </a:solidFill>
                <a:latin typeface="Söhne"/>
              </a:rPr>
              <a:t>We import the required modules and libraries for implementing the app.</a:t>
            </a:r>
          </a:p>
          <a:p>
            <a:pPr lvl="1"/>
            <a:r>
              <a:rPr lang="en-US" sz="2400" dirty="0">
                <a:solidFill>
                  <a:srgbClr val="242424"/>
                </a:solidFill>
                <a:latin typeface="Söhne"/>
              </a:rPr>
              <a:t>They include </a:t>
            </a:r>
            <a:r>
              <a:rPr lang="en-US" sz="2400" dirty="0" err="1">
                <a:solidFill>
                  <a:srgbClr val="242424"/>
                </a:solidFill>
                <a:latin typeface="Söhne"/>
              </a:rPr>
              <a:t>openai’s</a:t>
            </a:r>
            <a:r>
              <a:rPr lang="en-US" sz="2400" dirty="0">
                <a:solidFill>
                  <a:srgbClr val="242424"/>
                </a:solidFill>
                <a:latin typeface="Söhne"/>
              </a:rPr>
              <a:t> GPT </a:t>
            </a:r>
            <a:r>
              <a:rPr lang="en-US" sz="2400" dirty="0" err="1">
                <a:solidFill>
                  <a:srgbClr val="242424"/>
                </a:solidFill>
                <a:latin typeface="Söhne"/>
              </a:rPr>
              <a:t>models,streamlit</a:t>
            </a:r>
            <a:r>
              <a:rPr lang="en-US" sz="2400" dirty="0">
                <a:solidFill>
                  <a:srgbClr val="242424"/>
                </a:solidFill>
                <a:latin typeface="Söhne"/>
              </a:rPr>
              <a:t> for the user interface and some </a:t>
            </a:r>
            <a:r>
              <a:rPr lang="en-US" sz="2400" dirty="0" err="1">
                <a:solidFill>
                  <a:srgbClr val="242424"/>
                </a:solidFill>
                <a:latin typeface="Söhne"/>
              </a:rPr>
              <a:t>cjustom</a:t>
            </a:r>
            <a:r>
              <a:rPr lang="en-US" sz="2400" dirty="0">
                <a:solidFill>
                  <a:srgbClr val="242424"/>
                </a:solidFill>
                <a:latin typeface="Söhne"/>
              </a:rPr>
              <a:t> classes and functions for processing text using </a:t>
            </a:r>
            <a:r>
              <a:rPr lang="en-US" sz="2400" dirty="0" err="1">
                <a:solidFill>
                  <a:srgbClr val="242424"/>
                </a:solidFill>
                <a:latin typeface="Söhne"/>
              </a:rPr>
              <a:t>langchain</a:t>
            </a:r>
            <a:endParaRPr lang="en-US" sz="2400" dirty="0">
              <a:solidFill>
                <a:srgbClr val="242424"/>
              </a:solidFill>
              <a:latin typeface="Söhne"/>
            </a:endParaRPr>
          </a:p>
          <a:p>
            <a:pPr algn="l"/>
            <a:endParaRPr lang="en-US" sz="3600" b="1" dirty="0">
              <a:solidFill>
                <a:srgbClr val="242424"/>
              </a:solidFill>
              <a:latin typeface="Söhne"/>
            </a:endParaRPr>
          </a:p>
        </p:txBody>
      </p:sp>
      <p:sp>
        <p:nvSpPr>
          <p:cNvPr id="6" name="TextBox 5">
            <a:extLst>
              <a:ext uri="{FF2B5EF4-FFF2-40B4-BE49-F238E27FC236}">
                <a16:creationId xmlns:a16="http://schemas.microsoft.com/office/drawing/2014/main" id="{27796923-9553-B616-B7E5-0DF1823F56C8}"/>
              </a:ext>
            </a:extLst>
          </p:cNvPr>
          <p:cNvSpPr txBox="1"/>
          <p:nvPr/>
        </p:nvSpPr>
        <p:spPr>
          <a:xfrm>
            <a:off x="530942" y="2551644"/>
            <a:ext cx="11130116" cy="2492990"/>
          </a:xfrm>
          <a:prstGeom prst="rect">
            <a:avLst/>
          </a:prstGeom>
          <a:noFill/>
        </p:spPr>
        <p:txBody>
          <a:bodyPr wrap="square" rtlCol="0">
            <a:spAutoFit/>
          </a:bodyPr>
          <a:lstStyle/>
          <a:p>
            <a:r>
              <a:rPr lang="en-US" sz="3600" b="1" dirty="0">
                <a:latin typeface="Söhne"/>
              </a:rPr>
              <a:t>Define the helper functions:</a:t>
            </a:r>
          </a:p>
          <a:p>
            <a:pPr marL="800100" lvl="1" indent="-342900">
              <a:buFont typeface="Wingdings" panose="05000000000000000000" pitchFamily="2" charset="2"/>
              <a:buChar char="Ø"/>
            </a:pPr>
            <a:r>
              <a:rPr lang="en-IN" sz="2400" b="1" dirty="0" err="1">
                <a:latin typeface="Söhne"/>
              </a:rPr>
              <a:t>setup_documents</a:t>
            </a:r>
            <a:r>
              <a:rPr lang="en-IN" sz="2400" b="1" dirty="0">
                <a:latin typeface="Söhne"/>
              </a:rPr>
              <a:t> </a:t>
            </a:r>
            <a:r>
              <a:rPr lang="en-IN" sz="2400" dirty="0">
                <a:latin typeface="Söhne"/>
              </a:rPr>
              <a:t>function is responsible for loading, extracting, splitting the text </a:t>
            </a:r>
          </a:p>
          <a:p>
            <a:pPr marL="800100" lvl="1" indent="-342900">
              <a:buFont typeface="Wingdings" panose="05000000000000000000" pitchFamily="2" charset="2"/>
              <a:buChar char="Ø"/>
            </a:pPr>
            <a:r>
              <a:rPr lang="en-IN" sz="2400" b="1" dirty="0" err="1">
                <a:latin typeface="Söhne"/>
              </a:rPr>
              <a:t>custom_summary</a:t>
            </a:r>
            <a:r>
              <a:rPr lang="en-IN" sz="2400" b="1" dirty="0">
                <a:latin typeface="Söhne"/>
              </a:rPr>
              <a:t> </a:t>
            </a:r>
            <a:r>
              <a:rPr lang="en-IN" sz="2400" dirty="0">
                <a:latin typeface="Söhne"/>
              </a:rPr>
              <a:t>function takes the document, prompt and creates a summarization chain</a:t>
            </a:r>
          </a:p>
          <a:p>
            <a:pPr marL="800100" lvl="1" indent="-342900">
              <a:buFont typeface="Wingdings" panose="05000000000000000000" pitchFamily="2" charset="2"/>
              <a:buChar char="Ø"/>
            </a:pPr>
            <a:r>
              <a:rPr lang="en-IN" sz="2400" b="1" dirty="0" err="1">
                <a:latin typeface="Söhne"/>
              </a:rPr>
              <a:t>color_chunks</a:t>
            </a:r>
            <a:r>
              <a:rPr lang="en-IN" sz="2400" b="1" dirty="0">
                <a:latin typeface="Söhne"/>
              </a:rPr>
              <a:t> </a:t>
            </a:r>
            <a:r>
              <a:rPr lang="en-IN" sz="2400" dirty="0">
                <a:latin typeface="Söhne"/>
              </a:rPr>
              <a:t>function is responsible for creating a visually appealing HTML representation of text chunks with overlaps</a:t>
            </a:r>
          </a:p>
        </p:txBody>
      </p:sp>
    </p:spTree>
    <p:extLst>
      <p:ext uri="{BB962C8B-B14F-4D97-AF65-F5344CB8AC3E}">
        <p14:creationId xmlns:p14="http://schemas.microsoft.com/office/powerpoint/2010/main" val="18818820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EA3ACD8C-D672-4B38-852F-3C3D35FA49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28D935D-389D-40E1-8AE8-5A46931C4EC9}">
  <ds:schemaRefs>
    <ds:schemaRef ds:uri="http://schemas.microsoft.com/sharepoint/v3/contenttype/forms"/>
  </ds:schemaRefs>
</ds:datastoreItem>
</file>

<file path=customXml/itemProps3.xml><?xml version="1.0" encoding="utf-8"?>
<ds:datastoreItem xmlns:ds="http://schemas.openxmlformats.org/officeDocument/2006/customXml" ds:itemID="{C325C03C-2AB9-472A-B845-6A8AF27BB7F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TM02900720[[fn=Integral]]</Template>
  <TotalTime>98</TotalTime>
  <Words>668</Words>
  <Application>Microsoft Office PowerPoint</Application>
  <PresentationFormat>Widescreen</PresentationFormat>
  <Paragraphs>70</Paragraphs>
  <Slides>13</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sohne</vt:lpstr>
      <vt:lpstr>Söhne</vt:lpstr>
      <vt:lpstr>source-serif-pro</vt:lpstr>
      <vt:lpstr>Arial</vt:lpstr>
      <vt:lpstr>Calibri</vt:lpstr>
      <vt:lpstr>Tenorite</vt:lpstr>
      <vt:lpstr>Tw Cen MT</vt:lpstr>
      <vt:lpstr>Tw Cen MT Condensed</vt:lpstr>
      <vt:lpstr>Wingdings</vt:lpstr>
      <vt:lpstr>Wingdings 3</vt:lpstr>
      <vt:lpstr>Integral</vt:lpstr>
      <vt:lpstr>R.AJIL ROBERTSON</vt:lpstr>
      <vt:lpstr>Custom Summarization App using generative AI </vt:lpstr>
      <vt:lpstr>Agenda</vt:lpstr>
      <vt:lpstr>Problem statement:</vt:lpstr>
      <vt:lpstr>Project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S.V.SARAN</dc:title>
  <dc:creator>Saran SV</dc:creator>
  <cp:lastModifiedBy>Livingston Joseph E</cp:lastModifiedBy>
  <cp:revision>5</cp:revision>
  <dcterms:created xsi:type="dcterms:W3CDTF">2024-04-04T12:12:21Z</dcterms:created>
  <dcterms:modified xsi:type="dcterms:W3CDTF">2024-04-05T10:44:01Z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