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75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LCOT\Downloads\NAN%20MONI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[NAN MONI.xlsx]Sheet2!PivotTable1</c:name>
    <c:fmtId val="3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Sheet2!$A$5:$A$14</c:f>
              <c:strCache>
                <c:ptCount val="9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PYZ</c:v>
                </c:pt>
                <c:pt idx="6">
                  <c:v>SVG</c:v>
                </c:pt>
                <c:pt idx="7">
                  <c:v>TNS</c:v>
                </c:pt>
                <c:pt idx="8">
                  <c:v>WBL</c:v>
                </c:pt>
              </c:strCache>
            </c:strRef>
          </c:cat>
          <c:val>
            <c:numRef>
              <c:f>Sheet2!$B$5:$B$14</c:f>
              <c:numCache>
                <c:formatCode>General</c:formatCode>
                <c:ptCount val="9"/>
                <c:pt idx="8">
                  <c:v>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CCFD-49E6-878F-1D9F9E9A375B}"/>
            </c:ext>
          </c:extLst>
        </c:ser>
        <c:ser>
          <c:idx val="1"/>
          <c:order val="1"/>
          <c:tx>
            <c:strRef>
              <c:f>Sheet2!$C$3:$C$4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Sheet2!$A$5:$A$14</c:f>
              <c:strCache>
                <c:ptCount val="9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PYZ</c:v>
                </c:pt>
                <c:pt idx="6">
                  <c:v>SVG</c:v>
                </c:pt>
                <c:pt idx="7">
                  <c:v>TNS</c:v>
                </c:pt>
                <c:pt idx="8">
                  <c:v>WBL</c:v>
                </c:pt>
              </c:strCache>
            </c:strRef>
          </c:cat>
          <c:val>
            <c:numRef>
              <c:f>Sheet2!$C$5:$C$14</c:f>
              <c:numCache>
                <c:formatCode>General</c:formatCode>
                <c:ptCount val="9"/>
                <c:pt idx="1">
                  <c:v>1</c:v>
                </c:pt>
                <c:pt idx="3">
                  <c:v>1</c:v>
                </c:pt>
                <c:pt idx="5">
                  <c:v>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CCFD-49E6-878F-1D9F9E9A375B}"/>
            </c:ext>
          </c:extLst>
        </c:ser>
        <c:ser>
          <c:idx val="2"/>
          <c:order val="2"/>
          <c:tx>
            <c:strRef>
              <c:f>Sheet2!$D$3:$D$4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Sheet2!$A$5:$A$14</c:f>
              <c:strCache>
                <c:ptCount val="9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PYZ</c:v>
                </c:pt>
                <c:pt idx="6">
                  <c:v>SVG</c:v>
                </c:pt>
                <c:pt idx="7">
                  <c:v>TNS</c:v>
                </c:pt>
                <c:pt idx="8">
                  <c:v>WBL</c:v>
                </c:pt>
              </c:strCache>
            </c:strRef>
          </c:cat>
          <c:val>
            <c:numRef>
              <c:f>Sheet2!$D$5:$D$14</c:f>
              <c:numCache>
                <c:formatCode>General</c:formatCode>
                <c:ptCount val="9"/>
                <c:pt idx="1">
                  <c:v>2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CCFD-49E6-878F-1D9F9E9A375B}"/>
            </c:ext>
          </c:extLst>
        </c:ser>
        <c:ser>
          <c:idx val="3"/>
          <c:order val="3"/>
          <c:tx>
            <c:strRef>
              <c:f>Sheet2!$E$3:$E$4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Sheet2!$A$5:$A$14</c:f>
              <c:strCache>
                <c:ptCount val="9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PYZ</c:v>
                </c:pt>
                <c:pt idx="6">
                  <c:v>SVG</c:v>
                </c:pt>
                <c:pt idx="7">
                  <c:v>TNS</c:v>
                </c:pt>
                <c:pt idx="8">
                  <c:v>WBL</c:v>
                </c:pt>
              </c:strCache>
            </c:strRef>
          </c:cat>
          <c:val>
            <c:numRef>
              <c:f>Sheet2!$E$5:$E$14</c:f>
              <c:numCache>
                <c:formatCode>General</c:formatCode>
                <c:ptCount val="9"/>
                <c:pt idx="0">
                  <c:v>1</c:v>
                </c:pt>
                <c:pt idx="2">
                  <c:v>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CCFD-49E6-878F-1D9F9E9A375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12512944"/>
        <c:axId val="312516080"/>
      </c:barChart>
      <c:catAx>
        <c:axId val="3125129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2516080"/>
        <c:crosses val="autoZero"/>
        <c:auto val="1"/>
        <c:lblAlgn val="ctr"/>
        <c:lblOffset val="100"/>
        <c:noMultiLvlLbl val="0"/>
      </c:catAx>
      <c:valAx>
        <c:axId val="3125160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25129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 xmlns:c16r2="http://schemas.microsoft.com/office/drawing/2015/06/chart">
    <c:ext xmlns:c16="http://schemas.microsoft.com/office/drawing/2014/chart" uri="{E28EC0CA-F0BB-4C9C-879D-F8772B89E7AC}">
      <c16:pivotOptions16>
        <c16:showExpandCollapseFieldButtons val="1"/>
      </c16:pivotOptions16>
    </c:ex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305350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D55ADE35-C35B-07C1-F5AA-C33B3DDB802E}"/>
              </a:ext>
            </a:extLst>
          </p:cNvPr>
          <p:cNvSpPr txBox="1"/>
          <p:nvPr/>
        </p:nvSpPr>
        <p:spPr>
          <a:xfrm>
            <a:off x="1490661" y="3183404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  </a:t>
            </a:r>
            <a:r>
              <a:rPr lang="en-US" sz="2400" dirty="0" smtClean="0"/>
              <a:t>: V RAJESHWARI</a:t>
            </a:r>
            <a:endParaRPr lang="en-US" sz="2400" dirty="0"/>
          </a:p>
          <a:p>
            <a:r>
              <a:rPr lang="en-US" sz="2400" dirty="0"/>
              <a:t>REGISTER NO       : </a:t>
            </a:r>
            <a:r>
              <a:rPr lang="en-US" sz="2400" dirty="0" smtClean="0"/>
              <a:t>3122015/</a:t>
            </a:r>
            <a:endParaRPr lang="en-US" sz="2400" dirty="0"/>
          </a:p>
          <a:p>
            <a:r>
              <a:rPr lang="en-US" sz="2400" dirty="0"/>
              <a:t>DEPARTMENT      : B.COM (GENERAL)</a:t>
            </a:r>
          </a:p>
          <a:p>
            <a:r>
              <a:rPr lang="en-US" sz="2400" dirty="0"/>
              <a:t>COLLEGE               : S.S.GOVERNMENT.ARTS.COLLEGE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276600" y="374646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529A42B4-32ED-3431-AEAC-DDA17A0509C9}"/>
              </a:ext>
            </a:extLst>
          </p:cNvPr>
          <p:cNvSpPr txBox="1"/>
          <p:nvPr/>
        </p:nvSpPr>
        <p:spPr>
          <a:xfrm>
            <a:off x="3733800" y="1524000"/>
            <a:ext cx="4724400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Data Collection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400" dirty="0"/>
              <a:t>Kaggle</a:t>
            </a:r>
          </a:p>
          <a:p>
            <a:r>
              <a:rPr lang="en-IN" sz="2400" b="1" dirty="0"/>
              <a:t>Features Collection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400" dirty="0"/>
              <a:t>Kaggle</a:t>
            </a:r>
          </a:p>
          <a:p>
            <a:r>
              <a:rPr lang="en-IN" sz="2400" b="1" dirty="0"/>
              <a:t>Data cleaning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400" dirty="0"/>
              <a:t>Using filter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400" dirty="0"/>
              <a:t>Using conditional formatting</a:t>
            </a:r>
          </a:p>
          <a:p>
            <a:r>
              <a:rPr lang="en-IN" sz="2400" b="1" dirty="0"/>
              <a:t>Performance Level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400" dirty="0"/>
              <a:t>Using Formulas</a:t>
            </a:r>
          </a:p>
          <a:p>
            <a:r>
              <a:rPr lang="en-IN" sz="2400" b="1" dirty="0"/>
              <a:t>Summary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400" dirty="0"/>
              <a:t>Using Graph 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400" dirty="0"/>
              <a:t>Using Pivot table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400" dirty="0"/>
              <a:t>Using Slicer</a:t>
            </a:r>
          </a:p>
          <a:p>
            <a:endParaRPr lang="en-US" dirty="0"/>
          </a:p>
          <a:p>
            <a:endParaRPr lang="en-IN" b="1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658870" y="651508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xmlns="" id="{ED3DA4D1-6EBB-6037-CCF6-2FF18C7501C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90350053"/>
              </p:ext>
            </p:extLst>
          </p:nvPr>
        </p:nvGraphicFramePr>
        <p:xfrm>
          <a:off x="1066800" y="2057399"/>
          <a:ext cx="7315200" cy="37623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5200" y="533400"/>
            <a:ext cx="10681335" cy="75819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11B25A27-EF19-4DD1-0555-4D32515DFD1C}"/>
              </a:ext>
            </a:extLst>
          </p:cNvPr>
          <p:cNvSpPr txBox="1"/>
          <p:nvPr/>
        </p:nvSpPr>
        <p:spPr>
          <a:xfrm>
            <a:off x="2286000" y="1981200"/>
            <a:ext cx="60198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800" dirty="0"/>
              <a:t>Employee performance analysis is a vital process that enables organisations to evaluate employees performance accurately, identify strengths and weaknesses, and align individual goals with organisational objectives.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3056306" y="1268941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F691EEC8-E83B-8506-163B-F39E906CCC0A}"/>
              </a:ext>
            </a:extLst>
          </p:cNvPr>
          <p:cNvSpPr txBox="1"/>
          <p:nvPr/>
        </p:nvSpPr>
        <p:spPr>
          <a:xfrm>
            <a:off x="1036578" y="3098700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057400" y="457200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B761F076-62D1-7BE5-1204-B42D7DADA202}"/>
              </a:ext>
            </a:extLst>
          </p:cNvPr>
          <p:cNvSpPr txBox="1"/>
          <p:nvPr/>
        </p:nvSpPr>
        <p:spPr>
          <a:xfrm>
            <a:off x="1143000" y="2054762"/>
            <a:ext cx="71628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400" dirty="0"/>
              <a:t>Performance Improvement: Pinpointing areas where employees need training or development to enhance their skills.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400" dirty="0"/>
              <a:t>Incentivizing and Gaps : recognizing and rewarding top performers, motivating them to continue excelling.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400" dirty="0"/>
              <a:t>Weakness and gaps : Identifying underperforming employees and providing targeted support or training.</a:t>
            </a:r>
            <a:endParaRPr lang="en-US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514600" y="719108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A82ABDA3-09E8-AFB0-5C79-FE505C0D2F84}"/>
              </a:ext>
            </a:extLst>
          </p:cNvPr>
          <p:cNvSpPr txBox="1"/>
          <p:nvPr/>
        </p:nvSpPr>
        <p:spPr>
          <a:xfrm flipH="1">
            <a:off x="2255516" y="2133600"/>
            <a:ext cx="665988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3200" dirty="0"/>
              <a:t>Data Collection and integration.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3200" dirty="0"/>
              <a:t>Data cleaning and </a:t>
            </a:r>
            <a:r>
              <a:rPr lang="en-IN" sz="3200" dirty="0" err="1"/>
              <a:t>Preprocessing</a:t>
            </a:r>
            <a:r>
              <a:rPr lang="en-IN" sz="3200" dirty="0"/>
              <a:t>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3200" dirty="0"/>
              <a:t>Exploratory Employees Performance analysis.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3200" dirty="0"/>
              <a:t>Recommendations for performance improvement and development.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3200" dirty="0"/>
              <a:t>Performance evaluation framework.</a:t>
            </a:r>
            <a:endParaRPr lang="en-US" sz="32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438400" y="838200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4750CA35-C3B0-55BC-C19C-F4742F625FBD}"/>
              </a:ext>
            </a:extLst>
          </p:cNvPr>
          <p:cNvSpPr txBox="1"/>
          <p:nvPr/>
        </p:nvSpPr>
        <p:spPr>
          <a:xfrm>
            <a:off x="2286000" y="1987648"/>
            <a:ext cx="61722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3200" dirty="0"/>
              <a:t>HR Department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3200" dirty="0"/>
              <a:t>Managers and Supervisors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3200" dirty="0"/>
              <a:t>Employees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3200" dirty="0"/>
              <a:t>Department heads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3200" dirty="0"/>
              <a:t>Senior Management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3200" dirty="0"/>
              <a:t>Training and Development Teams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3200" dirty="0"/>
              <a:t>Recruitment Teams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3200" dirty="0"/>
              <a:t>Compensation and Benefits Teams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6206B58-8AF8-8923-9D33-B5C1A414DCF4}"/>
              </a:ext>
            </a:extLst>
          </p:cNvPr>
          <p:cNvSpPr txBox="1"/>
          <p:nvPr/>
        </p:nvSpPr>
        <p:spPr>
          <a:xfrm>
            <a:off x="3328327" y="2308518"/>
            <a:ext cx="60198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Conditional formatting – To identify Missing values</a:t>
            </a:r>
          </a:p>
          <a:p>
            <a:r>
              <a:rPr lang="en-IN" sz="3200" dirty="0"/>
              <a:t>Filter – To Remove Black Space</a:t>
            </a:r>
          </a:p>
          <a:p>
            <a:r>
              <a:rPr lang="en-IN" sz="3200" dirty="0"/>
              <a:t>Formula – To identify Performance level</a:t>
            </a:r>
          </a:p>
          <a:p>
            <a:r>
              <a:rPr lang="en-IN" sz="3200" dirty="0"/>
              <a:t>Pivot table – Summary the Data</a:t>
            </a:r>
          </a:p>
          <a:p>
            <a:r>
              <a:rPr lang="en-IN" sz="3200" dirty="0"/>
              <a:t>Graph – Data Visualization</a:t>
            </a:r>
            <a:endParaRPr lang="en-US" sz="32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0" y="304800"/>
            <a:ext cx="10681335" cy="758190"/>
          </a:xfrm>
        </p:spPr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92339F65-26A8-C8BA-A89B-E3D8286BD27E}"/>
              </a:ext>
            </a:extLst>
          </p:cNvPr>
          <p:cNvSpPr txBox="1"/>
          <p:nvPr/>
        </p:nvSpPr>
        <p:spPr>
          <a:xfrm>
            <a:off x="2971800" y="1676400"/>
            <a:ext cx="48006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Dataset Record from – Kaggle</a:t>
            </a:r>
          </a:p>
          <a:p>
            <a:r>
              <a:rPr lang="en-IN" sz="2000" dirty="0"/>
              <a:t>Features – 26</a:t>
            </a:r>
          </a:p>
          <a:p>
            <a:r>
              <a:rPr lang="en-IN" sz="2000" dirty="0"/>
              <a:t>Used features – 9</a:t>
            </a:r>
          </a:p>
          <a:p>
            <a:r>
              <a:rPr lang="en-IN" sz="2000" dirty="0"/>
              <a:t>Emp id – Number</a:t>
            </a:r>
          </a:p>
          <a:p>
            <a:r>
              <a:rPr lang="en-IN" sz="2000" dirty="0"/>
              <a:t>First Name – Text</a:t>
            </a:r>
          </a:p>
          <a:p>
            <a:r>
              <a:rPr lang="en-IN" sz="2000" dirty="0"/>
              <a:t>Last Name – Text</a:t>
            </a:r>
          </a:p>
          <a:p>
            <a:r>
              <a:rPr lang="en-US" sz="2000" dirty="0"/>
              <a:t>Exit Date – Text</a:t>
            </a:r>
          </a:p>
          <a:p>
            <a:r>
              <a:rPr lang="en-US" sz="2000" dirty="0"/>
              <a:t>Business Unit – Text</a:t>
            </a:r>
          </a:p>
          <a:p>
            <a:r>
              <a:rPr lang="en-US" sz="2000" dirty="0"/>
              <a:t>Employee Status – Text</a:t>
            </a:r>
          </a:p>
          <a:p>
            <a:r>
              <a:rPr lang="en-US" sz="2000" dirty="0"/>
              <a:t>Employee Type – Text</a:t>
            </a:r>
          </a:p>
          <a:p>
            <a:r>
              <a:rPr lang="en-US" sz="2000" dirty="0"/>
              <a:t>Employee Classification Type – Text</a:t>
            </a:r>
          </a:p>
          <a:p>
            <a:r>
              <a:rPr lang="en-US" sz="2000" dirty="0"/>
              <a:t>Gender Code – Text</a:t>
            </a:r>
          </a:p>
          <a:p>
            <a:r>
              <a:rPr lang="en-US" sz="2000" dirty="0"/>
              <a:t>Performance Score – Text</a:t>
            </a:r>
          </a:p>
          <a:p>
            <a:r>
              <a:rPr lang="en-US" sz="2000" dirty="0"/>
              <a:t>Current Employee Rating – Number</a:t>
            </a:r>
          </a:p>
          <a:p>
            <a:r>
              <a:rPr lang="en-US" sz="2000" dirty="0"/>
              <a:t>Performance level - Text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270854" y="1695450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FAD9CEB2-36E1-0550-426B-2FAF97882044}"/>
              </a:ext>
            </a:extLst>
          </p:cNvPr>
          <p:cNvSpPr txBox="1"/>
          <p:nvPr/>
        </p:nvSpPr>
        <p:spPr>
          <a:xfrm>
            <a:off x="2743200" y="239869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DCFB41DA-BC91-3FBC-119F-9441749DFB90}"/>
              </a:ext>
            </a:extLst>
          </p:cNvPr>
          <p:cNvSpPr txBox="1"/>
          <p:nvPr/>
        </p:nvSpPr>
        <p:spPr>
          <a:xfrm>
            <a:off x="2743200" y="3643195"/>
            <a:ext cx="616077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800" dirty="0"/>
              <a:t>Performance Level Calculation = IFS (Z8&gt;=5, “ VERY HIGH” , Z8&gt;=4, “HIGH”, Z8&gt;=3, “MED”, TRUE, “LOW”)</a:t>
            </a:r>
            <a:endParaRPr lang="en-US" sz="2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243</TotalTime>
  <Words>366</Words>
  <Application>Microsoft Office PowerPoint</Application>
  <PresentationFormat>Widescreen</PresentationFormat>
  <Paragraphs>92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Roboto</vt:lpstr>
      <vt:lpstr>Times New Roman</vt:lpstr>
      <vt:lpstr>Trebuchet MS</vt:lpstr>
      <vt:lpstr>Wingdings</vt:lpstr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Microsoft account</cp:lastModifiedBy>
  <cp:revision>25</cp:revision>
  <dcterms:created xsi:type="dcterms:W3CDTF">2024-03-29T15:07:22Z</dcterms:created>
  <dcterms:modified xsi:type="dcterms:W3CDTF">2024-09-10T15:03:07Z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