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600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5pPr>
    <a:lvl6pPr marL="2286000" algn="l" defTabSz="914400" rtl="0" eaLnBrk="1" latinLnBrk="0" hangingPunct="1">
      <a:defRPr sz="3600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6pPr>
    <a:lvl7pPr marL="2743200" algn="l" defTabSz="914400" rtl="0" eaLnBrk="1" latinLnBrk="0" hangingPunct="1">
      <a:defRPr sz="3600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7pPr>
    <a:lvl8pPr marL="3200400" algn="l" defTabSz="914400" rtl="0" eaLnBrk="1" latinLnBrk="0" hangingPunct="1">
      <a:defRPr sz="3600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8pPr>
    <a:lvl9pPr marL="3657600" algn="l" defTabSz="914400" rtl="0" eaLnBrk="1" latinLnBrk="0" hangingPunct="1">
      <a:defRPr sz="3600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482B"/>
    <a:srgbClr val="C75806"/>
    <a:srgbClr val="000000"/>
    <a:srgbClr val="00499F"/>
    <a:srgbClr val="0CC1E0"/>
    <a:srgbClr val="415860"/>
    <a:srgbClr val="6B6B6B"/>
    <a:srgbClr val="DC070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665" autoAdjust="0"/>
    <p:restoredTop sz="94648" autoAdjust="0"/>
  </p:normalViewPr>
  <p:slideViewPr>
    <p:cSldViewPr>
      <p:cViewPr>
        <p:scale>
          <a:sx n="75" d="100"/>
          <a:sy n="75" d="100"/>
        </p:scale>
        <p:origin x="-143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25207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17F3D818-8CE4-4070-9035-571841AB529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484414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D818-8CE4-4070-9035-571841AB5297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581525"/>
            <a:ext cx="6626225" cy="15128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79613" y="1125538"/>
            <a:ext cx="2952750" cy="84137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00"/>
                </a:solidFill>
                <a:latin typeface="Futura LT Book" pitchFamily="2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ru-RU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9AF8B-4AB5-4831-80BB-258EADD65C5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93973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333375"/>
            <a:ext cx="2051050" cy="5903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333375"/>
            <a:ext cx="6003925" cy="5903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43CE22-478E-4CD5-A5E5-2E6AC024670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463615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B44B40-CFDD-405F-88FF-C0172C68345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65181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4903DC-2D1C-4393-B7D5-3C7E2D31EF7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1919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E81277-C906-4606-B712-AC6EDDF0F41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53121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B32F42-6A7F-4A62-B250-F198BFA4453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92294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6B528-1B84-473A-AE32-C39EFBF2CAF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53074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2958C1-BE25-4D4D-9D5B-D6BCBD20576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438527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6BE001-C27D-46B3-B34C-CECDEEB4326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321599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A4B64C-7B5E-4766-ABA4-E3A6408DD89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6631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C32F37-9BD6-4ABA-9F10-F131062E3D9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81457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3E107-A17E-4A56-B346-807D7FC31C6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232061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E1505-96C4-4E63-8056-5BFF7C0396E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610599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9A6DA3-BA8B-4E13-B6AF-40F79BA2928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9508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A8F2AC-3CF3-4571-904B-11AC93068AB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11373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916113"/>
            <a:ext cx="4027487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027488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B244E-5B5F-4F59-9965-F6DA583048B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5957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F9088C-DB79-4F5B-8CEE-DD2EE0B6AE3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18020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0BD1A-05C3-48EA-A9DF-06C73DF0796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94548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BDB0D-52C9-4152-8DEE-D889DC27479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8930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100828-86A2-48ED-ABA4-84EEC8090D9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52839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E6087-3E2C-41FB-BEB7-B69F86FAAE0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99447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916113"/>
            <a:ext cx="820737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1"/>
                </a:solidFill>
                <a:latin typeface="Futura LT" pitchFamily="2" charset="0"/>
              </a:defRPr>
            </a:lvl1pPr>
          </a:lstStyle>
          <a:p>
            <a:endParaRPr lang="en-GB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bg1"/>
                </a:solidFill>
                <a:latin typeface="Futura LT" pitchFamily="2" charset="0"/>
              </a:defRPr>
            </a:lvl1pPr>
          </a:lstStyle>
          <a:p>
            <a:endParaRPr lang="en-GB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bg1"/>
                </a:solidFill>
                <a:latin typeface="Futura LT" pitchFamily="2" charset="0"/>
              </a:defRPr>
            </a:lvl1pPr>
          </a:lstStyle>
          <a:p>
            <a:fld id="{CF4A5B2A-43ED-4C37-A266-31C3D9120051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fld id="{68D77FE5-E8C4-4704-B209-0F561590D2AA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B6B6B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B6B6B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B6B6B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B6B6B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Seminar%20Proposal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0" y="3962400"/>
            <a:ext cx="7391400" cy="1584325"/>
          </a:xfrm>
        </p:spPr>
        <p:txBody>
          <a:bodyPr/>
          <a:lstStyle/>
          <a:p>
            <a:pPr algn="l"/>
            <a:r>
              <a:rPr lang="ru-RU" sz="3200" b="1" dirty="0" smtClean="0"/>
              <a:t>S</a:t>
            </a:r>
            <a:r>
              <a:rPr lang="id-ID" sz="3200" b="1" dirty="0" smtClean="0"/>
              <a:t>ISTEM INFORMASI GEOGRAFIS PENDATAAN ALUMNI </a:t>
            </a:r>
            <a:br>
              <a:rPr lang="id-ID" sz="3200" b="1" dirty="0" smtClean="0"/>
            </a:br>
            <a:r>
              <a:rPr lang="id-ID" sz="3200" b="1" dirty="0" smtClean="0"/>
              <a:t>STMIK LOMBOK</a:t>
            </a:r>
            <a:endParaRPr lang="en-US" sz="3200" b="1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5334000" y="6019800"/>
            <a:ext cx="3810000" cy="649288"/>
          </a:xfrm>
        </p:spPr>
        <p:txBody>
          <a:bodyPr/>
          <a:lstStyle/>
          <a:p>
            <a:pPr algn="l"/>
            <a:r>
              <a:rPr lang="id-ID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Mohammad Rajiman Anggara</a:t>
            </a:r>
          </a:p>
          <a:p>
            <a:pPr algn="l"/>
            <a:r>
              <a:rPr lang="id-ID" sz="16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SI12150012</a:t>
            </a:r>
            <a:endParaRPr lang="uk-UA" sz="1600" b="1" dirty="0">
              <a:solidFill>
                <a:schemeClr val="bg1"/>
              </a:solidFill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3085" y="242887"/>
            <a:ext cx="3815715" cy="63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228600"/>
            <a:ext cx="342900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885825"/>
            <a:ext cx="67056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ounded Rectangle 3"/>
          <p:cNvSpPr/>
          <p:nvPr/>
        </p:nvSpPr>
        <p:spPr bwMode="auto">
          <a:xfrm>
            <a:off x="2057400" y="304800"/>
            <a:ext cx="1676400" cy="3810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utura LT Book" pitchFamily="2" charset="0"/>
                <a:ea typeface="굴림" charset="-127"/>
              </a:rPr>
              <a:t>Class Diagram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utura LT Book" pitchFamily="2" charset="0"/>
              <a:ea typeface="굴림" charset="-127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DB0D-52C9-4152-8DEE-D889DC274799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85800"/>
            <a:ext cx="4343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752475"/>
            <a:ext cx="410527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 bwMode="auto">
          <a:xfrm>
            <a:off x="228600" y="76200"/>
            <a:ext cx="3886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utura LT Book" pitchFamily="2" charset="0"/>
                <a:ea typeface="굴림" charset="-127"/>
              </a:rPr>
              <a:t>Perancangan Interface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utura LT Book" pitchFamily="2" charset="0"/>
              <a:ea typeface="굴림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886200"/>
            <a:ext cx="4343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45434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3886200"/>
            <a:ext cx="4343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838200"/>
            <a:ext cx="4343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886200"/>
            <a:ext cx="458152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57400"/>
            <a:ext cx="7772400" cy="1362075"/>
          </a:xfrm>
        </p:spPr>
        <p:txBody>
          <a:bodyPr/>
          <a:lstStyle/>
          <a:p>
            <a:pPr algn="ctr"/>
            <a:r>
              <a:rPr lang="id-ID" dirty="0" smtClean="0"/>
              <a:t>Sekian dan terima kasih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2046287"/>
          </a:xfrm>
        </p:spPr>
        <p:txBody>
          <a:bodyPr/>
          <a:lstStyle/>
          <a:p>
            <a:pPr algn="ctr"/>
            <a:r>
              <a:rPr lang="id-ID" sz="3200" b="1" dirty="0" smtClean="0"/>
              <a:t>Wassalamualaikum Warohmatullahhi  Wabarokatuh</a:t>
            </a:r>
          </a:p>
        </p:txBody>
      </p:sp>
      <p:sp>
        <p:nvSpPr>
          <p:cNvPr id="5" name="Right Arrow 4">
            <a:hlinkClick r:id="rId3" action="ppaction://hlinkpres?slideindex=1&amp;slidetitle="/>
          </p:cNvPr>
          <p:cNvSpPr/>
          <p:nvPr/>
        </p:nvSpPr>
        <p:spPr bwMode="auto">
          <a:xfrm>
            <a:off x="8153400" y="6172200"/>
            <a:ext cx="762000" cy="53340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Futura LT Book" pitchFamily="2" charset="0"/>
              <a:ea typeface="굴림" charset="-127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4646612" cy="7620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PENDAHULUAN</a:t>
            </a:r>
            <a:endParaRPr lang="uk-UA" sz="3200" b="1" dirty="0">
              <a:solidFill>
                <a:schemeClr val="tx2"/>
              </a:solidFill>
            </a:endParaRPr>
          </a:p>
        </p:txBody>
      </p:sp>
      <p:sp>
        <p:nvSpPr>
          <p:cNvPr id="5" name="Chevron 4"/>
          <p:cNvSpPr/>
          <p:nvPr/>
        </p:nvSpPr>
        <p:spPr bwMode="auto">
          <a:xfrm>
            <a:off x="2590800" y="2514600"/>
            <a:ext cx="4343400" cy="381000"/>
          </a:xfrm>
          <a:prstGeom prst="chevron">
            <a:avLst/>
          </a:prstGeom>
          <a:ln>
            <a:noFill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utura LT Book" pitchFamily="2" charset="0"/>
                <a:ea typeface="굴림" charset="-127"/>
              </a:rPr>
              <a:t>Sistem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utura LT Book" pitchFamily="2" charset="0"/>
                <a:ea typeface="굴림" charset="-127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utura LT Book" pitchFamily="2" charset="0"/>
                <a:ea typeface="굴림" charset="-127"/>
              </a:rPr>
              <a:t>Pendataan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utura LT Book" pitchFamily="2" charset="0"/>
                <a:ea typeface="굴림" charset="-127"/>
              </a:rPr>
              <a:t> alumni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utura LT Book" pitchFamily="2" charset="0"/>
                <a:ea typeface="굴림" charset="-127"/>
              </a:rPr>
              <a:t>masih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utura LT Book" pitchFamily="2" charset="0"/>
                <a:ea typeface="굴림" charset="-127"/>
              </a:rPr>
              <a:t> manual</a:t>
            </a:r>
          </a:p>
        </p:txBody>
      </p:sp>
      <p:sp>
        <p:nvSpPr>
          <p:cNvPr id="7" name="Chevron 6"/>
          <p:cNvSpPr/>
          <p:nvPr/>
        </p:nvSpPr>
        <p:spPr bwMode="auto">
          <a:xfrm>
            <a:off x="2971800" y="2971800"/>
            <a:ext cx="5334000" cy="381000"/>
          </a:xfrm>
          <a:prstGeom prst="chevron">
            <a:avLst/>
          </a:prstGeom>
          <a:ln>
            <a:noFill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utura LT Book" pitchFamily="2" charset="0"/>
                <a:ea typeface="굴림" charset="-127"/>
              </a:rPr>
              <a:t>Belum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utura LT Book" pitchFamily="2" charset="0"/>
                <a:ea typeface="굴림" charset="-127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utura LT Book" pitchFamily="2" charset="0"/>
                <a:ea typeface="굴림" charset="-127"/>
              </a:rPr>
              <a:t>ada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utura LT Book" pitchFamily="2" charset="0"/>
                <a:ea typeface="굴림" charset="-127"/>
              </a:rPr>
              <a:t> yang </a:t>
            </a: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utura LT Book" pitchFamily="2" charset="0"/>
                <a:ea typeface="굴림" charset="-127"/>
              </a:rPr>
              <a:t>membuat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utura LT Book" pitchFamily="2" charset="0"/>
                <a:ea typeface="굴림" charset="-127"/>
              </a:rPr>
              <a:t> </a:t>
            </a: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utura LT Book" pitchFamily="2" charset="0"/>
                <a:ea typeface="굴림" charset="-127"/>
              </a:rPr>
              <a:t>sistem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utura LT Book" pitchFamily="2" charset="0"/>
                <a:ea typeface="굴림" charset="-127"/>
              </a:rPr>
              <a:t> </a:t>
            </a: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utura LT Book" pitchFamily="2" charset="0"/>
                <a:ea typeface="굴림" charset="-127"/>
              </a:rPr>
              <a:t>pemetaan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utura LT Book" pitchFamily="2" charset="0"/>
                <a:ea typeface="굴림" charset="-127"/>
              </a:rPr>
              <a:t> alumni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utura LT Book" pitchFamily="2" charset="0"/>
              <a:ea typeface="굴림" charset="-127"/>
            </a:endParaRPr>
          </a:p>
        </p:txBody>
      </p:sp>
      <p:sp>
        <p:nvSpPr>
          <p:cNvPr id="15" name="Chevron 14"/>
          <p:cNvSpPr/>
          <p:nvPr/>
        </p:nvSpPr>
        <p:spPr bwMode="auto">
          <a:xfrm>
            <a:off x="2133600" y="1981200"/>
            <a:ext cx="6477000" cy="381000"/>
          </a:xfrm>
          <a:prstGeom prst="chevron">
            <a:avLst/>
          </a:prstGeom>
          <a:ln>
            <a:noFill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utura LT Book" pitchFamily="2" charset="0"/>
                <a:ea typeface="굴림" charset="-127"/>
              </a:rPr>
              <a:t>Banyaknya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utura LT Book" pitchFamily="2" charset="0"/>
                <a:ea typeface="굴림" charset="-127"/>
              </a:rPr>
              <a:t> Alumni yang </a:t>
            </a: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utura LT Book" pitchFamily="2" charset="0"/>
                <a:ea typeface="굴림" charset="-127"/>
              </a:rPr>
              <a:t>tersebar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utura LT Book" pitchFamily="2" charset="0"/>
                <a:ea typeface="굴림" charset="-127"/>
              </a:rPr>
              <a:t> </a:t>
            </a: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utura LT Book" pitchFamily="2" charset="0"/>
                <a:ea typeface="굴림" charset="-127"/>
              </a:rPr>
              <a:t>di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utura LT Book" pitchFamily="2" charset="0"/>
                <a:ea typeface="굴림" charset="-127"/>
              </a:rPr>
              <a:t> </a:t>
            </a: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utura LT Book" pitchFamily="2" charset="0"/>
                <a:ea typeface="굴림" charset="-127"/>
              </a:rPr>
              <a:t>berbagai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utura LT Book" pitchFamily="2" charset="0"/>
                <a:ea typeface="굴림" charset="-127"/>
              </a:rPr>
              <a:t> </a:t>
            </a: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utura LT Book" pitchFamily="2" charset="0"/>
                <a:ea typeface="굴림" charset="-127"/>
              </a:rPr>
              <a:t>pulau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utura LT Book" pitchFamily="2" charset="0"/>
                <a:ea typeface="굴림" charset="-127"/>
              </a:rPr>
              <a:t> </a:t>
            </a: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utura LT Book" pitchFamily="2" charset="0"/>
                <a:ea typeface="굴림" charset="-127"/>
              </a:rPr>
              <a:t>di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utura LT Book" pitchFamily="2" charset="0"/>
                <a:ea typeface="굴림" charset="-127"/>
              </a:rPr>
              <a:t> </a:t>
            </a: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utura LT Book" pitchFamily="2" charset="0"/>
                <a:ea typeface="굴림" charset="-127"/>
              </a:rPr>
              <a:t>indonesia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utura LT Book" pitchFamily="2" charset="0"/>
              <a:ea typeface="굴림" charset="-127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0" y="2362200"/>
            <a:ext cx="2438400" cy="9906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Latar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1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Belakang</a:t>
            </a:r>
            <a:endParaRPr lang="en-US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LT Book" pitchFamily="2" charset="0"/>
              <a:ea typeface="굴림" charset="-127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0" y="3962400"/>
            <a:ext cx="2362200" cy="9906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id-ID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Rumusan masalah</a:t>
            </a:r>
            <a:endParaRPr kumimoji="0" lang="en-US" sz="24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LT Book" pitchFamily="2" charset="0"/>
              <a:ea typeface="굴림" charset="-127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04800" y="5334000"/>
            <a:ext cx="1905000" cy="7620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id-ID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Tujuan</a:t>
            </a:r>
            <a:endParaRPr kumimoji="0" lang="en-US" sz="24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LT Book" pitchFamily="2" charset="0"/>
              <a:ea typeface="굴림" charset="-127"/>
            </a:endParaRPr>
          </a:p>
        </p:txBody>
      </p:sp>
      <p:sp>
        <p:nvSpPr>
          <p:cNvPr id="11" name="Pentagon 10"/>
          <p:cNvSpPr/>
          <p:nvPr/>
        </p:nvSpPr>
        <p:spPr bwMode="auto">
          <a:xfrm>
            <a:off x="2743200" y="4038600"/>
            <a:ext cx="5715000" cy="762000"/>
          </a:xfrm>
          <a:prstGeom prst="homePlate">
            <a:avLst/>
          </a:prstGeom>
          <a:ln>
            <a:noFill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 err="1" smtClean="0"/>
              <a:t>Bagaimana</a:t>
            </a:r>
            <a:r>
              <a:rPr lang="en-US" sz="1800" dirty="0" smtClean="0"/>
              <a:t> </a:t>
            </a:r>
            <a:r>
              <a:rPr lang="en-US" sz="1800" dirty="0" err="1" smtClean="0"/>
              <a:t>membuat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Informasi</a:t>
            </a:r>
            <a:r>
              <a:rPr lang="en-US" sz="1800" dirty="0" smtClean="0"/>
              <a:t> </a:t>
            </a:r>
            <a:r>
              <a:rPr lang="en-US" sz="1800" dirty="0" err="1" smtClean="0"/>
              <a:t>Geografis</a:t>
            </a:r>
            <a:r>
              <a:rPr lang="en-US" sz="1800" dirty="0" smtClean="0"/>
              <a:t> </a:t>
            </a:r>
            <a:r>
              <a:rPr lang="id-ID" sz="1800" dirty="0" smtClean="0"/>
              <a:t>pendataan alumni </a:t>
            </a:r>
            <a:r>
              <a:rPr lang="en-US" sz="1800" dirty="0" smtClean="0"/>
              <a:t>STMIK Lombok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utura LT Book" pitchFamily="2" charset="0"/>
              <a:ea typeface="굴림" charset="-127"/>
            </a:endParaRPr>
          </a:p>
        </p:txBody>
      </p:sp>
      <p:sp>
        <p:nvSpPr>
          <p:cNvPr id="12" name="Pentagon 11"/>
          <p:cNvSpPr/>
          <p:nvPr/>
        </p:nvSpPr>
        <p:spPr bwMode="auto">
          <a:xfrm>
            <a:off x="2819400" y="5181600"/>
            <a:ext cx="6019800" cy="1066800"/>
          </a:xfrm>
          <a:prstGeom prst="homePlate">
            <a:avLst/>
          </a:prstGeom>
          <a:ln>
            <a:noFill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 err="1" smtClean="0"/>
              <a:t>membangun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Informasi</a:t>
            </a:r>
            <a:r>
              <a:rPr lang="en-US" sz="1800" dirty="0" smtClean="0"/>
              <a:t> </a:t>
            </a:r>
            <a:r>
              <a:rPr lang="en-US" sz="1800" dirty="0" err="1" smtClean="0"/>
              <a:t>Geografis</a:t>
            </a:r>
            <a:r>
              <a:rPr lang="en-US" sz="1800" dirty="0" smtClean="0"/>
              <a:t> ( GIS ) </a:t>
            </a:r>
            <a:r>
              <a:rPr lang="id-ID" sz="1800" dirty="0" smtClean="0"/>
              <a:t>yang menampilkan penyebaran alumni</a:t>
            </a:r>
            <a:r>
              <a:rPr lang="en-US" sz="1800" dirty="0" smtClean="0"/>
              <a:t> STMIK Lombok </a:t>
            </a:r>
            <a:r>
              <a:rPr lang="id-ID" sz="1800" dirty="0" smtClean="0"/>
              <a:t>dan tempat kerjanya.</a:t>
            </a:r>
            <a:endParaRPr lang="en-US" sz="18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utura LT Book" pitchFamily="2" charset="0"/>
              <a:ea typeface="굴림" charset="-127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5" grpId="0" build="allAtOnce" animBg="1"/>
      <p:bldP spid="7" grpId="0" build="allAtOnce" animBg="1"/>
      <p:bldP spid="15" grpId="0" build="allAtOnce" animBg="1"/>
      <p:bldP spid="8" grpId="0" build="allAtOnce" animBg="1"/>
      <p:bldP spid="9" grpId="0" build="allAtOnce" animBg="1"/>
      <p:bldP spid="10" grpId="0" build="allAtOnce" animBg="1"/>
      <p:bldP spid="11" grpId="0" build="allAtOnce" animBg="1"/>
      <p:bldP spid="12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6911975" cy="762000"/>
          </a:xfrm>
        </p:spPr>
        <p:txBody>
          <a:bodyPr/>
          <a:lstStyle/>
          <a:p>
            <a:pPr algn="ctr"/>
            <a:r>
              <a:rPr lang="id-ID" b="1" dirty="0" smtClean="0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METODELOGI PENELITIAN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5" name="Down Arrow Callout 4"/>
          <p:cNvSpPr/>
          <p:nvPr/>
        </p:nvSpPr>
        <p:spPr bwMode="auto">
          <a:xfrm>
            <a:off x="2057400" y="1371600"/>
            <a:ext cx="2667000" cy="990600"/>
          </a:xfrm>
          <a:prstGeom prst="downArrow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2000" b="1" dirty="0" err="1" smtClean="0"/>
              <a:t>Metode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Pengumpulan</a:t>
            </a:r>
            <a:r>
              <a:rPr lang="en-US" sz="2000" b="1" dirty="0" smtClean="0"/>
              <a:t> Data</a:t>
            </a:r>
            <a:endParaRPr lang="id-ID" sz="2000" b="1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utura LT Book" pitchFamily="2" charset="0"/>
              <a:ea typeface="굴림" charset="-127"/>
            </a:endParaRPr>
          </a:p>
        </p:txBody>
      </p:sp>
      <p:sp>
        <p:nvSpPr>
          <p:cNvPr id="7" name="Chevron 6"/>
          <p:cNvSpPr/>
          <p:nvPr/>
        </p:nvSpPr>
        <p:spPr bwMode="auto">
          <a:xfrm>
            <a:off x="2057400" y="2362200"/>
            <a:ext cx="2819400" cy="381000"/>
          </a:xfrm>
          <a:prstGeom prst="chevr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1800" b="1" dirty="0" err="1" smtClean="0"/>
              <a:t>Metode</a:t>
            </a:r>
            <a:r>
              <a:rPr lang="id-ID" sz="1800" b="1" dirty="0" smtClean="0"/>
              <a:t> Observasi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utura LT Book" pitchFamily="2" charset="0"/>
              <a:ea typeface="굴림" charset="-127"/>
            </a:endParaRPr>
          </a:p>
        </p:txBody>
      </p:sp>
      <p:sp>
        <p:nvSpPr>
          <p:cNvPr id="9" name="Chevron 8"/>
          <p:cNvSpPr/>
          <p:nvPr/>
        </p:nvSpPr>
        <p:spPr bwMode="auto">
          <a:xfrm>
            <a:off x="2057400" y="2895600"/>
            <a:ext cx="2819400" cy="381000"/>
          </a:xfrm>
          <a:prstGeom prst="chevr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1800" b="1" dirty="0" err="1" smtClean="0"/>
              <a:t>Metode</a:t>
            </a:r>
            <a:r>
              <a:rPr lang="id-ID" sz="1800" b="1" dirty="0" smtClean="0"/>
              <a:t> Wawancara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utura LT Book" pitchFamily="2" charset="0"/>
              <a:ea typeface="굴림" charset="-127"/>
            </a:endParaRPr>
          </a:p>
        </p:txBody>
      </p:sp>
      <p:sp>
        <p:nvSpPr>
          <p:cNvPr id="10" name="Chevron 9"/>
          <p:cNvSpPr/>
          <p:nvPr/>
        </p:nvSpPr>
        <p:spPr bwMode="auto">
          <a:xfrm>
            <a:off x="2057400" y="3429000"/>
            <a:ext cx="2971800" cy="381000"/>
          </a:xfrm>
          <a:prstGeom prst="chevr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1800" b="1" dirty="0" err="1" smtClean="0"/>
              <a:t>Metode</a:t>
            </a:r>
            <a:r>
              <a:rPr lang="id-ID" sz="1800" b="1" dirty="0" smtClean="0"/>
              <a:t> Studi Pustaka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utura LT Book" pitchFamily="2" charset="0"/>
              <a:ea typeface="굴림" charset="-127"/>
            </a:endParaRPr>
          </a:p>
        </p:txBody>
      </p:sp>
      <p:sp>
        <p:nvSpPr>
          <p:cNvPr id="11" name="Down Arrow Callout 10"/>
          <p:cNvSpPr/>
          <p:nvPr/>
        </p:nvSpPr>
        <p:spPr bwMode="auto">
          <a:xfrm>
            <a:off x="5410200" y="1371600"/>
            <a:ext cx="2667000" cy="990600"/>
          </a:xfrm>
          <a:prstGeom prst="downArrow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2000" b="1" dirty="0" err="1" smtClean="0"/>
              <a:t>Metode</a:t>
            </a:r>
            <a:r>
              <a:rPr lang="en-US" sz="2000" b="1" dirty="0" smtClean="0"/>
              <a:t> </a:t>
            </a:r>
            <a:r>
              <a:rPr lang="id-ID" sz="2000" b="1" dirty="0" smtClean="0"/>
              <a:t>Analisis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utura LT Book" pitchFamily="2" charset="0"/>
              <a:ea typeface="굴림" charset="-127"/>
            </a:endParaRPr>
          </a:p>
        </p:txBody>
      </p:sp>
      <p:sp>
        <p:nvSpPr>
          <p:cNvPr id="14" name="Pentagon 13"/>
          <p:cNvSpPr/>
          <p:nvPr/>
        </p:nvSpPr>
        <p:spPr bwMode="auto">
          <a:xfrm>
            <a:off x="5562600" y="2514600"/>
            <a:ext cx="2590800" cy="609600"/>
          </a:xfrm>
          <a:prstGeom prst="homePlat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utura LT Book" pitchFamily="2" charset="0"/>
                <a:ea typeface="굴림" charset="-127"/>
              </a:rPr>
              <a:t>PIECES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utura LT Book" pitchFamily="2" charset="0"/>
              <a:ea typeface="굴림" charset="-127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743200" y="4495800"/>
            <a:ext cx="3124200" cy="533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b="1" dirty="0" err="1" smtClean="0"/>
              <a:t>Metode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Perancangan</a:t>
            </a:r>
            <a:endParaRPr lang="en-US" sz="2000" dirty="0" smtClean="0"/>
          </a:p>
        </p:txBody>
      </p:sp>
      <p:sp>
        <p:nvSpPr>
          <p:cNvPr id="17" name="Flowchart: Predefined Process 16"/>
          <p:cNvSpPr/>
          <p:nvPr/>
        </p:nvSpPr>
        <p:spPr bwMode="auto">
          <a:xfrm>
            <a:off x="2895600" y="5638800"/>
            <a:ext cx="4800600" cy="685800"/>
          </a:xfrm>
          <a:prstGeom prst="flowChartPredefined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id-ID" sz="3200" dirty="0" smtClean="0"/>
              <a:t>Metode </a:t>
            </a:r>
            <a:r>
              <a:rPr lang="id-ID" sz="3200" i="1" dirty="0" smtClean="0"/>
              <a:t>waterfall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utura LT Book" pitchFamily="2" charset="0"/>
              <a:ea typeface="굴림" charset="-127"/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4191000" y="5029200"/>
            <a:ext cx="304800" cy="5334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Futura LT Book" pitchFamily="2" charset="0"/>
              <a:ea typeface="굴림" charset="-127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/>
      <p:bldP spid="5" grpId="0" build="allAtOnce" animBg="1"/>
      <p:bldP spid="7" grpId="0" build="allAtOnce" animBg="1"/>
      <p:bldP spid="9" grpId="0" build="allAtOnce" animBg="1"/>
      <p:bldP spid="10" grpId="0" build="allAtOnce" animBg="1"/>
      <p:bldP spid="11" grpId="0" build="allAtOnce" animBg="1"/>
      <p:bldP spid="14" grpId="0" build="allAtOnce" animBg="1"/>
      <p:bldP spid="16" grpId="0" build="allAtOnce" animBg="1"/>
      <p:bldP spid="17" grpId="0" build="allAtOnce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828800" y="762000"/>
            <a:ext cx="2971800" cy="5943600"/>
            <a:chOff x="1828800" y="762000"/>
            <a:chExt cx="2971800" cy="5943600"/>
          </a:xfrm>
        </p:grpSpPr>
        <p:graphicFrame>
          <p:nvGraphicFramePr>
            <p:cNvPr id="1025" name="Object 1"/>
            <p:cNvGraphicFramePr>
              <a:graphicFrameLocks noChangeAspect="1"/>
            </p:cNvGraphicFramePr>
            <p:nvPr/>
          </p:nvGraphicFramePr>
          <p:xfrm>
            <a:off x="1828800" y="762000"/>
            <a:ext cx="2971800" cy="5943600"/>
          </p:xfrm>
          <a:graphic>
            <a:graphicData uri="http://schemas.openxmlformats.org/presentationml/2006/ole">
              <p:oleObj spid="_x0000_s1025" name="Visio" r:id="rId3" imgW="4949711" imgH="7806967" progId="Visio.Drawing.11">
                <p:embed/>
              </p:oleObj>
            </a:graphicData>
          </a:graphic>
        </p:graphicFrame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2667000" y="6172200"/>
              <a:ext cx="266700" cy="428625"/>
              <a:chOff x="3615" y="13665"/>
              <a:chExt cx="420" cy="825"/>
            </a:xfrm>
          </p:grpSpPr>
          <p:cxnSp>
            <p:nvCxnSpPr>
              <p:cNvPr id="1028" name="AutoShape 4"/>
              <p:cNvCxnSpPr>
                <a:cxnSpLocks noChangeShapeType="1"/>
              </p:cNvCxnSpPr>
              <p:nvPr/>
            </p:nvCxnSpPr>
            <p:spPr bwMode="auto">
              <a:xfrm>
                <a:off x="3825" y="13665"/>
                <a:ext cx="0" cy="40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029" name="AutoShape 5"/>
              <p:cNvSpPr>
                <a:spLocks noChangeArrowheads="1"/>
              </p:cNvSpPr>
              <p:nvPr/>
            </p:nvSpPr>
            <p:spPr bwMode="auto">
              <a:xfrm>
                <a:off x="3615" y="14070"/>
                <a:ext cx="420" cy="420"/>
              </a:xfrm>
              <a:prstGeom prst="flowChartMerg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4876800" y="762001"/>
          <a:ext cx="4267200" cy="5943599"/>
        </p:xfrm>
        <a:graphic>
          <a:graphicData uri="http://schemas.openxmlformats.org/presentationml/2006/ole">
            <p:oleObj spid="_x0000_s1030" name="Visio" r:id="rId4" imgW="6852960" imgH="6864026" progId="Visio.Drawing.11">
              <p:embed/>
            </p:oleObj>
          </a:graphicData>
        </a:graphic>
      </p:graphicFrame>
      <p:sp>
        <p:nvSpPr>
          <p:cNvPr id="14" name="Down Arrow Callout 13"/>
          <p:cNvSpPr/>
          <p:nvPr/>
        </p:nvSpPr>
        <p:spPr bwMode="auto">
          <a:xfrm>
            <a:off x="2057400" y="152400"/>
            <a:ext cx="2743200" cy="609600"/>
          </a:xfrm>
          <a:prstGeom prst="downArrow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utura LT Book" pitchFamily="2" charset="0"/>
                <a:ea typeface="굴림" charset="-127"/>
              </a:rPr>
              <a:t>Flowmap Berjalan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utura LT Book" pitchFamily="2" charset="0"/>
              <a:ea typeface="굴림" charset="-127"/>
            </a:endParaRPr>
          </a:p>
        </p:txBody>
      </p:sp>
      <p:sp>
        <p:nvSpPr>
          <p:cNvPr id="15" name="Down Arrow Callout 14"/>
          <p:cNvSpPr/>
          <p:nvPr/>
        </p:nvSpPr>
        <p:spPr bwMode="auto">
          <a:xfrm>
            <a:off x="5867400" y="152400"/>
            <a:ext cx="2743200" cy="609600"/>
          </a:xfrm>
          <a:prstGeom prst="downArrow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utura LT Book" pitchFamily="2" charset="0"/>
                <a:ea typeface="굴림" charset="-127"/>
              </a:rPr>
              <a:t>Flowmap Usulan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utura LT Book" pitchFamily="2" charset="0"/>
              <a:ea typeface="굴림" charset="-127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 animBg="1"/>
      <p:bldP spid="15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274638"/>
            <a:ext cx="5711825" cy="563562"/>
          </a:xfrm>
        </p:spPr>
        <p:txBody>
          <a:bodyPr/>
          <a:lstStyle/>
          <a:p>
            <a:r>
              <a:rPr lang="id-ID" b="1" dirty="0" smtClean="0"/>
              <a:t>Perancangan Proses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14779464"/>
              </p:ext>
            </p:extLst>
          </p:nvPr>
        </p:nvGraphicFramePr>
        <p:xfrm>
          <a:off x="1981200" y="1600200"/>
          <a:ext cx="2667000" cy="436887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3724"/>
                <a:gridCol w="795967"/>
                <a:gridCol w="1587309"/>
              </a:tblGrid>
              <a:tr h="37076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No</a:t>
                      </a:r>
                      <a:endParaRPr lang="id-ID" sz="1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Aktor</a:t>
                      </a:r>
                      <a:endParaRPr lang="id-ID" sz="1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Spesifikasi</a:t>
                      </a:r>
                      <a:endParaRPr lang="id-ID" sz="1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586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id-ID" sz="11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Alumni</a:t>
                      </a:r>
                      <a:endParaRPr lang="id-ID" sz="1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dirty="0" smtClean="0">
                          <a:solidFill>
                            <a:srgbClr val="000000"/>
                          </a:solidFill>
                          <a:latin typeface="Times New Roman"/>
                          <a:ea typeface="ヒラギノ角ゴ Pro W3"/>
                          <a:cs typeface="Times New Roman"/>
                        </a:rPr>
                        <a:t>Alumni adalah orang yang melakukan daftar untuk masuk ke dalam sistem, dan melihat data alaumni dan melihat informasi</a:t>
                      </a:r>
                      <a:endParaRPr lang="en-US" sz="1200" dirty="0" smtClean="0">
                        <a:solidFill>
                          <a:srgbClr val="000000"/>
                        </a:solidFill>
                        <a:latin typeface="Times New Roman"/>
                        <a:ea typeface="ヒラギノ角ゴ Pro W3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616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id-ID" sz="11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Admin</a:t>
                      </a:r>
                      <a:endParaRPr lang="id-ID" sz="1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dirty="0" smtClean="0">
                          <a:solidFill>
                            <a:srgbClr val="000000"/>
                          </a:solidFill>
                          <a:latin typeface="Times New Roman"/>
                          <a:ea typeface="ヒラギノ角ゴ Pro W3"/>
                          <a:cs typeface="Times New Roman"/>
                        </a:rPr>
                        <a:t>Admin adalah orang yang menggunakan sistem dan mengolah semua data baik itu data alumni dan data informasi.</a:t>
                      </a:r>
                      <a:endParaRPr lang="en-US" sz="1200" dirty="0" smtClean="0">
                        <a:solidFill>
                          <a:srgbClr val="000000"/>
                        </a:solidFill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745" name="Object 1"/>
          <p:cNvGraphicFramePr>
            <a:graphicFrameLocks noChangeAspect="1"/>
          </p:cNvGraphicFramePr>
          <p:nvPr/>
        </p:nvGraphicFramePr>
        <p:xfrm>
          <a:off x="4724400" y="1057275"/>
          <a:ext cx="4343400" cy="5038725"/>
        </p:xfrm>
        <a:graphic>
          <a:graphicData uri="http://schemas.openxmlformats.org/presentationml/2006/ole">
            <p:oleObj spid="_x0000_s31745" name="Visio" r:id="rId3" imgW="6858434" imgH="6905887" progId="Visio.Drawing.11">
              <p:embed/>
            </p:oleObj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1981200" y="990600"/>
            <a:ext cx="19812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utura LT Book" pitchFamily="2" charset="0"/>
                <a:ea typeface="굴림" charset="-127"/>
              </a:rPr>
              <a:t>Use Case Diagram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utura LT Book" pitchFamily="2" charset="0"/>
              <a:ea typeface="굴림" charset="-127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0" y="304800"/>
            <a:ext cx="1981200" cy="3810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utura LT Book" pitchFamily="2" charset="0"/>
                <a:ea typeface="굴림" charset="-127"/>
              </a:rPr>
              <a:t>Use Case Scenario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utura LT Book" pitchFamily="2" charset="0"/>
              <a:ea typeface="굴림" charset="-127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76200" y="838201"/>
          <a:ext cx="4724400" cy="61459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09110"/>
                <a:gridCol w="1657645"/>
                <a:gridCol w="1657645"/>
              </a:tblGrid>
              <a:tr h="51594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/>
                        <a:t>Use Case Name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marL="67733" marR="67733" marT="0" marB="0"/>
                </a:tc>
                <a:tc gridSpan="2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/>
                        <a:t>Pendaftaran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marL="67733" marR="6773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594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/>
                        <a:t>Use Case Actor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marL="67733" marR="67733" marT="0" marB="0"/>
                </a:tc>
                <a:tc gridSpan="2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/>
                        <a:t>Alumni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marL="67733" marR="6773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594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/>
                        <a:t>Description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marL="67733" marR="67733" marT="0" marB="0"/>
                </a:tc>
                <a:tc gridSpan="2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/>
                        <a:t>Alumni mendapatkan Username dan Password.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marL="67733" marR="6773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594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/>
                        <a:t>Pre-Condition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marL="67733" marR="67733" marT="0" marB="0"/>
                </a:tc>
                <a:tc gridSpan="2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/>
                        <a:t>Sudah melakukan pendaftaran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marL="67733" marR="6773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5948">
                <a:tc rowSpan="2"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/>
                        <a:t>Typical Cource </a:t>
                      </a:r>
                      <a:endParaRPr lang="en-US" sz="1200" dirty="0"/>
                    </a:p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/>
                        <a:t>Of Even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/>
                        <a:t>Actor Action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/>
                        <a:t>System Respone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marL="67733" marR="67733" marT="0" marB="0"/>
                </a:tc>
              </a:tr>
              <a:tr h="2150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/>
                        <a:t>Mengisi Form</a:t>
                      </a:r>
                      <a:endParaRPr lang="en-US" sz="1200"/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/>
                        <a:t>Mengklik Tombol Simpan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id-ID" sz="1200" dirty="0"/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id-ID" sz="1200" dirty="0" smtClean="0"/>
                        <a:t>3.    Menyimpan </a:t>
                      </a:r>
                      <a:r>
                        <a:rPr lang="id-ID" sz="1200" dirty="0"/>
                        <a:t>data kedalam database</a:t>
                      </a:r>
                      <a:endParaRPr lang="en-US" sz="1200" dirty="0"/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id-ID" sz="1200" dirty="0" smtClean="0"/>
                        <a:t>4.</a:t>
                      </a:r>
                      <a:r>
                        <a:rPr lang="id-ID" sz="1200" baseline="0" dirty="0" smtClean="0"/>
                        <a:t> </a:t>
                      </a:r>
                      <a:r>
                        <a:rPr lang="id-ID" sz="1200" dirty="0" smtClean="0"/>
                        <a:t>Menampilkan </a:t>
                      </a:r>
                      <a:r>
                        <a:rPr lang="id-ID" sz="1200" dirty="0"/>
                        <a:t>Halaman login sebagai tanda berhasil login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marL="67733" marR="67733" marT="0" marB="0"/>
                </a:tc>
              </a:tr>
              <a:tr h="51594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/>
                        <a:t>Alternatif Cource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marL="67733" marR="67733" marT="0" marB="0"/>
                </a:tc>
                <a:tc gridSpan="2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/>
                        <a:t>Jika data tidak lengkap, maka akan menampilkan pesan kesalahan.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marL="67733" marR="6773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974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/>
                        <a:t>Conlusing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marL="67733" marR="67733" marT="0" marB="0"/>
                </a:tc>
                <a:tc gridSpan="2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/>
                        <a:t>Klik tombol simpan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marL="67733" marR="6773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594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/>
                        <a:t>Post Condition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marL="67733" marR="67733" marT="0" marB="0"/>
                </a:tc>
                <a:tc gridSpan="2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/>
                        <a:t>Tampil Halaman Login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marL="67733" marR="6773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0600" y="-76200"/>
          <a:ext cx="4343400" cy="706942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95472"/>
                <a:gridCol w="1523964"/>
                <a:gridCol w="1523964"/>
              </a:tblGrid>
              <a:tr h="457034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/>
                        <a:t>Use Case Name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marL="67733" marR="67733" marT="0" marB="0"/>
                </a:tc>
                <a:tc gridSpan="2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/>
                        <a:t>Login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marL="67733" marR="6773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034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/>
                        <a:t>Use Case Actor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marL="67733" marR="67733" marT="0" marB="0"/>
                </a:tc>
                <a:tc gridSpan="2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/>
                        <a:t>Alumni dan Admin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marL="67733" marR="6773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034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/>
                        <a:t>Description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marL="67733" marR="67733" marT="0" marB="0"/>
                </a:tc>
                <a:tc gridSpan="2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/>
                        <a:t>Login kedalam sistem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marL="67733" marR="6773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00155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/>
                        <a:t>Pre-Condition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marL="67733" marR="67733" marT="0" marB="0"/>
                </a:tc>
                <a:tc gridSpan="2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/>
                        <a:t>User sudah memiliki akun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marL="67733" marR="6773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034">
                <a:tc rowSpan="2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/>
                        <a:t>Typical Cource </a:t>
                      </a:r>
                      <a:endParaRPr lang="en-US" sz="1200" dirty="0"/>
                    </a:p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/>
                        <a:t>Of Even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/>
                        <a:t>Actor Action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/>
                        <a:t>System Respone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marL="67733" marR="67733" marT="0" marB="0"/>
                </a:tc>
              </a:tr>
              <a:tr h="21588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dirty="0"/>
                        <a:t>Memasukkan Username dan </a:t>
                      </a:r>
                      <a:r>
                        <a:rPr lang="id-ID" sz="1200" dirty="0" smtClean="0"/>
                        <a:t>Password</a:t>
                      </a:r>
                      <a:endParaRPr lang="en-US" sz="1200" dirty="0"/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dirty="0"/>
                        <a:t>Mengklik Tombol Login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id-ID" sz="1200" dirty="0"/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id-ID" sz="1200" dirty="0" smtClean="0"/>
                        <a:t>3. Mengecek </a:t>
                      </a:r>
                      <a:r>
                        <a:rPr lang="id-ID" sz="1200" dirty="0"/>
                        <a:t>verifikasi dari akun tersebut</a:t>
                      </a:r>
                      <a:endParaRPr lang="en-US" sz="1200" dirty="0"/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id-ID" sz="1200" dirty="0" smtClean="0"/>
                        <a:t>4. Menampilkan </a:t>
                      </a:r>
                      <a:r>
                        <a:rPr lang="id-ID" sz="1200" dirty="0"/>
                        <a:t>halaman </a:t>
                      </a:r>
                      <a:r>
                        <a:rPr lang="id-ID" sz="1200" dirty="0" smtClean="0"/>
                        <a:t>home </a:t>
                      </a:r>
                      <a:r>
                        <a:rPr lang="id-ID" sz="1200" dirty="0"/>
                        <a:t>sistem sebagai tanda berhasil login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marL="67733" marR="67733" marT="0" marB="0"/>
                </a:tc>
              </a:tr>
              <a:tr h="480239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/>
                        <a:t>Alternatif Cource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marL="67733" marR="67733" marT="0" marB="0"/>
                </a:tc>
                <a:tc gridSpan="2"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/>
                        <a:t>Invalid Username dan Password</a:t>
                      </a:r>
                      <a:endParaRPr lang="en-US" sz="1200"/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/>
                        <a:t>Error message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marL="67733" marR="6773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034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/>
                        <a:t>Conlusing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marL="67733" marR="67733" marT="0" marB="0"/>
                </a:tc>
                <a:tc gridSpan="2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/>
                        <a:t>Klik tombol login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marL="67733" marR="6773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00155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/>
                        <a:t>Post Condition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marL="67733" marR="67733" marT="0" marB="0"/>
                </a:tc>
                <a:tc gridSpan="2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/>
                        <a:t>Tampil halaman home sistem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marL="67733" marR="6773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"/>
            <a:ext cx="4343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48000"/>
            <a:ext cx="4419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57700" y="381000"/>
            <a:ext cx="468630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685" y="829577"/>
            <a:ext cx="3206115" cy="5571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609600"/>
            <a:ext cx="3733800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 bwMode="auto">
          <a:xfrm>
            <a:off x="1981200" y="304800"/>
            <a:ext cx="1981200" cy="3810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utura LT Book" pitchFamily="2" charset="0"/>
                <a:ea typeface="굴림" charset="-127"/>
              </a:rPr>
              <a:t>Activity Diagram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utura LT Book" pitchFamily="2" charset="0"/>
              <a:ea typeface="굴림" charset="-127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5841" name="Object 1"/>
          <p:cNvGraphicFramePr>
            <a:graphicFrameLocks noChangeAspect="1"/>
          </p:cNvGraphicFramePr>
          <p:nvPr/>
        </p:nvGraphicFramePr>
        <p:xfrm>
          <a:off x="1981201" y="542925"/>
          <a:ext cx="3505199" cy="6086475"/>
        </p:xfrm>
        <a:graphic>
          <a:graphicData uri="http://schemas.openxmlformats.org/presentationml/2006/ole">
            <p:oleObj spid="_x0000_s35841" name="Visio" r:id="rId3" imgW="5454156" imgH="7189076" progId="Visio.Drawing.11">
              <p:embed/>
            </p:oleObj>
          </a:graphicData>
        </a:graphic>
      </p:graphicFrame>
      <p:pic>
        <p:nvPicPr>
          <p:cNvPr id="5" name="Picture 4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1981200"/>
            <a:ext cx="3581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417</TotalTime>
  <Words>291</Words>
  <Application>Microsoft Office PowerPoint</Application>
  <PresentationFormat>On-screen Show (4:3)</PresentationFormat>
  <Paragraphs>89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template</vt:lpstr>
      <vt:lpstr>Custom Design</vt:lpstr>
      <vt:lpstr>Visio</vt:lpstr>
      <vt:lpstr>SISTEM INFORMASI GEOGRAFIS PENDATAAN ALUMNI  STMIK LOMBOK</vt:lpstr>
      <vt:lpstr>PENDAHULUAN</vt:lpstr>
      <vt:lpstr>METODELOGI PENELITIAN</vt:lpstr>
      <vt:lpstr>Slide 4</vt:lpstr>
      <vt:lpstr>Perancangan Proses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Sekian dan terima kasih</vt:lpstr>
    </vt:vector>
  </TitlesOfParts>
  <Company>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ADMIN</dc:creator>
  <cp:lastModifiedBy>acer</cp:lastModifiedBy>
  <cp:revision>46</cp:revision>
  <dcterms:created xsi:type="dcterms:W3CDTF">2016-08-01T14:18:49Z</dcterms:created>
  <dcterms:modified xsi:type="dcterms:W3CDTF">2019-08-25T06:21:32Z</dcterms:modified>
</cp:coreProperties>
</file>