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lients\reenleps2\Novocall%20Repo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lients\reenleps2\Novocall%20Repo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lients\reenleps2\Novocall%20Repor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[Novocall Report.xlsx]analysis!PivotTable4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Monthly</a:t>
            </a:r>
            <a:r>
              <a:rPr lang="en-US" baseline="0" dirty="0"/>
              <a:t> Revenue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0157717413902542E-2"/>
          <c:y val="4.3930527502805801E-2"/>
          <c:w val="0.93527068971135396"/>
          <c:h val="0.86587918759027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analysis!$B$3:$B$5</c:f>
              <c:strCache>
                <c:ptCount val="1"/>
                <c:pt idx="0">
                  <c:v>Novocall Website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analysis!$A$6:$A$17</c:f>
              <c:strCache>
                <c:ptCount val="11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Aug</c:v>
                </c:pt>
                <c:pt idx="7">
                  <c:v>Sep</c:v>
                </c:pt>
                <c:pt idx="8">
                  <c:v>Oct</c:v>
                </c:pt>
                <c:pt idx="9">
                  <c:v>Nov</c:v>
                </c:pt>
                <c:pt idx="10">
                  <c:v>Dec</c:v>
                </c:pt>
              </c:strCache>
            </c:strRef>
          </c:cat>
          <c:val>
            <c:numRef>
              <c:f>analysis!$B$6:$B$17</c:f>
              <c:numCache>
                <c:formatCode>General</c:formatCode>
                <c:ptCount val="11"/>
                <c:pt idx="0">
                  <c:v>0</c:v>
                </c:pt>
                <c:pt idx="1">
                  <c:v>1248</c:v>
                </c:pt>
                <c:pt idx="2">
                  <c:v>156</c:v>
                </c:pt>
                <c:pt idx="3">
                  <c:v>234</c:v>
                </c:pt>
                <c:pt idx="4">
                  <c:v>234</c:v>
                </c:pt>
                <c:pt idx="5">
                  <c:v>312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312</c:v>
                </c:pt>
                <c:pt idx="10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C2-4591-8F55-9E686E37727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41720800"/>
        <c:axId val="1941713600"/>
      </c:barChart>
      <c:catAx>
        <c:axId val="194172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1713600"/>
        <c:crosses val="autoZero"/>
        <c:auto val="1"/>
        <c:lblAlgn val="ctr"/>
        <c:lblOffset val="100"/>
        <c:noMultiLvlLbl val="0"/>
      </c:catAx>
      <c:valAx>
        <c:axId val="1941713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1720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[Novocall Report.xlsx]analysis!PivotTable4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u="none" strike="noStrike" kern="1200" spc="0" baseline="0" dirty="0">
                <a:solidFill>
                  <a:prstClr val="white">
                    <a:lumMod val="65000"/>
                    <a:lumOff val="35000"/>
                  </a:prstClr>
                </a:solidFill>
              </a:rPr>
              <a:t>Monthly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0157717413902542E-2"/>
          <c:y val="4.3930527502805801E-2"/>
          <c:w val="0.93527068971135396"/>
          <c:h val="0.86587918759027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analysis!$B$3:$B$5</c:f>
              <c:strCache>
                <c:ptCount val="1"/>
                <c:pt idx="0">
                  <c:v>Novocall Website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analysis!$A$6:$A$17</c:f>
              <c:strCache>
                <c:ptCount val="11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Aug</c:v>
                </c:pt>
                <c:pt idx="7">
                  <c:v>Sep</c:v>
                </c:pt>
                <c:pt idx="8">
                  <c:v>Oct</c:v>
                </c:pt>
                <c:pt idx="9">
                  <c:v>Nov</c:v>
                </c:pt>
                <c:pt idx="10">
                  <c:v>Dec</c:v>
                </c:pt>
              </c:strCache>
            </c:strRef>
          </c:cat>
          <c:val>
            <c:numRef>
              <c:f>analysis!$B$6:$B$17</c:f>
              <c:numCache>
                <c:formatCode>General</c:formatCode>
                <c:ptCount val="11"/>
                <c:pt idx="0">
                  <c:v>0</c:v>
                </c:pt>
                <c:pt idx="1">
                  <c:v>1248</c:v>
                </c:pt>
                <c:pt idx="2">
                  <c:v>156</c:v>
                </c:pt>
                <c:pt idx="3">
                  <c:v>234</c:v>
                </c:pt>
                <c:pt idx="4">
                  <c:v>234</c:v>
                </c:pt>
                <c:pt idx="5">
                  <c:v>312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312</c:v>
                </c:pt>
                <c:pt idx="10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C2-4591-8F55-9E686E37727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41720800"/>
        <c:axId val="1941713600"/>
      </c:barChart>
      <c:catAx>
        <c:axId val="194172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1713600"/>
        <c:crosses val="autoZero"/>
        <c:auto val="1"/>
        <c:lblAlgn val="ctr"/>
        <c:lblOffset val="100"/>
        <c:noMultiLvlLbl val="0"/>
      </c:catAx>
      <c:valAx>
        <c:axId val="1941713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1720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[Novocall Report.xlsx]analysis!PivotTable4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prstClr val="white">
                    <a:lumMod val="65000"/>
                    <a:lumOff val="35000"/>
                  </a:prstClr>
                </a:solidFill>
              </a:rPr>
              <a:t>Monthly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0157717413902542E-2"/>
          <c:y val="4.3930527502805801E-2"/>
          <c:w val="0.93527068971135396"/>
          <c:h val="0.86587918759027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analysis!$B$3:$B$5</c:f>
              <c:strCache>
                <c:ptCount val="1"/>
                <c:pt idx="0">
                  <c:v>Novocall Website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analysis!$A$6:$A$17</c:f>
              <c:strCache>
                <c:ptCount val="11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Aug</c:v>
                </c:pt>
                <c:pt idx="7">
                  <c:v>Sep</c:v>
                </c:pt>
                <c:pt idx="8">
                  <c:v>Oct</c:v>
                </c:pt>
                <c:pt idx="9">
                  <c:v>Nov</c:v>
                </c:pt>
                <c:pt idx="10">
                  <c:v>Dec</c:v>
                </c:pt>
              </c:strCache>
            </c:strRef>
          </c:cat>
          <c:val>
            <c:numRef>
              <c:f>analysis!$B$6:$B$17</c:f>
              <c:numCache>
                <c:formatCode>General</c:formatCode>
                <c:ptCount val="11"/>
                <c:pt idx="0">
                  <c:v>0</c:v>
                </c:pt>
                <c:pt idx="1">
                  <c:v>1248</c:v>
                </c:pt>
                <c:pt idx="2">
                  <c:v>156</c:v>
                </c:pt>
                <c:pt idx="3">
                  <c:v>234</c:v>
                </c:pt>
                <c:pt idx="4">
                  <c:v>234</c:v>
                </c:pt>
                <c:pt idx="5">
                  <c:v>312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312</c:v>
                </c:pt>
                <c:pt idx="10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C2-4591-8F55-9E686E37727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41720800"/>
        <c:axId val="1941713600"/>
      </c:barChart>
      <c:catAx>
        <c:axId val="194172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1713600"/>
        <c:crosses val="autoZero"/>
        <c:auto val="1"/>
        <c:lblAlgn val="ctr"/>
        <c:lblOffset val="100"/>
        <c:noMultiLvlLbl val="0"/>
      </c:catAx>
      <c:valAx>
        <c:axId val="1941713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1720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4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00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27419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92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524747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642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2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096C-64ED-4153-A483-5C02E44AD5C3}" type="datetime1">
              <a:rPr lang="en-US" smtClean="0"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4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0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8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2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5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0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1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6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ADF9F2DF-6622-894A-5E08-57D2135BB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09" t="9091" r="15693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62D81B-9D3D-702E-EB13-EB7E4AD5C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995" y="1261650"/>
            <a:ext cx="4088190" cy="897235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0070C0"/>
                </a:solidFill>
              </a:rPr>
              <a:t>NOVOCALL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A5CF8-C1C4-E60F-BB47-0890E93F1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821" y="2158885"/>
            <a:ext cx="4079721" cy="477754"/>
          </a:xfrm>
        </p:spPr>
        <p:txBody>
          <a:bodyPr>
            <a:norm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It is a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montserrat" panose="020F0502020204030204" pitchFamily="2" charset="0"/>
              </a:rPr>
              <a:t>callback system works</a:t>
            </a:r>
          </a:p>
          <a:p>
            <a:pPr algn="ctr"/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E9C639-A4AE-73A0-91C9-B287413FEB46}"/>
              </a:ext>
            </a:extLst>
          </p:cNvPr>
          <p:cNvSpPr txBox="1"/>
          <p:nvPr/>
        </p:nvSpPr>
        <p:spPr>
          <a:xfrm>
            <a:off x="2194564" y="2636639"/>
            <a:ext cx="240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https://novocall.co/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E6F6BF-CC91-38D0-D6D9-42C2408A6236}"/>
              </a:ext>
            </a:extLst>
          </p:cNvPr>
          <p:cNvSpPr txBox="1"/>
          <p:nvPr/>
        </p:nvSpPr>
        <p:spPr>
          <a:xfrm>
            <a:off x="1134433" y="2627114"/>
            <a:ext cx="120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Website :</a:t>
            </a:r>
          </a:p>
        </p:txBody>
      </p:sp>
    </p:spTree>
    <p:extLst>
      <p:ext uri="{BB962C8B-B14F-4D97-AF65-F5344CB8AC3E}">
        <p14:creationId xmlns:p14="http://schemas.microsoft.com/office/powerpoint/2010/main" val="298297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D5855B-2D9A-DEE6-57BB-B372D027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251" y="1956262"/>
            <a:ext cx="8596668" cy="218347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we analyzed that the company NOVOCALL's monthly performance from January to December is average.</a:t>
            </a:r>
          </a:p>
        </p:txBody>
      </p:sp>
      <p:pic>
        <p:nvPicPr>
          <p:cNvPr id="5" name="Graphic 4" descr="Star with solid fill">
            <a:extLst>
              <a:ext uri="{FF2B5EF4-FFF2-40B4-BE49-F238E27FC236}">
                <a16:creationId xmlns:a16="http://schemas.microsoft.com/office/drawing/2014/main" id="{0A39B26F-B91D-AC61-8386-19D1DEBDB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035" y="2098963"/>
            <a:ext cx="377669" cy="37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87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D5855B-2D9A-DEE6-57BB-B372D027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30" y="51523"/>
            <a:ext cx="8596668" cy="21513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In us month February the company spent 814.8$ and their revenue is 1248$ . So that is good performance for the monthly revenue as they spent. But not so high.</a:t>
            </a:r>
          </a:p>
        </p:txBody>
      </p:sp>
      <p:pic>
        <p:nvPicPr>
          <p:cNvPr id="5" name="Graphic 4" descr="Star with solid fill">
            <a:extLst>
              <a:ext uri="{FF2B5EF4-FFF2-40B4-BE49-F238E27FC236}">
                <a16:creationId xmlns:a16="http://schemas.microsoft.com/office/drawing/2014/main" id="{0A39B26F-B91D-AC61-8386-19D1DEBDB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937" y="137161"/>
            <a:ext cx="377669" cy="377669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52CBD04-6993-425E-A22B-84EEDE922F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0863453"/>
              </p:ext>
            </p:extLst>
          </p:nvPr>
        </p:nvGraphicFramePr>
        <p:xfrm>
          <a:off x="464653" y="2399685"/>
          <a:ext cx="8715588" cy="3180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37854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D5855B-2D9A-DEE6-57BB-B372D027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30" y="51523"/>
            <a:ext cx="8596668" cy="21513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Their revenue in the following months is not as good as in February. But they are not at a loss. From August to October, they are at a loss and spend money.</a:t>
            </a:r>
          </a:p>
        </p:txBody>
      </p:sp>
      <p:pic>
        <p:nvPicPr>
          <p:cNvPr id="5" name="Graphic 4" descr="Star with solid fill">
            <a:extLst>
              <a:ext uri="{FF2B5EF4-FFF2-40B4-BE49-F238E27FC236}">
                <a16:creationId xmlns:a16="http://schemas.microsoft.com/office/drawing/2014/main" id="{0A39B26F-B91D-AC61-8386-19D1DEBDB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937" y="137161"/>
            <a:ext cx="377669" cy="377669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52CBD04-6993-425E-A22B-84EEDE922F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9455106"/>
              </p:ext>
            </p:extLst>
          </p:nvPr>
        </p:nvGraphicFramePr>
        <p:xfrm>
          <a:off x="464653" y="2399685"/>
          <a:ext cx="8715588" cy="3180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90083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D5855B-2D9A-DEE6-57BB-B372D027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30" y="51523"/>
            <a:ext cx="8596668" cy="21513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 November and December, they again started to earn revenue.</a:t>
            </a:r>
          </a:p>
        </p:txBody>
      </p:sp>
      <p:pic>
        <p:nvPicPr>
          <p:cNvPr id="5" name="Graphic 4" descr="Star with solid fill">
            <a:extLst>
              <a:ext uri="{FF2B5EF4-FFF2-40B4-BE49-F238E27FC236}">
                <a16:creationId xmlns:a16="http://schemas.microsoft.com/office/drawing/2014/main" id="{0A39B26F-B91D-AC61-8386-19D1DEBDB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937" y="137161"/>
            <a:ext cx="377669" cy="377669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52CBD04-6993-425E-A22B-84EEDE922F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7261280"/>
              </p:ext>
            </p:extLst>
          </p:nvPr>
        </p:nvGraphicFramePr>
        <p:xfrm>
          <a:off x="464653" y="2399685"/>
          <a:ext cx="8715588" cy="3180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98072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D5855B-2D9A-DEE6-57BB-B372D027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582" y="2006890"/>
            <a:ext cx="8596668" cy="21513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 can say that their spent rate is good but not so high as website clicks and impressions.</a:t>
            </a:r>
          </a:p>
        </p:txBody>
      </p:sp>
      <p:pic>
        <p:nvPicPr>
          <p:cNvPr id="5" name="Graphic 4" descr="Star with solid fill">
            <a:extLst>
              <a:ext uri="{FF2B5EF4-FFF2-40B4-BE49-F238E27FC236}">
                <a16:creationId xmlns:a16="http://schemas.microsoft.com/office/drawing/2014/main" id="{0A39B26F-B91D-AC61-8386-19D1DEBDB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1904" y="1644692"/>
            <a:ext cx="377669" cy="377669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96653BB-01D6-E2B6-BDCA-4DCDFCE0638C}"/>
              </a:ext>
            </a:extLst>
          </p:cNvPr>
          <p:cNvSpPr/>
          <p:nvPr/>
        </p:nvSpPr>
        <p:spPr>
          <a:xfrm>
            <a:off x="360364" y="4286498"/>
            <a:ext cx="9207107" cy="80089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93B0582-92D9-5F86-FE1D-1F822F86A85C}"/>
              </a:ext>
            </a:extLst>
          </p:cNvPr>
          <p:cNvGrpSpPr/>
          <p:nvPr/>
        </p:nvGrpSpPr>
        <p:grpSpPr>
          <a:xfrm>
            <a:off x="6239328" y="4324739"/>
            <a:ext cx="1543610" cy="627528"/>
            <a:chOff x="6267454" y="3082598"/>
            <a:chExt cx="1543610" cy="627528"/>
          </a:xfrm>
        </p:grpSpPr>
        <p:sp>
          <p:nvSpPr>
            <p:cNvPr id="22" name="TextBox 14">
              <a:extLst>
                <a:ext uri="{FF2B5EF4-FFF2-40B4-BE49-F238E27FC236}">
                  <a16:creationId xmlns:a16="http://schemas.microsoft.com/office/drawing/2014/main" id="{7BAEE1FA-27F1-6EA5-7420-57E32E08C42E}"/>
                </a:ext>
              </a:extLst>
            </p:cNvPr>
            <p:cNvSpPr txBox="1"/>
            <p:nvPr/>
          </p:nvSpPr>
          <p:spPr>
            <a:xfrm>
              <a:off x="6267454" y="3082598"/>
              <a:ext cx="1543610" cy="356347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Total</a:t>
              </a:r>
              <a:r>
                <a:rPr lang="en-US" sz="1200" b="1" baseline="0" dirty="0">
                  <a:solidFill>
                    <a:schemeClr val="bg1"/>
                  </a:solidFill>
                </a:rPr>
                <a:t> Impressions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17">
              <a:extLst>
                <a:ext uri="{FF2B5EF4-FFF2-40B4-BE49-F238E27FC236}">
                  <a16:creationId xmlns:a16="http://schemas.microsoft.com/office/drawing/2014/main" id="{F1A8C0CE-535D-45B4-3D83-AF91971EABA6}"/>
                </a:ext>
              </a:extLst>
            </p:cNvPr>
            <p:cNvSpPr txBox="1"/>
            <p:nvPr/>
          </p:nvSpPr>
          <p:spPr>
            <a:xfrm>
              <a:off x="6451230" y="3320162"/>
              <a:ext cx="1172135" cy="38996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fld id="{9AFCF061-9997-4225-A400-DCB11EB11DDF}" type="TxLink">
                <a:rPr lang="en-US" sz="1800" b="1" i="0" u="none" strike="noStrike">
                  <a:solidFill>
                    <a:schemeClr val="tx1"/>
                  </a:solidFill>
                  <a:latin typeface="Arial"/>
                  <a:ea typeface="+mn-ea"/>
                  <a:cs typeface="Arial"/>
                </a:rPr>
                <a:pPr marL="0" indent="0" algn="ctr"/>
                <a:t> 624,748 </a:t>
              </a:fld>
              <a:endParaRPr lang="en-US" sz="1800" b="1" i="0" u="none" strike="noStrike" dirty="0">
                <a:solidFill>
                  <a:schemeClr val="tx1"/>
                </a:solidFill>
                <a:latin typeface="Arial"/>
                <a:ea typeface="+mn-ea"/>
                <a:cs typeface="Arial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FB300F1-DA7E-BF35-C463-89E942115452}"/>
              </a:ext>
            </a:extLst>
          </p:cNvPr>
          <p:cNvGrpSpPr/>
          <p:nvPr/>
        </p:nvGrpSpPr>
        <p:grpSpPr>
          <a:xfrm>
            <a:off x="563033" y="4317876"/>
            <a:ext cx="1729067" cy="641255"/>
            <a:chOff x="479051" y="3071392"/>
            <a:chExt cx="1729067" cy="641255"/>
          </a:xfrm>
        </p:grpSpPr>
        <p:sp>
          <p:nvSpPr>
            <p:cNvPr id="4" name="TextBox 8">
              <a:extLst>
                <a:ext uri="{FF2B5EF4-FFF2-40B4-BE49-F238E27FC236}">
                  <a16:creationId xmlns:a16="http://schemas.microsoft.com/office/drawing/2014/main" id="{665BC291-E972-86F3-151D-E4AD7F60914E}"/>
                </a:ext>
              </a:extLst>
            </p:cNvPr>
            <p:cNvSpPr txBox="1"/>
            <p:nvPr/>
          </p:nvSpPr>
          <p:spPr>
            <a:xfrm>
              <a:off x="809626" y="3304194"/>
              <a:ext cx="1172135" cy="399489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22EAD99E-96ED-423E-AB49-A76A890F0A59}" type="TxLink">
                <a:rPr lang="en-US" sz="1800" b="1" i="0" u="none" strike="noStrike">
                  <a:solidFill>
                    <a:schemeClr val="tx1"/>
                  </a:solidFill>
                  <a:latin typeface="Arial"/>
                  <a:cs typeface="Arial"/>
                </a:rPr>
                <a:pPr algn="ctr"/>
                <a:t> 9,251 </a:t>
              </a:fld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10">
              <a:extLst>
                <a:ext uri="{FF2B5EF4-FFF2-40B4-BE49-F238E27FC236}">
                  <a16:creationId xmlns:a16="http://schemas.microsoft.com/office/drawing/2014/main" id="{02B6CC58-7E06-7D1E-2218-04CB2114ABC6}"/>
                </a:ext>
              </a:extLst>
            </p:cNvPr>
            <p:cNvSpPr txBox="1"/>
            <p:nvPr/>
          </p:nvSpPr>
          <p:spPr>
            <a:xfrm>
              <a:off x="479051" y="3071392"/>
              <a:ext cx="1729067" cy="356347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Total</a:t>
              </a:r>
              <a:r>
                <a:rPr lang="en-US" sz="1200" b="1" baseline="0">
                  <a:solidFill>
                    <a:schemeClr val="bg1"/>
                  </a:solidFill>
                </a:rPr>
                <a:t> Amount spent</a:t>
              </a:r>
            </a:p>
          </p:txBody>
        </p:sp>
        <p:pic>
          <p:nvPicPr>
            <p:cNvPr id="27" name="Graphic 47" descr="Money outline">
              <a:extLst>
                <a:ext uri="{FF2B5EF4-FFF2-40B4-BE49-F238E27FC236}">
                  <a16:creationId xmlns:a16="http://schemas.microsoft.com/office/drawing/2014/main" id="{D07C5F78-6A3F-528A-4FB0-9E0CAAA01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7235" y="3264411"/>
              <a:ext cx="448236" cy="448236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29F68F1-A855-D2C1-6860-F33F04FDB1A7}"/>
              </a:ext>
            </a:extLst>
          </p:cNvPr>
          <p:cNvGrpSpPr/>
          <p:nvPr/>
        </p:nvGrpSpPr>
        <p:grpSpPr>
          <a:xfrm>
            <a:off x="2583623" y="4319977"/>
            <a:ext cx="1555940" cy="637053"/>
            <a:chOff x="2394135" y="3082598"/>
            <a:chExt cx="1555940" cy="637053"/>
          </a:xfrm>
        </p:grpSpPr>
        <p:sp>
          <p:nvSpPr>
            <p:cNvPr id="7" name="TextBox 11">
              <a:extLst>
                <a:ext uri="{FF2B5EF4-FFF2-40B4-BE49-F238E27FC236}">
                  <a16:creationId xmlns:a16="http://schemas.microsoft.com/office/drawing/2014/main" id="{E1E2CDF1-7C56-2ECE-2C48-3D296E0AD779}"/>
                </a:ext>
              </a:extLst>
            </p:cNvPr>
            <p:cNvSpPr txBox="1"/>
            <p:nvPr/>
          </p:nvSpPr>
          <p:spPr>
            <a:xfrm>
              <a:off x="2663640" y="3310637"/>
              <a:ext cx="1172135" cy="40901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fld id="{4F532A1F-D015-4B9B-A1E0-2C47EBA97046}" type="TxLink">
                <a:rPr lang="en-US" sz="1800" b="1" i="0" u="none" strike="noStrike">
                  <a:solidFill>
                    <a:schemeClr val="tx1"/>
                  </a:solidFill>
                  <a:latin typeface="Arial"/>
                  <a:ea typeface="+mn-ea"/>
                  <a:cs typeface="Arial"/>
                </a:rPr>
                <a:pPr marL="0" indent="0" algn="ctr"/>
                <a:t> 13,806 </a:t>
              </a:fld>
              <a:endParaRPr lang="en-US" sz="1800" b="1" i="0" u="none" strike="noStrike" dirty="0">
                <a:solidFill>
                  <a:schemeClr val="tx1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9" name="TextBox 12">
              <a:extLst>
                <a:ext uri="{FF2B5EF4-FFF2-40B4-BE49-F238E27FC236}">
                  <a16:creationId xmlns:a16="http://schemas.microsoft.com/office/drawing/2014/main" id="{24D6B2D0-D16E-4AB8-16DC-0C12BE2B0346}"/>
                </a:ext>
              </a:extLst>
            </p:cNvPr>
            <p:cNvSpPr txBox="1"/>
            <p:nvPr/>
          </p:nvSpPr>
          <p:spPr>
            <a:xfrm>
              <a:off x="2577915" y="3082598"/>
              <a:ext cx="1372160" cy="356347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Total</a:t>
              </a:r>
              <a:r>
                <a:rPr lang="en-US" sz="1200" b="1" baseline="0">
                  <a:solidFill>
                    <a:schemeClr val="bg1"/>
                  </a:solidFill>
                </a:rPr>
                <a:t> Revenue 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28" name="Graphic 51" descr="Money outline">
              <a:extLst>
                <a:ext uri="{FF2B5EF4-FFF2-40B4-BE49-F238E27FC236}">
                  <a16:creationId xmlns:a16="http://schemas.microsoft.com/office/drawing/2014/main" id="{58984B20-37F9-4609-9BA9-289F08E43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94135" y="3264411"/>
              <a:ext cx="448236" cy="4482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39BE22-8604-8BEA-57E9-C32DA140D176}"/>
              </a:ext>
            </a:extLst>
          </p:cNvPr>
          <p:cNvGrpSpPr/>
          <p:nvPr/>
        </p:nvGrpSpPr>
        <p:grpSpPr>
          <a:xfrm>
            <a:off x="8074460" y="4323479"/>
            <a:ext cx="1658471" cy="630049"/>
            <a:chOff x="7990478" y="3072509"/>
            <a:chExt cx="1658471" cy="630049"/>
          </a:xfrm>
        </p:grpSpPr>
        <p:sp>
          <p:nvSpPr>
            <p:cNvPr id="25" name="TextBox 21">
              <a:extLst>
                <a:ext uri="{FF2B5EF4-FFF2-40B4-BE49-F238E27FC236}">
                  <a16:creationId xmlns:a16="http://schemas.microsoft.com/office/drawing/2014/main" id="{935DBD54-2CAF-D769-A03C-60C1B7856F19}"/>
                </a:ext>
              </a:extLst>
            </p:cNvPr>
            <p:cNvSpPr txBox="1"/>
            <p:nvPr/>
          </p:nvSpPr>
          <p:spPr>
            <a:xfrm>
              <a:off x="8044267" y="3072509"/>
              <a:ext cx="1604682" cy="356347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Total</a:t>
              </a:r>
              <a:r>
                <a:rPr lang="en-US" sz="1200" b="1" baseline="0" dirty="0">
                  <a:solidFill>
                    <a:schemeClr val="bg1"/>
                  </a:solidFill>
                </a:rPr>
                <a:t> Profit</a:t>
              </a:r>
            </a:p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2">
              <a:extLst>
                <a:ext uri="{FF2B5EF4-FFF2-40B4-BE49-F238E27FC236}">
                  <a16:creationId xmlns:a16="http://schemas.microsoft.com/office/drawing/2014/main" id="{4B3B4DBF-19AA-4B69-325D-80EFAF7652ED}"/>
                </a:ext>
              </a:extLst>
            </p:cNvPr>
            <p:cNvSpPr txBox="1"/>
            <p:nvPr/>
          </p:nvSpPr>
          <p:spPr>
            <a:xfrm>
              <a:off x="8195825" y="3333886"/>
              <a:ext cx="1370761" cy="342339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fld id="{F6BB15E9-87EC-4AE4-B3A0-74C45CC00279}" type="TxLink">
                <a:rPr lang="en-US" sz="1800" b="1" i="0" u="none" strike="noStrike">
                  <a:solidFill>
                    <a:schemeClr val="tx1"/>
                  </a:solidFill>
                  <a:latin typeface="Arial"/>
                  <a:ea typeface="+mn-ea"/>
                  <a:cs typeface="Arial"/>
                </a:rPr>
                <a:pPr marL="0" indent="0" algn="ctr"/>
                <a:t>1359.26</a:t>
              </a:fld>
              <a:endParaRPr lang="en-US" sz="1800" b="1" i="0" u="none" strike="noStrike" dirty="0">
                <a:solidFill>
                  <a:schemeClr val="tx1"/>
                </a:solidFill>
                <a:latin typeface="Arial"/>
                <a:ea typeface="+mn-ea"/>
                <a:cs typeface="Arial"/>
              </a:endParaRPr>
            </a:p>
          </p:txBody>
        </p:sp>
        <p:pic>
          <p:nvPicPr>
            <p:cNvPr id="29" name="Graphic 52" descr="Money outline">
              <a:extLst>
                <a:ext uri="{FF2B5EF4-FFF2-40B4-BE49-F238E27FC236}">
                  <a16:creationId xmlns:a16="http://schemas.microsoft.com/office/drawing/2014/main" id="{276635BF-978E-443A-BAF7-E40914377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90478" y="3254322"/>
              <a:ext cx="448236" cy="448236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A958CBB-EC01-02C0-93AB-D987E72A47CB}"/>
              </a:ext>
            </a:extLst>
          </p:cNvPr>
          <p:cNvGrpSpPr/>
          <p:nvPr/>
        </p:nvGrpSpPr>
        <p:grpSpPr>
          <a:xfrm>
            <a:off x="4431086" y="4286498"/>
            <a:ext cx="1516719" cy="704010"/>
            <a:chOff x="4292413" y="3082598"/>
            <a:chExt cx="1516719" cy="704010"/>
          </a:xfrm>
        </p:grpSpPr>
        <p:sp>
          <p:nvSpPr>
            <p:cNvPr id="21" name="TextBox 13">
              <a:extLst>
                <a:ext uri="{FF2B5EF4-FFF2-40B4-BE49-F238E27FC236}">
                  <a16:creationId xmlns:a16="http://schemas.microsoft.com/office/drawing/2014/main" id="{5497186D-0CF6-A2B2-7200-9F6D91D768C6}"/>
                </a:ext>
              </a:extLst>
            </p:cNvPr>
            <p:cNvSpPr txBox="1"/>
            <p:nvPr/>
          </p:nvSpPr>
          <p:spPr>
            <a:xfrm>
              <a:off x="4436972" y="3082598"/>
              <a:ext cx="1372160" cy="356347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Total</a:t>
              </a:r>
              <a:r>
                <a:rPr lang="en-US" sz="1200" b="1" baseline="0">
                  <a:solidFill>
                    <a:schemeClr val="bg1"/>
                  </a:solidFill>
                </a:rPr>
                <a:t> Clicks</a:t>
              </a:r>
            </a:p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0F8F91CC-714B-9FA3-A82A-16AB4B6C9F50}"/>
                </a:ext>
              </a:extLst>
            </p:cNvPr>
            <p:cNvSpPr txBox="1"/>
            <p:nvPr/>
          </p:nvSpPr>
          <p:spPr>
            <a:xfrm>
              <a:off x="4532222" y="3320162"/>
              <a:ext cx="1172135" cy="38996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fld id="{07707522-AD1A-45C2-9D1E-33A76731ED48}" type="TxLink">
                <a:rPr lang="en-US" sz="1800" b="1" i="0" u="none" strike="noStrike">
                  <a:solidFill>
                    <a:schemeClr val="tx1"/>
                  </a:solidFill>
                  <a:latin typeface="Arial"/>
                  <a:ea typeface="+mn-ea"/>
                  <a:cs typeface="Arial"/>
                </a:rPr>
                <a:pPr marL="0" indent="0" algn="ctr"/>
                <a:t> 16,975 </a:t>
              </a:fld>
              <a:endParaRPr lang="en-US" sz="1800" b="1" i="0" u="none" strike="noStrike" dirty="0">
                <a:solidFill>
                  <a:schemeClr val="tx1"/>
                </a:solidFill>
                <a:latin typeface="Arial"/>
                <a:ea typeface="+mn-ea"/>
                <a:cs typeface="Arial"/>
              </a:endParaRPr>
            </a:p>
          </p:txBody>
        </p:sp>
        <p:pic>
          <p:nvPicPr>
            <p:cNvPr id="30" name="Graphic 42" descr="Cursor outline">
              <a:extLst>
                <a:ext uri="{FF2B5EF4-FFF2-40B4-BE49-F238E27FC236}">
                  <a16:creationId xmlns:a16="http://schemas.microsoft.com/office/drawing/2014/main" id="{89B41382-ABAF-CEE6-4784-50ED8F56B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4292413" y="3282344"/>
              <a:ext cx="504264" cy="5042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9582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D5855B-2D9A-DEE6-57BB-B372D027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48" y="1664191"/>
            <a:ext cx="8596668" cy="305743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But they also need to increase website clicks and impressions by modifying their strategy . Because strategy is the main concept for growing . We recommend that they should modify their strategy and focus on their sells growth.</a:t>
            </a:r>
          </a:p>
        </p:txBody>
      </p:sp>
      <p:pic>
        <p:nvPicPr>
          <p:cNvPr id="5" name="Graphic 4" descr="Star with solid fill">
            <a:extLst>
              <a:ext uri="{FF2B5EF4-FFF2-40B4-BE49-F238E27FC236}">
                <a16:creationId xmlns:a16="http://schemas.microsoft.com/office/drawing/2014/main" id="{0A39B26F-B91D-AC61-8386-19D1DEBDB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317" y="1749830"/>
            <a:ext cx="377669" cy="37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22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Isosceles Triangle 92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Isosceles Triangle 93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 descr="A screenshot of a computer&#10;&#10;Description automatically generated">
            <a:extLst>
              <a:ext uri="{FF2B5EF4-FFF2-40B4-BE49-F238E27FC236}">
                <a16:creationId xmlns:a16="http://schemas.microsoft.com/office/drawing/2014/main" id="{C7A29452-01B9-D343-1ADC-3C52AE69C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823"/>
          <a:stretch/>
        </p:blipFill>
        <p:spPr>
          <a:xfrm>
            <a:off x="448734" y="473709"/>
            <a:ext cx="11306524" cy="589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975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192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montserrat</vt:lpstr>
      <vt:lpstr>Trebuchet MS</vt:lpstr>
      <vt:lpstr>Wingdings 3</vt:lpstr>
      <vt:lpstr>Facet</vt:lpstr>
      <vt:lpstr>NOVOCALL</vt:lpstr>
      <vt:lpstr>we analyzed that the company NOVOCALL's monthly performance from January to December is average.</vt:lpstr>
      <vt:lpstr>In us month February the company spent 814.8$ and their revenue is 1248$ . So that is good performance for the monthly revenue as they spent. But not so high.</vt:lpstr>
      <vt:lpstr>Their revenue in the following months is not as good as in February. But they are not at a loss. From August to October, they are at a loss and spend money.</vt:lpstr>
      <vt:lpstr>In November and December, they again started to earn revenue.</vt:lpstr>
      <vt:lpstr>we can say that their spent rate is good but not so high as website clicks and impressions.</vt:lpstr>
      <vt:lpstr>But they also need to increase website clicks and impressions by modifying their strategy . Because strategy is the main concept for growing . We recommend that they should modify their strategy and focus on their sells growth.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NOVOCALL</dc:title>
  <dc:creator>ALIF</dc:creator>
  <cp:lastModifiedBy>ALIF</cp:lastModifiedBy>
  <cp:revision>2</cp:revision>
  <dcterms:created xsi:type="dcterms:W3CDTF">2023-08-10T15:25:47Z</dcterms:created>
  <dcterms:modified xsi:type="dcterms:W3CDTF">2023-08-10T16:16:42Z</dcterms:modified>
</cp:coreProperties>
</file>