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B7CE1-42E9-40CA-85EB-96454BCFD4B2}" type="datetimeFigureOut">
              <a:rPr lang="en-IN" smtClean="0"/>
              <a:t>25-04-2022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C5C0F0-7D87-4A82-BAC8-61D025AFE67E}" type="slidenum">
              <a:rPr lang="en-IN" smtClean="0"/>
              <a:t>‹#›</a:t>
            </a:fld>
            <a:endParaRPr lang="en-IN"/>
          </a:p>
        </p:txBody>
      </p:sp>
    </p:spTree>
    <p:extLst>
      <p:ext uri="{BB962C8B-B14F-4D97-AF65-F5344CB8AC3E}">
        <p14:creationId xmlns:p14="http://schemas.microsoft.com/office/powerpoint/2010/main" val="4273002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19D7B-458F-450E-8632-78175FBF10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1DDF48-8AFE-4329-8562-C56F70FA7B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802FC4-E245-4B06-B636-42F26C03728F}"/>
              </a:ext>
            </a:extLst>
          </p:cNvPr>
          <p:cNvSpPr>
            <a:spLocks noGrp="1"/>
          </p:cNvSpPr>
          <p:nvPr>
            <p:ph type="dt" sz="half" idx="10"/>
          </p:nvPr>
        </p:nvSpPr>
        <p:spPr/>
        <p:txBody>
          <a:bodyPr/>
          <a:lstStyle/>
          <a:p>
            <a:fld id="{4C66A224-51D3-40CE-BBD5-A6D7742BA67D}" type="datetime1">
              <a:rPr lang="en-IN" smtClean="0"/>
              <a:t>25-04-2022</a:t>
            </a:fld>
            <a:endParaRPr lang="en-IN"/>
          </a:p>
        </p:txBody>
      </p:sp>
      <p:sp>
        <p:nvSpPr>
          <p:cNvPr id="5" name="Footer Placeholder 4">
            <a:extLst>
              <a:ext uri="{FF2B5EF4-FFF2-40B4-BE49-F238E27FC236}">
                <a16:creationId xmlns:a16="http://schemas.microsoft.com/office/drawing/2014/main" id="{39B9B78E-852F-4B02-89F9-272B1333E9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7CDF05-80D0-4767-B952-5B7927C64C5D}"/>
              </a:ext>
            </a:extLst>
          </p:cNvPr>
          <p:cNvSpPr>
            <a:spLocks noGrp="1"/>
          </p:cNvSpPr>
          <p:nvPr>
            <p:ph type="sldNum" sz="quarter" idx="12"/>
          </p:nvPr>
        </p:nvSpPr>
        <p:spPr/>
        <p:txBody>
          <a:bodyPr/>
          <a:lstStyle/>
          <a:p>
            <a:fld id="{2659F9AA-4F5C-4C41-97DB-BD2F928DFCFE}" type="slidenum">
              <a:rPr lang="en-IN" smtClean="0"/>
              <a:t>‹#›</a:t>
            </a:fld>
            <a:endParaRPr lang="en-IN"/>
          </a:p>
        </p:txBody>
      </p:sp>
    </p:spTree>
    <p:extLst>
      <p:ext uri="{BB962C8B-B14F-4D97-AF65-F5344CB8AC3E}">
        <p14:creationId xmlns:p14="http://schemas.microsoft.com/office/powerpoint/2010/main" val="1186958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DE75A-9D97-4EC4-99F3-D2B954800A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587B9C-E121-4C00-A5CA-865D0C6F91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765080-1963-4893-9B06-644C391148CF}"/>
              </a:ext>
            </a:extLst>
          </p:cNvPr>
          <p:cNvSpPr>
            <a:spLocks noGrp="1"/>
          </p:cNvSpPr>
          <p:nvPr>
            <p:ph type="dt" sz="half" idx="10"/>
          </p:nvPr>
        </p:nvSpPr>
        <p:spPr/>
        <p:txBody>
          <a:bodyPr/>
          <a:lstStyle/>
          <a:p>
            <a:fld id="{4A7A31E4-BB79-4E14-B4A4-93A16ACB1C83}" type="datetime1">
              <a:rPr lang="en-IN" smtClean="0"/>
              <a:t>25-04-2022</a:t>
            </a:fld>
            <a:endParaRPr lang="en-IN"/>
          </a:p>
        </p:txBody>
      </p:sp>
      <p:sp>
        <p:nvSpPr>
          <p:cNvPr id="5" name="Footer Placeholder 4">
            <a:extLst>
              <a:ext uri="{FF2B5EF4-FFF2-40B4-BE49-F238E27FC236}">
                <a16:creationId xmlns:a16="http://schemas.microsoft.com/office/drawing/2014/main" id="{0402313D-BF64-40F5-91E5-BAB89541C9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E9B711-F0BE-43CD-92A6-A45A74DC3785}"/>
              </a:ext>
            </a:extLst>
          </p:cNvPr>
          <p:cNvSpPr>
            <a:spLocks noGrp="1"/>
          </p:cNvSpPr>
          <p:nvPr>
            <p:ph type="sldNum" sz="quarter" idx="12"/>
          </p:nvPr>
        </p:nvSpPr>
        <p:spPr/>
        <p:txBody>
          <a:bodyPr/>
          <a:lstStyle/>
          <a:p>
            <a:fld id="{2659F9AA-4F5C-4C41-97DB-BD2F928DFCFE}" type="slidenum">
              <a:rPr lang="en-IN" smtClean="0"/>
              <a:t>‹#›</a:t>
            </a:fld>
            <a:endParaRPr lang="en-IN"/>
          </a:p>
        </p:txBody>
      </p:sp>
    </p:spTree>
    <p:extLst>
      <p:ext uri="{BB962C8B-B14F-4D97-AF65-F5344CB8AC3E}">
        <p14:creationId xmlns:p14="http://schemas.microsoft.com/office/powerpoint/2010/main" val="4254925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D4C8EF-79EF-44F9-8854-57D743E6C5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2FB9F2-9444-4A90-8320-3C2CB82C41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122684-8525-44F6-90D6-A57B1FA0E289}"/>
              </a:ext>
            </a:extLst>
          </p:cNvPr>
          <p:cNvSpPr>
            <a:spLocks noGrp="1"/>
          </p:cNvSpPr>
          <p:nvPr>
            <p:ph type="dt" sz="half" idx="10"/>
          </p:nvPr>
        </p:nvSpPr>
        <p:spPr/>
        <p:txBody>
          <a:bodyPr/>
          <a:lstStyle/>
          <a:p>
            <a:fld id="{0E58BBB0-8BFC-4305-AFED-DC80B471B498}" type="datetime1">
              <a:rPr lang="en-IN" smtClean="0"/>
              <a:t>25-04-2022</a:t>
            </a:fld>
            <a:endParaRPr lang="en-IN"/>
          </a:p>
        </p:txBody>
      </p:sp>
      <p:sp>
        <p:nvSpPr>
          <p:cNvPr id="5" name="Footer Placeholder 4">
            <a:extLst>
              <a:ext uri="{FF2B5EF4-FFF2-40B4-BE49-F238E27FC236}">
                <a16:creationId xmlns:a16="http://schemas.microsoft.com/office/drawing/2014/main" id="{B6FC2149-EEDD-452B-97AA-4731D0DAD3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8088C7-2D1A-4CA6-AE88-D74A232D7EEB}"/>
              </a:ext>
            </a:extLst>
          </p:cNvPr>
          <p:cNvSpPr>
            <a:spLocks noGrp="1"/>
          </p:cNvSpPr>
          <p:nvPr>
            <p:ph type="sldNum" sz="quarter" idx="12"/>
          </p:nvPr>
        </p:nvSpPr>
        <p:spPr/>
        <p:txBody>
          <a:bodyPr/>
          <a:lstStyle/>
          <a:p>
            <a:fld id="{2659F9AA-4F5C-4C41-97DB-BD2F928DFCFE}" type="slidenum">
              <a:rPr lang="en-IN" smtClean="0"/>
              <a:t>‹#›</a:t>
            </a:fld>
            <a:endParaRPr lang="en-IN"/>
          </a:p>
        </p:txBody>
      </p:sp>
    </p:spTree>
    <p:extLst>
      <p:ext uri="{BB962C8B-B14F-4D97-AF65-F5344CB8AC3E}">
        <p14:creationId xmlns:p14="http://schemas.microsoft.com/office/powerpoint/2010/main" val="1499103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65554-0FF9-4429-8AC6-6100994A29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E1984A-6917-47C9-B1FE-9BB6EAEB59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202103-7A72-45B4-98D9-676EA87071D2}"/>
              </a:ext>
            </a:extLst>
          </p:cNvPr>
          <p:cNvSpPr>
            <a:spLocks noGrp="1"/>
          </p:cNvSpPr>
          <p:nvPr>
            <p:ph type="dt" sz="half" idx="10"/>
          </p:nvPr>
        </p:nvSpPr>
        <p:spPr/>
        <p:txBody>
          <a:bodyPr/>
          <a:lstStyle/>
          <a:p>
            <a:fld id="{06440293-1D78-4214-8542-561BA6077DD9}" type="datetime1">
              <a:rPr lang="en-IN" smtClean="0"/>
              <a:t>25-04-2022</a:t>
            </a:fld>
            <a:endParaRPr lang="en-IN"/>
          </a:p>
        </p:txBody>
      </p:sp>
      <p:sp>
        <p:nvSpPr>
          <p:cNvPr id="5" name="Footer Placeholder 4">
            <a:extLst>
              <a:ext uri="{FF2B5EF4-FFF2-40B4-BE49-F238E27FC236}">
                <a16:creationId xmlns:a16="http://schemas.microsoft.com/office/drawing/2014/main" id="{FD010F7B-A836-4822-B3E0-6B47263794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6B39D8-F104-4D16-91E9-31E42B77796D}"/>
              </a:ext>
            </a:extLst>
          </p:cNvPr>
          <p:cNvSpPr>
            <a:spLocks noGrp="1"/>
          </p:cNvSpPr>
          <p:nvPr>
            <p:ph type="sldNum" sz="quarter" idx="12"/>
          </p:nvPr>
        </p:nvSpPr>
        <p:spPr/>
        <p:txBody>
          <a:bodyPr/>
          <a:lstStyle/>
          <a:p>
            <a:fld id="{2659F9AA-4F5C-4C41-97DB-BD2F928DFCFE}" type="slidenum">
              <a:rPr lang="en-IN" smtClean="0"/>
              <a:t>‹#›</a:t>
            </a:fld>
            <a:endParaRPr lang="en-IN"/>
          </a:p>
        </p:txBody>
      </p:sp>
    </p:spTree>
    <p:extLst>
      <p:ext uri="{BB962C8B-B14F-4D97-AF65-F5344CB8AC3E}">
        <p14:creationId xmlns:p14="http://schemas.microsoft.com/office/powerpoint/2010/main" val="1326070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D9FE1-247B-4686-B5F0-8D0DB514F4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ED90DA-75E6-4D33-91B6-3185382F2D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FA8A25-D56D-4A2E-8910-1E142A9969BD}"/>
              </a:ext>
            </a:extLst>
          </p:cNvPr>
          <p:cNvSpPr>
            <a:spLocks noGrp="1"/>
          </p:cNvSpPr>
          <p:nvPr>
            <p:ph type="dt" sz="half" idx="10"/>
          </p:nvPr>
        </p:nvSpPr>
        <p:spPr/>
        <p:txBody>
          <a:bodyPr/>
          <a:lstStyle/>
          <a:p>
            <a:fld id="{FC25808C-A630-4F0A-82F7-6DBBCEB0A2B0}" type="datetime1">
              <a:rPr lang="en-IN" smtClean="0"/>
              <a:t>25-04-2022</a:t>
            </a:fld>
            <a:endParaRPr lang="en-IN"/>
          </a:p>
        </p:txBody>
      </p:sp>
      <p:sp>
        <p:nvSpPr>
          <p:cNvPr id="5" name="Footer Placeholder 4">
            <a:extLst>
              <a:ext uri="{FF2B5EF4-FFF2-40B4-BE49-F238E27FC236}">
                <a16:creationId xmlns:a16="http://schemas.microsoft.com/office/drawing/2014/main" id="{98B8690D-E03F-49D6-A866-B38298493A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428362-7E9E-495D-AAC5-374828F2A035}"/>
              </a:ext>
            </a:extLst>
          </p:cNvPr>
          <p:cNvSpPr>
            <a:spLocks noGrp="1"/>
          </p:cNvSpPr>
          <p:nvPr>
            <p:ph type="sldNum" sz="quarter" idx="12"/>
          </p:nvPr>
        </p:nvSpPr>
        <p:spPr/>
        <p:txBody>
          <a:bodyPr/>
          <a:lstStyle/>
          <a:p>
            <a:fld id="{2659F9AA-4F5C-4C41-97DB-BD2F928DFCFE}" type="slidenum">
              <a:rPr lang="en-IN" smtClean="0"/>
              <a:t>‹#›</a:t>
            </a:fld>
            <a:endParaRPr lang="en-IN"/>
          </a:p>
        </p:txBody>
      </p:sp>
    </p:spTree>
    <p:extLst>
      <p:ext uri="{BB962C8B-B14F-4D97-AF65-F5344CB8AC3E}">
        <p14:creationId xmlns:p14="http://schemas.microsoft.com/office/powerpoint/2010/main" val="539987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B615-F9ED-406D-A21C-02891A5808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EB27A7-904E-49C1-8AA9-74305B0C7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DBEED83-399F-48D6-8C45-81BA5C898F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ADEDAE-DE38-49C8-9B87-392B4BD12FCA}"/>
              </a:ext>
            </a:extLst>
          </p:cNvPr>
          <p:cNvSpPr>
            <a:spLocks noGrp="1"/>
          </p:cNvSpPr>
          <p:nvPr>
            <p:ph type="dt" sz="half" idx="10"/>
          </p:nvPr>
        </p:nvSpPr>
        <p:spPr/>
        <p:txBody>
          <a:bodyPr/>
          <a:lstStyle/>
          <a:p>
            <a:fld id="{0E89B4D8-E30D-4ED1-BC51-B23B33157FE3}" type="datetime1">
              <a:rPr lang="en-IN" smtClean="0"/>
              <a:t>25-04-2022</a:t>
            </a:fld>
            <a:endParaRPr lang="en-IN"/>
          </a:p>
        </p:txBody>
      </p:sp>
      <p:sp>
        <p:nvSpPr>
          <p:cNvPr id="6" name="Footer Placeholder 5">
            <a:extLst>
              <a:ext uri="{FF2B5EF4-FFF2-40B4-BE49-F238E27FC236}">
                <a16:creationId xmlns:a16="http://schemas.microsoft.com/office/drawing/2014/main" id="{AC6EF65C-99D0-4906-85BD-935841CDC9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264C8A-804B-4707-AB7A-56E0AB0002FE}"/>
              </a:ext>
            </a:extLst>
          </p:cNvPr>
          <p:cNvSpPr>
            <a:spLocks noGrp="1"/>
          </p:cNvSpPr>
          <p:nvPr>
            <p:ph type="sldNum" sz="quarter" idx="12"/>
          </p:nvPr>
        </p:nvSpPr>
        <p:spPr/>
        <p:txBody>
          <a:bodyPr/>
          <a:lstStyle/>
          <a:p>
            <a:fld id="{2659F9AA-4F5C-4C41-97DB-BD2F928DFCFE}" type="slidenum">
              <a:rPr lang="en-IN" smtClean="0"/>
              <a:t>‹#›</a:t>
            </a:fld>
            <a:endParaRPr lang="en-IN"/>
          </a:p>
        </p:txBody>
      </p:sp>
    </p:spTree>
    <p:extLst>
      <p:ext uri="{BB962C8B-B14F-4D97-AF65-F5344CB8AC3E}">
        <p14:creationId xmlns:p14="http://schemas.microsoft.com/office/powerpoint/2010/main" val="699221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7601A-3040-4884-9334-000EEF7728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002807-9640-4FFA-AA4B-93A9CB0118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6A87D6-44BA-43F5-BEAC-27731DC120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3E1C2A-7F0D-46A5-A672-F3322BBC54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470D25-0853-4881-B7A8-6F43746811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850A26-5186-4569-A8AB-CBF789593020}"/>
              </a:ext>
            </a:extLst>
          </p:cNvPr>
          <p:cNvSpPr>
            <a:spLocks noGrp="1"/>
          </p:cNvSpPr>
          <p:nvPr>
            <p:ph type="dt" sz="half" idx="10"/>
          </p:nvPr>
        </p:nvSpPr>
        <p:spPr/>
        <p:txBody>
          <a:bodyPr/>
          <a:lstStyle/>
          <a:p>
            <a:fld id="{B6177223-144E-499B-ABAF-3031A2E8304B}" type="datetime1">
              <a:rPr lang="en-IN" smtClean="0"/>
              <a:t>25-04-2022</a:t>
            </a:fld>
            <a:endParaRPr lang="en-IN"/>
          </a:p>
        </p:txBody>
      </p:sp>
      <p:sp>
        <p:nvSpPr>
          <p:cNvPr id="8" name="Footer Placeholder 7">
            <a:extLst>
              <a:ext uri="{FF2B5EF4-FFF2-40B4-BE49-F238E27FC236}">
                <a16:creationId xmlns:a16="http://schemas.microsoft.com/office/drawing/2014/main" id="{D20C9E9E-DDA9-418B-A799-1A3BF11065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AA246D-6A10-4B52-AC7B-AE79054BE3B6}"/>
              </a:ext>
            </a:extLst>
          </p:cNvPr>
          <p:cNvSpPr>
            <a:spLocks noGrp="1"/>
          </p:cNvSpPr>
          <p:nvPr>
            <p:ph type="sldNum" sz="quarter" idx="12"/>
          </p:nvPr>
        </p:nvSpPr>
        <p:spPr/>
        <p:txBody>
          <a:bodyPr/>
          <a:lstStyle/>
          <a:p>
            <a:fld id="{2659F9AA-4F5C-4C41-97DB-BD2F928DFCFE}" type="slidenum">
              <a:rPr lang="en-IN" smtClean="0"/>
              <a:t>‹#›</a:t>
            </a:fld>
            <a:endParaRPr lang="en-IN"/>
          </a:p>
        </p:txBody>
      </p:sp>
    </p:spTree>
    <p:extLst>
      <p:ext uri="{BB962C8B-B14F-4D97-AF65-F5344CB8AC3E}">
        <p14:creationId xmlns:p14="http://schemas.microsoft.com/office/powerpoint/2010/main" val="2221456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D818-85A3-43CC-ADF0-81D4E463C5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36E4EF-7E7C-44E3-BF96-05E4C040F071}"/>
              </a:ext>
            </a:extLst>
          </p:cNvPr>
          <p:cNvSpPr>
            <a:spLocks noGrp="1"/>
          </p:cNvSpPr>
          <p:nvPr>
            <p:ph type="dt" sz="half" idx="10"/>
          </p:nvPr>
        </p:nvSpPr>
        <p:spPr/>
        <p:txBody>
          <a:bodyPr/>
          <a:lstStyle/>
          <a:p>
            <a:fld id="{5B997AC9-7227-40C1-B9F6-69713918E606}" type="datetime1">
              <a:rPr lang="en-IN" smtClean="0"/>
              <a:t>25-04-2022</a:t>
            </a:fld>
            <a:endParaRPr lang="en-IN"/>
          </a:p>
        </p:txBody>
      </p:sp>
      <p:sp>
        <p:nvSpPr>
          <p:cNvPr id="4" name="Footer Placeholder 3">
            <a:extLst>
              <a:ext uri="{FF2B5EF4-FFF2-40B4-BE49-F238E27FC236}">
                <a16:creationId xmlns:a16="http://schemas.microsoft.com/office/drawing/2014/main" id="{DD36D739-B67B-48EB-8A8B-B981C0D432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8DE2AB8-5260-4D4D-969D-6AF0E8E2E238}"/>
              </a:ext>
            </a:extLst>
          </p:cNvPr>
          <p:cNvSpPr>
            <a:spLocks noGrp="1"/>
          </p:cNvSpPr>
          <p:nvPr>
            <p:ph type="sldNum" sz="quarter" idx="12"/>
          </p:nvPr>
        </p:nvSpPr>
        <p:spPr/>
        <p:txBody>
          <a:bodyPr/>
          <a:lstStyle/>
          <a:p>
            <a:fld id="{2659F9AA-4F5C-4C41-97DB-BD2F928DFCFE}" type="slidenum">
              <a:rPr lang="en-IN" smtClean="0"/>
              <a:t>‹#›</a:t>
            </a:fld>
            <a:endParaRPr lang="en-IN"/>
          </a:p>
        </p:txBody>
      </p:sp>
    </p:spTree>
    <p:extLst>
      <p:ext uri="{BB962C8B-B14F-4D97-AF65-F5344CB8AC3E}">
        <p14:creationId xmlns:p14="http://schemas.microsoft.com/office/powerpoint/2010/main" val="3782644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D70AD0-DFBD-4B58-A710-CFC70DBAFD14}"/>
              </a:ext>
            </a:extLst>
          </p:cNvPr>
          <p:cNvSpPr>
            <a:spLocks noGrp="1"/>
          </p:cNvSpPr>
          <p:nvPr>
            <p:ph type="dt" sz="half" idx="10"/>
          </p:nvPr>
        </p:nvSpPr>
        <p:spPr/>
        <p:txBody>
          <a:bodyPr/>
          <a:lstStyle/>
          <a:p>
            <a:fld id="{49669DFE-F5AA-44A4-B664-E8D212C8167B}" type="datetime1">
              <a:rPr lang="en-IN" smtClean="0"/>
              <a:t>25-04-2022</a:t>
            </a:fld>
            <a:endParaRPr lang="en-IN"/>
          </a:p>
        </p:txBody>
      </p:sp>
      <p:sp>
        <p:nvSpPr>
          <p:cNvPr id="3" name="Footer Placeholder 2">
            <a:extLst>
              <a:ext uri="{FF2B5EF4-FFF2-40B4-BE49-F238E27FC236}">
                <a16:creationId xmlns:a16="http://schemas.microsoft.com/office/drawing/2014/main" id="{ED89D615-5292-4D63-8234-8FE54511AA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286F26-5B17-4AC3-973E-E5C6D7E7B22D}"/>
              </a:ext>
            </a:extLst>
          </p:cNvPr>
          <p:cNvSpPr>
            <a:spLocks noGrp="1"/>
          </p:cNvSpPr>
          <p:nvPr>
            <p:ph type="sldNum" sz="quarter" idx="12"/>
          </p:nvPr>
        </p:nvSpPr>
        <p:spPr/>
        <p:txBody>
          <a:bodyPr/>
          <a:lstStyle/>
          <a:p>
            <a:fld id="{2659F9AA-4F5C-4C41-97DB-BD2F928DFCFE}" type="slidenum">
              <a:rPr lang="en-IN" smtClean="0"/>
              <a:t>‹#›</a:t>
            </a:fld>
            <a:endParaRPr lang="en-IN"/>
          </a:p>
        </p:txBody>
      </p:sp>
    </p:spTree>
    <p:extLst>
      <p:ext uri="{BB962C8B-B14F-4D97-AF65-F5344CB8AC3E}">
        <p14:creationId xmlns:p14="http://schemas.microsoft.com/office/powerpoint/2010/main" val="2300165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A0AD-8616-4661-BC7B-88813C73F8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76C8FE-490D-4D2C-A6A6-AEDF7D800A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D331DF-636F-4F4E-85D7-C4D334C70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263CF4-3357-4FEB-BA9B-3F3EE122AC70}"/>
              </a:ext>
            </a:extLst>
          </p:cNvPr>
          <p:cNvSpPr>
            <a:spLocks noGrp="1"/>
          </p:cNvSpPr>
          <p:nvPr>
            <p:ph type="dt" sz="half" idx="10"/>
          </p:nvPr>
        </p:nvSpPr>
        <p:spPr/>
        <p:txBody>
          <a:bodyPr/>
          <a:lstStyle/>
          <a:p>
            <a:fld id="{3323680F-FE20-4AB0-B862-631FCE37D749}" type="datetime1">
              <a:rPr lang="en-IN" smtClean="0"/>
              <a:t>25-04-2022</a:t>
            </a:fld>
            <a:endParaRPr lang="en-IN"/>
          </a:p>
        </p:txBody>
      </p:sp>
      <p:sp>
        <p:nvSpPr>
          <p:cNvPr id="6" name="Footer Placeholder 5">
            <a:extLst>
              <a:ext uri="{FF2B5EF4-FFF2-40B4-BE49-F238E27FC236}">
                <a16:creationId xmlns:a16="http://schemas.microsoft.com/office/drawing/2014/main" id="{64BB35D4-F4C0-4A4E-B8A7-22DD736938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847F33-13BE-4F8E-A72E-488E62B6C29B}"/>
              </a:ext>
            </a:extLst>
          </p:cNvPr>
          <p:cNvSpPr>
            <a:spLocks noGrp="1"/>
          </p:cNvSpPr>
          <p:nvPr>
            <p:ph type="sldNum" sz="quarter" idx="12"/>
          </p:nvPr>
        </p:nvSpPr>
        <p:spPr/>
        <p:txBody>
          <a:bodyPr/>
          <a:lstStyle/>
          <a:p>
            <a:fld id="{2659F9AA-4F5C-4C41-97DB-BD2F928DFCFE}" type="slidenum">
              <a:rPr lang="en-IN" smtClean="0"/>
              <a:t>‹#›</a:t>
            </a:fld>
            <a:endParaRPr lang="en-IN"/>
          </a:p>
        </p:txBody>
      </p:sp>
    </p:spTree>
    <p:extLst>
      <p:ext uri="{BB962C8B-B14F-4D97-AF65-F5344CB8AC3E}">
        <p14:creationId xmlns:p14="http://schemas.microsoft.com/office/powerpoint/2010/main" val="379408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98B0-D623-42B2-BA2F-B3B5C53CDD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A99677-DF0F-48BC-B072-E00A364761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666C94-541C-4106-A11D-6C7CFAA02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DEDC63-3038-4941-BD15-20B86F223E60}"/>
              </a:ext>
            </a:extLst>
          </p:cNvPr>
          <p:cNvSpPr>
            <a:spLocks noGrp="1"/>
          </p:cNvSpPr>
          <p:nvPr>
            <p:ph type="dt" sz="half" idx="10"/>
          </p:nvPr>
        </p:nvSpPr>
        <p:spPr/>
        <p:txBody>
          <a:bodyPr/>
          <a:lstStyle/>
          <a:p>
            <a:fld id="{2B1E86D0-CF98-400E-B003-B4DBA813F16C}" type="datetime1">
              <a:rPr lang="en-IN" smtClean="0"/>
              <a:t>25-04-2022</a:t>
            </a:fld>
            <a:endParaRPr lang="en-IN"/>
          </a:p>
        </p:txBody>
      </p:sp>
      <p:sp>
        <p:nvSpPr>
          <p:cNvPr id="6" name="Footer Placeholder 5">
            <a:extLst>
              <a:ext uri="{FF2B5EF4-FFF2-40B4-BE49-F238E27FC236}">
                <a16:creationId xmlns:a16="http://schemas.microsoft.com/office/drawing/2014/main" id="{8DF1D890-79E4-420E-8B6B-02F22E807E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F18322-EAFF-4881-8B66-4E0A72FB119E}"/>
              </a:ext>
            </a:extLst>
          </p:cNvPr>
          <p:cNvSpPr>
            <a:spLocks noGrp="1"/>
          </p:cNvSpPr>
          <p:nvPr>
            <p:ph type="sldNum" sz="quarter" idx="12"/>
          </p:nvPr>
        </p:nvSpPr>
        <p:spPr/>
        <p:txBody>
          <a:bodyPr/>
          <a:lstStyle/>
          <a:p>
            <a:fld id="{2659F9AA-4F5C-4C41-97DB-BD2F928DFCFE}" type="slidenum">
              <a:rPr lang="en-IN" smtClean="0"/>
              <a:t>‹#›</a:t>
            </a:fld>
            <a:endParaRPr lang="en-IN"/>
          </a:p>
        </p:txBody>
      </p:sp>
    </p:spTree>
    <p:extLst>
      <p:ext uri="{BB962C8B-B14F-4D97-AF65-F5344CB8AC3E}">
        <p14:creationId xmlns:p14="http://schemas.microsoft.com/office/powerpoint/2010/main" val="113675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6DE4A3-6ED5-404D-BF12-428A11B5D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7EEF16-9608-448B-A1F4-DEF2ACBC1B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D6F7BF-98D2-499D-B869-C3A6962701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80A4B8-09B0-472F-81FF-96EE68464851}" type="datetime1">
              <a:rPr lang="en-IN" smtClean="0"/>
              <a:t>25-04-2022</a:t>
            </a:fld>
            <a:endParaRPr lang="en-IN"/>
          </a:p>
        </p:txBody>
      </p:sp>
      <p:sp>
        <p:nvSpPr>
          <p:cNvPr id="5" name="Footer Placeholder 4">
            <a:extLst>
              <a:ext uri="{FF2B5EF4-FFF2-40B4-BE49-F238E27FC236}">
                <a16:creationId xmlns:a16="http://schemas.microsoft.com/office/drawing/2014/main" id="{8C86B663-A319-45C3-B815-C5B90D486C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046254F-A5C1-4C67-ABC8-5D904A861D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59F9AA-4F5C-4C41-97DB-BD2F928DFCFE}" type="slidenum">
              <a:rPr lang="en-IN" smtClean="0"/>
              <a:t>‹#›</a:t>
            </a:fld>
            <a:endParaRPr lang="en-IN"/>
          </a:p>
        </p:txBody>
      </p:sp>
    </p:spTree>
    <p:extLst>
      <p:ext uri="{BB962C8B-B14F-4D97-AF65-F5344CB8AC3E}">
        <p14:creationId xmlns:p14="http://schemas.microsoft.com/office/powerpoint/2010/main" val="3335431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water, pool, swimming&#10;&#10;Description automatically generated">
            <a:extLst>
              <a:ext uri="{FF2B5EF4-FFF2-40B4-BE49-F238E27FC236}">
                <a16:creationId xmlns:a16="http://schemas.microsoft.com/office/drawing/2014/main" id="{AB1717FC-A937-4600-8F9B-9650074DF03B}"/>
              </a:ext>
            </a:extLst>
          </p:cNvPr>
          <p:cNvPicPr>
            <a:picLocks noChangeAspect="1"/>
          </p:cNvPicPr>
          <p:nvPr/>
        </p:nvPicPr>
        <p:blipFill rotWithShape="1">
          <a:blip r:embed="rId2">
            <a:extLst>
              <a:ext uri="{28A0092B-C50C-407E-A947-70E740481C1C}">
                <a14:useLocalDpi xmlns:a14="http://schemas.microsoft.com/office/drawing/2010/main" val="0"/>
              </a:ext>
            </a:extLst>
          </a:blip>
          <a:srcRect r="15944"/>
          <a:stretch/>
        </p:blipFill>
        <p:spPr>
          <a:xfrm>
            <a:off x="3474974" y="0"/>
            <a:ext cx="8668512" cy="6857990"/>
          </a:xfrm>
          <a:prstGeom prst="rect">
            <a:avLst/>
          </a:prstGeom>
        </p:spPr>
      </p:pic>
      <p:sp>
        <p:nvSpPr>
          <p:cNvPr id="27" name="Rectangle 2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9CF7A3-7F20-49DA-A249-F7789485E1C2}"/>
              </a:ext>
            </a:extLst>
          </p:cNvPr>
          <p:cNvSpPr>
            <a:spLocks noGrp="1"/>
          </p:cNvSpPr>
          <p:nvPr>
            <p:ph type="ctrTitle"/>
          </p:nvPr>
        </p:nvSpPr>
        <p:spPr>
          <a:xfrm>
            <a:off x="338022" y="654578"/>
            <a:ext cx="6846550" cy="3204134"/>
          </a:xfrm>
        </p:spPr>
        <p:txBody>
          <a:bodyPr anchor="b">
            <a:normAutofit/>
          </a:bodyPr>
          <a:lstStyle/>
          <a:p>
            <a:pPr algn="l"/>
            <a:r>
              <a:rPr lang="en-GB" sz="3000" dirty="0">
                <a:solidFill>
                  <a:schemeClr val="accent1"/>
                </a:solidFill>
                <a:latin typeface="Times New Roman" panose="02020603050405020304" pitchFamily="18" charset="0"/>
                <a:cs typeface="Times New Roman" panose="02020603050405020304" pitchFamily="18" charset="0"/>
              </a:rPr>
              <a:t>M108- Capstone Project</a:t>
            </a:r>
            <a:br>
              <a:rPr lang="en-GB" sz="3000" dirty="0">
                <a:solidFill>
                  <a:schemeClr val="accent1"/>
                </a:solidFill>
                <a:latin typeface="Times New Roman" panose="02020603050405020304" pitchFamily="18" charset="0"/>
                <a:cs typeface="Times New Roman" panose="02020603050405020304" pitchFamily="18" charset="0"/>
              </a:rPr>
            </a:br>
            <a:r>
              <a:rPr lang="en-GB" sz="3000" dirty="0">
                <a:solidFill>
                  <a:schemeClr val="accent1"/>
                </a:solidFill>
                <a:latin typeface="Times New Roman" panose="02020603050405020304" pitchFamily="18" charset="0"/>
                <a:cs typeface="Times New Roman" panose="02020603050405020304" pitchFamily="18" charset="0"/>
              </a:rPr>
              <a:t>Rain Prediction using classification Models</a:t>
            </a:r>
            <a:br>
              <a:rPr lang="en-GB" sz="3000" dirty="0">
                <a:solidFill>
                  <a:schemeClr val="accent1"/>
                </a:solidFill>
                <a:latin typeface="Times New Roman" panose="02020603050405020304" pitchFamily="18" charset="0"/>
                <a:cs typeface="Times New Roman" panose="02020603050405020304" pitchFamily="18" charset="0"/>
              </a:rPr>
            </a:br>
            <a:br>
              <a:rPr lang="en-GB" sz="3000" dirty="0">
                <a:solidFill>
                  <a:schemeClr val="accent1"/>
                </a:solidFill>
                <a:latin typeface="Times New Roman" panose="02020603050405020304" pitchFamily="18" charset="0"/>
                <a:cs typeface="Times New Roman" panose="02020603050405020304" pitchFamily="18" charset="0"/>
              </a:rPr>
            </a:br>
            <a:r>
              <a:rPr lang="en-GB" sz="3000" dirty="0">
                <a:solidFill>
                  <a:schemeClr val="accent1"/>
                </a:solidFill>
                <a:latin typeface="Times New Roman" panose="02020603050405020304" pitchFamily="18" charset="0"/>
                <a:cs typeface="Times New Roman" panose="02020603050405020304" pitchFamily="18" charset="0"/>
              </a:rPr>
              <a:t>Name Rajinder Kaur</a:t>
            </a:r>
            <a:br>
              <a:rPr lang="en-GB" sz="3000" dirty="0">
                <a:solidFill>
                  <a:schemeClr val="accent1"/>
                </a:solidFill>
                <a:latin typeface="Times New Roman" panose="02020603050405020304" pitchFamily="18" charset="0"/>
                <a:cs typeface="Times New Roman" panose="02020603050405020304" pitchFamily="18" charset="0"/>
              </a:rPr>
            </a:br>
            <a:r>
              <a:rPr lang="en-GB" sz="3000" dirty="0">
                <a:solidFill>
                  <a:schemeClr val="accent1"/>
                </a:solidFill>
                <a:latin typeface="Times New Roman" panose="02020603050405020304" pitchFamily="18" charset="0"/>
                <a:cs typeface="Times New Roman" panose="02020603050405020304" pitchFamily="18" charset="0"/>
              </a:rPr>
              <a:t>Student ID:- 0777816</a:t>
            </a:r>
            <a:endParaRPr lang="en-IN" sz="3000" dirty="0">
              <a:solidFill>
                <a:schemeClr val="accent1"/>
              </a:solidFill>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1517897"/>
      </p:ext>
    </p:extLst>
  </p:cSld>
  <p:clrMapOvr>
    <a:masterClrMapping/>
  </p:clrMapOvr>
  <mc:AlternateContent xmlns:mc="http://schemas.openxmlformats.org/markup-compatibility/2006">
    <mc:Choice xmlns:p14="http://schemas.microsoft.com/office/powerpoint/2010/main" Requires="p14">
      <p:transition spd="slow" p14:dur="2000" advTm="3329"/>
    </mc:Choice>
    <mc:Fallback>
      <p:transition spd="slow" advTm="33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0B7AF70-DB54-4767-99C7-C0DA59AC0103}"/>
              </a:ext>
            </a:extLst>
          </p:cNvPr>
          <p:cNvSpPr>
            <a:spLocks noGrp="1"/>
          </p:cNvSpPr>
          <p:nvPr>
            <p:ph idx="1"/>
          </p:nvPr>
        </p:nvSpPr>
        <p:spPr>
          <a:xfrm>
            <a:off x="643469" y="382555"/>
            <a:ext cx="4008384" cy="5794408"/>
          </a:xfrm>
        </p:spPr>
        <p:txBody>
          <a:bodyPr>
            <a:normAutofit/>
          </a:bodyPr>
          <a:lstStyle/>
          <a:p>
            <a:pPr marL="0" indent="0">
              <a:buNone/>
            </a:pPr>
            <a:endParaRPr lang="en-IN" sz="19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T</a:t>
            </a:r>
            <a:r>
              <a:rPr lang="en-IN"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he distribution of target attribute</a:t>
            </a:r>
          </a:p>
          <a:p>
            <a:pPr marL="0" indent="0">
              <a:buNone/>
            </a:pPr>
            <a:endParaRPr lang="en-IN" sz="1900" dirty="0"/>
          </a:p>
          <a:p>
            <a:pPr marL="0" indent="0">
              <a:buNone/>
            </a:pPr>
            <a:endParaRPr lang="en-CA"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CA"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CA" sz="1900" dirty="0">
                <a:effectLst/>
                <a:latin typeface="Times New Roman" panose="02020603050405020304" pitchFamily="18" charset="0"/>
                <a:ea typeface="Times New Roman" panose="02020603050405020304" pitchFamily="18" charset="0"/>
                <a:cs typeface="Times New Roman" panose="02020603050405020304" pitchFamily="18" charset="0"/>
              </a:rPr>
              <a:t>The distribution of the goal variable 'Will it rain tomorrow?' is represented by the pie chart above, which has two slices: 'Yes' (Will Rain) and 'No' (Will Not Rain) (No Rain). The graph shows that the chances of raining tomorrow are quite low, since yes only accounts for 21.6 percent of the total, while no accounts for 78.4 percent. As a result, it is apparent that pouring tomorrow will have more implications.</a:t>
            </a:r>
            <a:endParaRPr lang="en-IN" sz="19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IN" sz="19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Chart, pie chart&#10;&#10;Description automatically generated">
            <a:extLst>
              <a:ext uri="{FF2B5EF4-FFF2-40B4-BE49-F238E27FC236}">
                <a16:creationId xmlns:a16="http://schemas.microsoft.com/office/drawing/2014/main" id="{2C94A0A5-0646-4EF0-9230-8F1EF880F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497247" y="1935308"/>
            <a:ext cx="5722043" cy="3819464"/>
          </a:xfrm>
          <a:prstGeom prst="rect">
            <a:avLst/>
          </a:prstGeom>
          <a:noFill/>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descr="A picture containing text&#10;&#10;Description automatically generated">
            <a:extLst>
              <a:ext uri="{FF2B5EF4-FFF2-40B4-BE49-F238E27FC236}">
                <a16:creationId xmlns:a16="http://schemas.microsoft.com/office/drawing/2014/main" id="{6E5FEF3D-62E0-4B1E-A37D-835FB125B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977" y="5243804"/>
            <a:ext cx="5523041" cy="1614196"/>
          </a:xfrm>
          <a:prstGeom prst="rect">
            <a:avLst/>
          </a:prstGeom>
        </p:spPr>
      </p:pic>
    </p:spTree>
    <p:extLst>
      <p:ext uri="{BB962C8B-B14F-4D97-AF65-F5344CB8AC3E}">
        <p14:creationId xmlns:p14="http://schemas.microsoft.com/office/powerpoint/2010/main" val="12831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3D9C39-5D78-4C05-BB97-B80DF5377A8C}"/>
              </a:ext>
            </a:extLst>
          </p:cNvPr>
          <p:cNvSpPr>
            <a:spLocks noGrp="1"/>
          </p:cNvSpPr>
          <p:nvPr>
            <p:ph idx="1"/>
          </p:nvPr>
        </p:nvSpPr>
        <p:spPr>
          <a:xfrm>
            <a:off x="641647" y="748069"/>
            <a:ext cx="10515600" cy="4351338"/>
          </a:xfrm>
        </p:spPr>
        <p:txBody>
          <a:bodyPr/>
          <a:lstStyle/>
          <a:p>
            <a:pPr marL="0" indent="0">
              <a:buNone/>
            </a:pPr>
            <a:r>
              <a:rPr lang="en-CA" b="1" u="sng"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CORRELATION</a:t>
            </a:r>
            <a:r>
              <a:rPr lang="en-CA"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IN" dirty="0">
              <a:solidFill>
                <a:schemeClr val="accent1"/>
              </a:solidFill>
            </a:endParaRPr>
          </a:p>
          <a:p>
            <a:pPr marL="0" indent="0" algn="just">
              <a:lnSpc>
                <a:spcPct val="150000"/>
              </a:lnSpc>
              <a:buNone/>
            </a:pP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The heat map above depicts the relationship between numerical attributes. We can observe that 'Temp9am,' 'Temp3pm,' and '</a:t>
            </a:r>
            <a:r>
              <a:rPr lang="en-CA" sz="1800" dirty="0" err="1">
                <a:effectLst/>
                <a:latin typeface="Times New Roman" panose="02020603050405020304" pitchFamily="18" charset="0"/>
                <a:ea typeface="Times New Roman" panose="02020603050405020304" pitchFamily="18" charset="0"/>
                <a:cs typeface="Times New Roman" panose="02020603050405020304" pitchFamily="18" charset="0"/>
              </a:rPr>
              <a:t>MaxiTemp</a:t>
            </a: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 are all highly correlated, implying that they almost provide the same data. As a result, one of their attributes must be removed. For eliminating strongly correlated attributes, we can use two criteria: first, we can delete an attribute that has more missing values; second, we can examine the variance and remove any attribute with a variance that is close to 0. I had already deleted null values in my case so that we could verify the variance.</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IN" dirty="0">
              <a:solidFill>
                <a:schemeClr val="accent1"/>
              </a:solidFill>
            </a:endParaRPr>
          </a:p>
        </p:txBody>
      </p:sp>
      <p:pic>
        <p:nvPicPr>
          <p:cNvPr id="5" name="Picture 4" descr="A picture containing text&#10;&#10;Description automatically generated">
            <a:extLst>
              <a:ext uri="{FF2B5EF4-FFF2-40B4-BE49-F238E27FC236}">
                <a16:creationId xmlns:a16="http://schemas.microsoft.com/office/drawing/2014/main" id="{797B8480-9A35-4ECC-9154-272CC5D88C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977" y="4898571"/>
            <a:ext cx="5523041" cy="1959429"/>
          </a:xfrm>
          <a:prstGeom prst="rect">
            <a:avLst/>
          </a:prstGeom>
        </p:spPr>
      </p:pic>
    </p:spTree>
    <p:extLst>
      <p:ext uri="{BB962C8B-B14F-4D97-AF65-F5344CB8AC3E}">
        <p14:creationId xmlns:p14="http://schemas.microsoft.com/office/powerpoint/2010/main" val="358705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53A23B9-95C9-4CA0-B85D-F08EC957F5B9}"/>
              </a:ext>
            </a:extLst>
          </p:cNvPr>
          <p:cNvSpPr>
            <a:spLocks noGrp="1"/>
          </p:cNvSpPr>
          <p:nvPr>
            <p:ph idx="1"/>
          </p:nvPr>
        </p:nvSpPr>
        <p:spPr>
          <a:xfrm>
            <a:off x="687199" y="835724"/>
            <a:ext cx="10515600" cy="4351338"/>
          </a:xfrm>
        </p:spPr>
        <p:txBody>
          <a:bodyPr/>
          <a:lstStyle/>
          <a:p>
            <a:pPr marL="0" indent="0">
              <a:buNone/>
            </a:pPr>
            <a:r>
              <a:rPr lang="en-CA" dirty="0">
                <a:solidFill>
                  <a:schemeClr val="accent1"/>
                </a:solidFill>
                <a:effectLst/>
                <a:latin typeface="Times New Roman" panose="02020603050405020304" pitchFamily="18" charset="0"/>
                <a:ea typeface="Times New Roman" panose="02020603050405020304" pitchFamily="18" charset="0"/>
              </a:rPr>
              <a:t>Correlation between Target and other attributes</a:t>
            </a:r>
          </a:p>
          <a:p>
            <a:pPr marL="0" indent="0">
              <a:buNone/>
            </a:pPr>
            <a:endParaRPr lang="en-CA" dirty="0">
              <a:solidFill>
                <a:schemeClr val="accent1"/>
              </a:solidFill>
              <a:latin typeface="Times New Roman" panose="02020603050405020304" pitchFamily="18" charset="0"/>
            </a:endParaRPr>
          </a:p>
          <a:p>
            <a:pPr marL="0" indent="0">
              <a:buNone/>
            </a:pPr>
            <a:endParaRPr lang="en-IN" dirty="0">
              <a:solidFill>
                <a:schemeClr val="accent1"/>
              </a:solidFill>
            </a:endParaRPr>
          </a:p>
        </p:txBody>
      </p:sp>
      <p:graphicFrame>
        <p:nvGraphicFramePr>
          <p:cNvPr id="8" name="Table 7">
            <a:extLst>
              <a:ext uri="{FF2B5EF4-FFF2-40B4-BE49-F238E27FC236}">
                <a16:creationId xmlns:a16="http://schemas.microsoft.com/office/drawing/2014/main" id="{A542E962-FD8F-4092-BDBB-BF6A0CC74383}"/>
              </a:ext>
            </a:extLst>
          </p:cNvPr>
          <p:cNvGraphicFramePr>
            <a:graphicFrameLocks noGrp="1"/>
          </p:cNvGraphicFramePr>
          <p:nvPr>
            <p:extLst>
              <p:ext uri="{D42A27DB-BD31-4B8C-83A1-F6EECF244321}">
                <p14:modId xmlns:p14="http://schemas.microsoft.com/office/powerpoint/2010/main" val="2125224149"/>
              </p:ext>
            </p:extLst>
          </p:nvPr>
        </p:nvGraphicFramePr>
        <p:xfrm>
          <a:off x="3834130" y="1576873"/>
          <a:ext cx="4523740" cy="3940167"/>
        </p:xfrm>
        <a:graphic>
          <a:graphicData uri="http://schemas.openxmlformats.org/drawingml/2006/table">
            <a:tbl>
              <a:tblPr firstRow="1" firstCol="1" bandRow="1">
                <a:tableStyleId>{5C22544A-7EE6-4342-B048-85BDC9FD1C3A}</a:tableStyleId>
              </a:tblPr>
              <a:tblGrid>
                <a:gridCol w="1987550">
                  <a:extLst>
                    <a:ext uri="{9D8B030D-6E8A-4147-A177-3AD203B41FA5}">
                      <a16:colId xmlns:a16="http://schemas.microsoft.com/office/drawing/2014/main" val="116649028"/>
                    </a:ext>
                  </a:extLst>
                </a:gridCol>
                <a:gridCol w="2536190">
                  <a:extLst>
                    <a:ext uri="{9D8B030D-6E8A-4147-A177-3AD203B41FA5}">
                      <a16:colId xmlns:a16="http://schemas.microsoft.com/office/drawing/2014/main" val="3191754420"/>
                    </a:ext>
                  </a:extLst>
                </a:gridCol>
              </a:tblGrid>
              <a:tr h="358197">
                <a:tc>
                  <a:txBody>
                    <a:bodyPr/>
                    <a:lstStyle/>
                    <a:p>
                      <a:pPr marL="211455" indent="-211455" algn="ctr"/>
                      <a:r>
                        <a:rPr lang="en-CA" sz="1100" dirty="0">
                          <a:effectLst/>
                          <a:latin typeface="Times New Roman" panose="02020603050405020304" pitchFamily="18" charset="0"/>
                          <a:cs typeface="Times New Roman" panose="02020603050405020304" pitchFamily="18" charset="0"/>
                        </a:rPr>
                        <a:t>Attributes Names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ctr"/>
                </a:tc>
                <a:tc>
                  <a:txBody>
                    <a:bodyPr/>
                    <a:lstStyle/>
                    <a:p>
                      <a:pPr marL="211455" indent="-211455" algn="ctr"/>
                      <a:r>
                        <a:rPr lang="en-CA" sz="1100">
                          <a:effectLst/>
                          <a:latin typeface="Times New Roman" panose="02020603050405020304" pitchFamily="18" charset="0"/>
                          <a:cs typeface="Times New Roman" panose="02020603050405020304" pitchFamily="18" charset="0"/>
                        </a:rPr>
                        <a:t>Column 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tc>
                <a:extLst>
                  <a:ext uri="{0D108BD9-81ED-4DB2-BD59-A6C34878D82A}">
                    <a16:rowId xmlns:a16="http://schemas.microsoft.com/office/drawing/2014/main" val="257102463"/>
                  </a:ext>
                </a:extLst>
              </a:tr>
              <a:tr h="358197">
                <a:tc>
                  <a:txBody>
                    <a:bodyPr/>
                    <a:lstStyle/>
                    <a:p>
                      <a:pPr marL="211455" indent="-211455" algn="ctr"/>
                      <a:r>
                        <a:rPr lang="en-CA" sz="1100" dirty="0">
                          <a:effectLst/>
                          <a:latin typeface="Times New Roman" panose="02020603050405020304" pitchFamily="18" charset="0"/>
                          <a:cs typeface="Times New Roman" panose="02020603050405020304" pitchFamily="18" charset="0"/>
                        </a:rPr>
                        <a:t>RainTomorrow</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algn="ctr">
                        <a:spcAft>
                          <a:spcPts val="800"/>
                        </a:spcAft>
                      </a:pPr>
                      <a:r>
                        <a:rPr lang="en-CA"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148513745"/>
                  </a:ext>
                </a:extLst>
              </a:tr>
              <a:tr h="358197">
                <a:tc>
                  <a:txBody>
                    <a:bodyPr/>
                    <a:lstStyle/>
                    <a:p>
                      <a:pPr marL="211455" indent="-211455" algn="ctr"/>
                      <a:r>
                        <a:rPr lang="en-CA" sz="1100" dirty="0">
                          <a:effectLst/>
                          <a:latin typeface="Times New Roman" panose="02020603050405020304" pitchFamily="18" charset="0"/>
                          <a:cs typeface="Times New Roman" panose="02020603050405020304" pitchFamily="18" charset="0"/>
                        </a:rPr>
                        <a:t>Humidity3pm</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100">
                          <a:effectLst/>
                          <a:latin typeface="Times New Roman" panose="02020603050405020304" pitchFamily="18" charset="0"/>
                          <a:cs typeface="Times New Roman" panose="02020603050405020304" pitchFamily="18" charset="0"/>
                        </a:rPr>
                        <a:t>0.447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3386537836"/>
                  </a:ext>
                </a:extLst>
              </a:tr>
              <a:tr h="358197">
                <a:tc>
                  <a:txBody>
                    <a:bodyPr/>
                    <a:lstStyle/>
                    <a:p>
                      <a:pPr marL="211455" indent="-211455" algn="ctr"/>
                      <a:r>
                        <a:rPr lang="en-CA" sz="1100" dirty="0">
                          <a:effectLst/>
                          <a:latin typeface="Times New Roman" panose="02020603050405020304" pitchFamily="18" charset="0"/>
                          <a:cs typeface="Times New Roman" panose="02020603050405020304" pitchFamily="18" charset="0"/>
                        </a:rPr>
                        <a:t>Humidity9am</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algn="ctr"/>
                      <a:r>
                        <a:rPr lang="en-CA" sz="1100">
                          <a:effectLst/>
                          <a:latin typeface="Times New Roman" panose="02020603050405020304" pitchFamily="18" charset="0"/>
                          <a:cs typeface="Times New Roman" panose="02020603050405020304" pitchFamily="18" charset="0"/>
                        </a:rPr>
                        <a:t>0.254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1373684840"/>
                  </a:ext>
                </a:extLst>
              </a:tr>
              <a:tr h="358197">
                <a:tc>
                  <a:txBody>
                    <a:bodyPr/>
                    <a:lstStyle/>
                    <a:p>
                      <a:pPr algn="ctr"/>
                      <a:r>
                        <a:rPr lang="en-CA" sz="1100">
                          <a:effectLst/>
                          <a:latin typeface="Times New Roman" panose="02020603050405020304" pitchFamily="18" charset="0"/>
                          <a:cs typeface="Times New Roman" panose="02020603050405020304" pitchFamily="18" charset="0"/>
                        </a:rPr>
                        <a:t>Rainfall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algn="ctr"/>
                      <a:r>
                        <a:rPr lang="en-CA" sz="1100" dirty="0">
                          <a:effectLst/>
                          <a:latin typeface="Times New Roman" panose="02020603050405020304" pitchFamily="18" charset="0"/>
                          <a:cs typeface="Times New Roman" panose="02020603050405020304" pitchFamily="18" charset="0"/>
                        </a:rPr>
                        <a:t>0.228</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4045847114"/>
                  </a:ext>
                </a:extLst>
              </a:tr>
              <a:tr h="358197">
                <a:tc>
                  <a:txBody>
                    <a:bodyPr/>
                    <a:lstStyle/>
                    <a:p>
                      <a:pPr algn="ctr"/>
                      <a:r>
                        <a:rPr lang="en-CA" sz="1100">
                          <a:effectLst/>
                          <a:latin typeface="Times New Roman" panose="02020603050405020304" pitchFamily="18" charset="0"/>
                          <a:cs typeface="Times New Roman" panose="02020603050405020304" pitchFamily="18" charset="0"/>
                        </a:rPr>
                        <a:t>Temp3pm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algn="ctr"/>
                      <a:r>
                        <a:rPr lang="en-CA" sz="1100" dirty="0">
                          <a:effectLst/>
                          <a:latin typeface="Times New Roman" panose="02020603050405020304" pitchFamily="18" charset="0"/>
                          <a:cs typeface="Times New Roman" panose="02020603050405020304" pitchFamily="18" charset="0"/>
                        </a:rPr>
                        <a:t>0.181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660023202"/>
                  </a:ext>
                </a:extLst>
              </a:tr>
              <a:tr h="358197">
                <a:tc>
                  <a:txBody>
                    <a:bodyPr/>
                    <a:lstStyle/>
                    <a:p>
                      <a:pPr algn="ctr"/>
                      <a:r>
                        <a:rPr lang="en-CA" sz="1100">
                          <a:effectLst/>
                          <a:latin typeface="Times New Roman" panose="02020603050405020304" pitchFamily="18" charset="0"/>
                          <a:cs typeface="Times New Roman" panose="02020603050405020304" pitchFamily="18" charset="0"/>
                        </a:rPr>
                        <a:t>MaxiTemp</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algn="ctr"/>
                      <a:r>
                        <a:rPr lang="en-CA" sz="1100">
                          <a:effectLst/>
                          <a:latin typeface="Times New Roman" panose="02020603050405020304" pitchFamily="18" charset="0"/>
                          <a:cs typeface="Times New Roman" panose="02020603050405020304" pitchFamily="18" charset="0"/>
                        </a:rPr>
                        <a:t>0.146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3382133765"/>
                  </a:ext>
                </a:extLst>
              </a:tr>
              <a:tr h="358197">
                <a:tc>
                  <a:txBody>
                    <a:bodyPr/>
                    <a:lstStyle/>
                    <a:p>
                      <a:pPr algn="ctr"/>
                      <a:r>
                        <a:rPr lang="en-CA" sz="1100">
                          <a:effectLst/>
                          <a:latin typeface="Times New Roman" panose="02020603050405020304" pitchFamily="18" charset="0"/>
                          <a:cs typeface="Times New Roman" panose="02020603050405020304" pitchFamily="18" charset="0"/>
                        </a:rPr>
                        <a:t>MiniTemp</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algn="ctr"/>
                      <a:r>
                        <a:rPr lang="en-CA" sz="1100" dirty="0">
                          <a:effectLst/>
                          <a:latin typeface="Times New Roman" panose="02020603050405020304" pitchFamily="18" charset="0"/>
                          <a:cs typeface="Times New Roman" panose="02020603050405020304" pitchFamily="18" charset="0"/>
                        </a:rPr>
                        <a:t>0.095</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4105291073"/>
                  </a:ext>
                </a:extLst>
              </a:tr>
              <a:tr h="358197">
                <a:tc>
                  <a:txBody>
                    <a:bodyPr/>
                    <a:lstStyle/>
                    <a:p>
                      <a:pPr algn="ctr"/>
                      <a:r>
                        <a:rPr lang="en-CA" sz="1100">
                          <a:effectLst/>
                          <a:latin typeface="Times New Roman" panose="02020603050405020304" pitchFamily="18" charset="0"/>
                          <a:cs typeface="Times New Roman" panose="02020603050405020304" pitchFamily="18" charset="0"/>
                        </a:rPr>
                        <a:t>WindSpeed9am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algn="ctr"/>
                      <a:r>
                        <a:rPr lang="en-CA" sz="1100" dirty="0">
                          <a:effectLst/>
                          <a:latin typeface="Times New Roman" panose="02020603050405020304" pitchFamily="18" charset="0"/>
                          <a:cs typeface="Times New Roman" panose="02020603050405020304" pitchFamily="18" charset="0"/>
                        </a:rPr>
                        <a:t>0.077</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2583651494"/>
                  </a:ext>
                </a:extLst>
              </a:tr>
              <a:tr h="358197">
                <a:tc>
                  <a:txBody>
                    <a:bodyPr/>
                    <a:lstStyle/>
                    <a:p>
                      <a:pPr algn="ctr"/>
                      <a:r>
                        <a:rPr lang="en-CA" sz="1100">
                          <a:effectLst/>
                          <a:latin typeface="Times New Roman" panose="02020603050405020304" pitchFamily="18" charset="0"/>
                          <a:cs typeface="Times New Roman" panose="02020603050405020304" pitchFamily="18" charset="0"/>
                        </a:rPr>
                        <a:t>WindSpeed3pm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algn="ctr"/>
                      <a:r>
                        <a:rPr lang="en-CA" sz="1100" dirty="0">
                          <a:effectLst/>
                          <a:latin typeface="Times New Roman" panose="02020603050405020304" pitchFamily="18" charset="0"/>
                          <a:cs typeface="Times New Roman" panose="02020603050405020304" pitchFamily="18" charset="0"/>
                        </a:rPr>
                        <a:t>0.071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1338828004"/>
                  </a:ext>
                </a:extLst>
              </a:tr>
              <a:tr h="358197">
                <a:tc>
                  <a:txBody>
                    <a:bodyPr/>
                    <a:lstStyle/>
                    <a:p>
                      <a:pPr algn="ctr"/>
                      <a:r>
                        <a:rPr lang="en-CA" sz="1100">
                          <a:effectLst/>
                          <a:latin typeface="Times New Roman" panose="02020603050405020304" pitchFamily="18" charset="0"/>
                          <a:cs typeface="Times New Roman" panose="02020603050405020304" pitchFamily="18" charset="0"/>
                        </a:rPr>
                        <a:t>Temp9am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algn="ctr"/>
                      <a:r>
                        <a:rPr lang="en-CA" sz="1100" dirty="0">
                          <a:effectLst/>
                          <a:latin typeface="Times New Roman" panose="02020603050405020304" pitchFamily="18" charset="0"/>
                          <a:cs typeface="Times New Roman" panose="02020603050405020304" pitchFamily="18" charset="0"/>
                        </a:rPr>
                        <a:t>0.011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358550597"/>
                  </a:ext>
                </a:extLst>
              </a:tr>
            </a:tbl>
          </a:graphicData>
        </a:graphic>
      </p:graphicFrame>
      <p:pic>
        <p:nvPicPr>
          <p:cNvPr id="9" name="Picture 8" descr="A picture containing text&#10;&#10;Description automatically generated">
            <a:extLst>
              <a:ext uri="{FF2B5EF4-FFF2-40B4-BE49-F238E27FC236}">
                <a16:creationId xmlns:a16="http://schemas.microsoft.com/office/drawing/2014/main" id="{63C5079C-7813-4E00-91D6-7A1628AFE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977" y="4898571"/>
            <a:ext cx="5523041" cy="1959429"/>
          </a:xfrm>
          <a:prstGeom prst="rect">
            <a:avLst/>
          </a:prstGeom>
        </p:spPr>
      </p:pic>
    </p:spTree>
    <p:extLst>
      <p:ext uri="{BB962C8B-B14F-4D97-AF65-F5344CB8AC3E}">
        <p14:creationId xmlns:p14="http://schemas.microsoft.com/office/powerpoint/2010/main" val="362698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989866-9A22-4204-AFE1-2D77247E3D73}"/>
              </a:ext>
            </a:extLst>
          </p:cNvPr>
          <p:cNvSpPr>
            <a:spLocks noGrp="1"/>
          </p:cNvSpPr>
          <p:nvPr>
            <p:ph idx="1"/>
          </p:nvPr>
        </p:nvSpPr>
        <p:spPr>
          <a:xfrm>
            <a:off x="838200" y="883234"/>
            <a:ext cx="10515600" cy="4351338"/>
          </a:xfrm>
        </p:spPr>
        <p:txBody>
          <a:bodyPr/>
          <a:lstStyle/>
          <a:p>
            <a:pPr marL="0" indent="0">
              <a:buNone/>
            </a:pPr>
            <a:r>
              <a:rPr lang="en-CA" b="1" u="sng"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VARIANCE</a:t>
            </a:r>
            <a:endParaRPr lang="en-IN" b="1" u="sng" dirty="0">
              <a:solidFill>
                <a:schemeClr val="accent1"/>
              </a:solidFill>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IN" dirty="0"/>
          </a:p>
          <a:p>
            <a:pPr marL="0" indent="0" algn="just">
              <a:lnSpc>
                <a:spcPct val="150000"/>
              </a:lnSpc>
              <a:buNone/>
            </a:pP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We can observe from the below table that the closely associated qualities 'Temp9am,' 'Temp3pm,' and '</a:t>
            </a:r>
            <a:r>
              <a:rPr lang="en-CA" sz="1800" dirty="0" err="1">
                <a:effectLst/>
                <a:latin typeface="Times New Roman" panose="02020603050405020304" pitchFamily="18" charset="0"/>
                <a:ea typeface="Times New Roman" panose="02020603050405020304" pitchFamily="18" charset="0"/>
                <a:cs typeface="Times New Roman" panose="02020603050405020304" pitchFamily="18" charset="0"/>
              </a:rPr>
              <a:t>MaxiTemp</a:t>
            </a: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 have variances near to zero. As a result, I opted not to remove any of their attributes. Furthermore, there was no discernible difference in the outcome when I removed an attribute with low variance from the mix.</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IN" dirty="0"/>
          </a:p>
        </p:txBody>
      </p:sp>
      <p:pic>
        <p:nvPicPr>
          <p:cNvPr id="6" name="Picture 5" descr="A picture containing text&#10;&#10;Description automatically generated">
            <a:extLst>
              <a:ext uri="{FF2B5EF4-FFF2-40B4-BE49-F238E27FC236}">
                <a16:creationId xmlns:a16="http://schemas.microsoft.com/office/drawing/2014/main" id="{3BCD6856-B310-47C4-833A-D478CCCC1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977" y="4898571"/>
            <a:ext cx="5523041" cy="1959429"/>
          </a:xfrm>
          <a:prstGeom prst="rect">
            <a:avLst/>
          </a:prstGeom>
        </p:spPr>
      </p:pic>
    </p:spTree>
    <p:extLst>
      <p:ext uri="{BB962C8B-B14F-4D97-AF65-F5344CB8AC3E}">
        <p14:creationId xmlns:p14="http://schemas.microsoft.com/office/powerpoint/2010/main" val="932108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0A34F6D7-3058-4431-98A6-68F907D4E965}"/>
              </a:ext>
            </a:extLst>
          </p:cNvPr>
          <p:cNvGraphicFramePr>
            <a:graphicFrameLocks noGrp="1"/>
          </p:cNvGraphicFramePr>
          <p:nvPr>
            <p:ph idx="1"/>
            <p:extLst>
              <p:ext uri="{D42A27DB-BD31-4B8C-83A1-F6EECF244321}">
                <p14:modId xmlns:p14="http://schemas.microsoft.com/office/powerpoint/2010/main" val="828897671"/>
              </p:ext>
            </p:extLst>
          </p:nvPr>
        </p:nvGraphicFramePr>
        <p:xfrm>
          <a:off x="3834130" y="802433"/>
          <a:ext cx="4523740" cy="4637315"/>
        </p:xfrm>
        <a:graphic>
          <a:graphicData uri="http://schemas.openxmlformats.org/drawingml/2006/table">
            <a:tbl>
              <a:tblPr firstRow="1" firstCol="1" bandRow="1">
                <a:tableStyleId>{5C22544A-7EE6-4342-B048-85BDC9FD1C3A}</a:tableStyleId>
              </a:tblPr>
              <a:tblGrid>
                <a:gridCol w="1987550">
                  <a:extLst>
                    <a:ext uri="{9D8B030D-6E8A-4147-A177-3AD203B41FA5}">
                      <a16:colId xmlns:a16="http://schemas.microsoft.com/office/drawing/2014/main" val="1280517946"/>
                    </a:ext>
                  </a:extLst>
                </a:gridCol>
                <a:gridCol w="2536190">
                  <a:extLst>
                    <a:ext uri="{9D8B030D-6E8A-4147-A177-3AD203B41FA5}">
                      <a16:colId xmlns:a16="http://schemas.microsoft.com/office/drawing/2014/main" val="2263697698"/>
                    </a:ext>
                  </a:extLst>
                </a:gridCol>
              </a:tblGrid>
              <a:tr h="401395">
                <a:tc>
                  <a:txBody>
                    <a:bodyPr/>
                    <a:lstStyle/>
                    <a:p>
                      <a:pPr marL="211455" indent="-211455" algn="ctr"/>
                      <a:r>
                        <a:rPr lang="en-CA" sz="1100" dirty="0">
                          <a:effectLst/>
                          <a:latin typeface="Times New Roman" panose="02020603050405020304" pitchFamily="18" charset="0"/>
                          <a:cs typeface="Times New Roman" panose="02020603050405020304" pitchFamily="18" charset="0"/>
                        </a:rPr>
                        <a:t>Attributes Names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ctr"/>
                </a:tc>
                <a:tc>
                  <a:txBody>
                    <a:bodyPr/>
                    <a:lstStyle/>
                    <a:p>
                      <a:pPr marL="211455" indent="-211455" algn="ctr"/>
                      <a:r>
                        <a:rPr lang="en-CA" sz="1100">
                          <a:effectLst/>
                          <a:latin typeface="Times New Roman" panose="02020603050405020304" pitchFamily="18" charset="0"/>
                          <a:cs typeface="Times New Roman" panose="02020603050405020304" pitchFamily="18" charset="0"/>
                        </a:rPr>
                        <a:t>Number of Missing Values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tc>
                <a:extLst>
                  <a:ext uri="{0D108BD9-81ED-4DB2-BD59-A6C34878D82A}">
                    <a16:rowId xmlns:a16="http://schemas.microsoft.com/office/drawing/2014/main" val="249288965"/>
                  </a:ext>
                </a:extLst>
              </a:tr>
              <a:tr h="423592">
                <a:tc>
                  <a:txBody>
                    <a:bodyPr/>
                    <a:lstStyle/>
                    <a:p>
                      <a:pPr marL="211455" indent="-211455" algn="ctr"/>
                      <a:r>
                        <a:rPr lang="en-CA" sz="1200" dirty="0" err="1">
                          <a:effectLst/>
                          <a:latin typeface="Times New Roman" panose="02020603050405020304" pitchFamily="18" charset="0"/>
                          <a:cs typeface="Times New Roman" panose="02020603050405020304" pitchFamily="18" charset="0"/>
                        </a:rPr>
                        <a:t>MiniTemp</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algn="ctr">
                        <a:spcAft>
                          <a:spcPts val="800"/>
                        </a:spcAft>
                      </a:pPr>
                      <a:r>
                        <a:rPr lang="en-CA" sz="1200">
                          <a:effectLst/>
                          <a:latin typeface="Times New Roman" panose="02020603050405020304" pitchFamily="18" charset="0"/>
                          <a:cs typeface="Times New Roman" panose="02020603050405020304" pitchFamily="18" charset="0"/>
                        </a:rPr>
                        <a:t>39.762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41873561"/>
                  </a:ext>
                </a:extLst>
              </a:tr>
              <a:tr h="423592">
                <a:tc>
                  <a:txBody>
                    <a:bodyPr/>
                    <a:lstStyle/>
                    <a:p>
                      <a:pPr marL="211455" indent="-211455" algn="ctr"/>
                      <a:r>
                        <a:rPr lang="en-CA" sz="1200">
                          <a:effectLst/>
                          <a:latin typeface="Times New Roman" panose="02020603050405020304" pitchFamily="18" charset="0"/>
                          <a:cs typeface="Times New Roman" panose="02020603050405020304" pitchFamily="18" charset="0"/>
                        </a:rPr>
                        <a:t>MaxiTemp</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a:effectLst/>
                          <a:latin typeface="Times New Roman" panose="02020603050405020304" pitchFamily="18" charset="0"/>
                          <a:cs typeface="Times New Roman" panose="02020603050405020304" pitchFamily="18" charset="0"/>
                        </a:rPr>
                        <a:t>47.078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1729369660"/>
                  </a:ext>
                </a:extLst>
              </a:tr>
              <a:tr h="423592">
                <a:tc>
                  <a:txBody>
                    <a:bodyPr/>
                    <a:lstStyle/>
                    <a:p>
                      <a:pPr marL="211455" indent="-211455" algn="ctr"/>
                      <a:r>
                        <a:rPr lang="en-CA" sz="1200" dirty="0">
                          <a:effectLst/>
                          <a:latin typeface="Times New Roman" panose="02020603050405020304" pitchFamily="18" charset="0"/>
                          <a:cs typeface="Times New Roman" panose="02020603050405020304" pitchFamily="18" charset="0"/>
                        </a:rPr>
                        <a:t>Rainfall</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algn="ctr"/>
                      <a:r>
                        <a:rPr lang="en-CA" sz="1200">
                          <a:effectLst/>
                          <a:latin typeface="Times New Roman" panose="02020603050405020304" pitchFamily="18" charset="0"/>
                          <a:cs typeface="Times New Roman" panose="02020603050405020304" pitchFamily="18" charset="0"/>
                        </a:rPr>
                        <a:t>63.975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1777253534"/>
                  </a:ext>
                </a:extLst>
              </a:tr>
              <a:tr h="423592">
                <a:tc>
                  <a:txBody>
                    <a:bodyPr/>
                    <a:lstStyle/>
                    <a:p>
                      <a:pPr algn="ctr"/>
                      <a:r>
                        <a:rPr lang="en-CA" sz="1200" dirty="0">
                          <a:effectLst/>
                          <a:latin typeface="Times New Roman" panose="02020603050405020304" pitchFamily="18" charset="0"/>
                          <a:cs typeface="Times New Roman" panose="02020603050405020304" pitchFamily="18" charset="0"/>
                        </a:rPr>
                        <a:t>WindSpeed9am</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algn="ctr"/>
                      <a:r>
                        <a:rPr lang="en-CA" sz="1200">
                          <a:effectLst/>
                          <a:latin typeface="Times New Roman" panose="02020603050405020304" pitchFamily="18" charset="0"/>
                          <a:cs typeface="Times New Roman" panose="02020603050405020304" pitchFamily="18" charset="0"/>
                        </a:rPr>
                        <a:t>65.335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1901525037"/>
                  </a:ext>
                </a:extLst>
              </a:tr>
              <a:tr h="423592">
                <a:tc>
                  <a:txBody>
                    <a:bodyPr/>
                    <a:lstStyle/>
                    <a:p>
                      <a:pPr algn="ctr"/>
                      <a:r>
                        <a:rPr lang="en-CA" sz="1200">
                          <a:effectLst/>
                          <a:latin typeface="Times New Roman" panose="02020603050405020304" pitchFamily="18" charset="0"/>
                          <a:cs typeface="Times New Roman" panose="02020603050405020304" pitchFamily="18" charset="0"/>
                        </a:rPr>
                        <a:t>WindSpeed3pm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algn="ctr"/>
                      <a:r>
                        <a:rPr lang="en-CA" sz="1200">
                          <a:effectLst/>
                          <a:latin typeface="Times New Roman" panose="02020603050405020304" pitchFamily="18" charset="0"/>
                          <a:cs typeface="Times New Roman" panose="02020603050405020304" pitchFamily="18" charset="0"/>
                        </a:rPr>
                        <a:t>62.146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3141925981"/>
                  </a:ext>
                </a:extLst>
              </a:tr>
              <a:tr h="423592">
                <a:tc>
                  <a:txBody>
                    <a:bodyPr/>
                    <a:lstStyle/>
                    <a:p>
                      <a:pPr algn="ctr"/>
                      <a:r>
                        <a:rPr lang="en-CA" sz="1200">
                          <a:effectLst/>
                          <a:latin typeface="Times New Roman" panose="02020603050405020304" pitchFamily="18" charset="0"/>
                          <a:cs typeface="Times New Roman" panose="02020603050405020304" pitchFamily="18" charset="0"/>
                        </a:rPr>
                        <a:t>Humidity9am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algn="ctr"/>
                      <a:r>
                        <a:rPr lang="en-CA" sz="1200">
                          <a:effectLst/>
                          <a:latin typeface="Times New Roman" panose="02020603050405020304" pitchFamily="18" charset="0"/>
                          <a:cs typeface="Times New Roman" panose="02020603050405020304" pitchFamily="18" charset="0"/>
                        </a:rPr>
                        <a:t>331.57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766580171"/>
                  </a:ext>
                </a:extLst>
              </a:tr>
              <a:tr h="423592">
                <a:tc>
                  <a:txBody>
                    <a:bodyPr/>
                    <a:lstStyle/>
                    <a:p>
                      <a:pPr algn="ctr"/>
                      <a:r>
                        <a:rPr lang="en-CA" sz="1200">
                          <a:effectLst/>
                          <a:latin typeface="Times New Roman" panose="02020603050405020304" pitchFamily="18" charset="0"/>
                          <a:cs typeface="Times New Roman" panose="02020603050405020304" pitchFamily="18" charset="0"/>
                        </a:rPr>
                        <a:t>Humidity3pm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algn="ctr"/>
                      <a:r>
                        <a:rPr lang="en-CA" sz="1200" dirty="0">
                          <a:effectLst/>
                          <a:latin typeface="Times New Roman" panose="02020603050405020304" pitchFamily="18" charset="0"/>
                          <a:cs typeface="Times New Roman" panose="02020603050405020304" pitchFamily="18" charset="0"/>
                        </a:rPr>
                        <a:t>410.27</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2102220398"/>
                  </a:ext>
                </a:extLst>
              </a:tr>
              <a:tr h="423592">
                <a:tc>
                  <a:txBody>
                    <a:bodyPr/>
                    <a:lstStyle/>
                    <a:p>
                      <a:pPr algn="ctr"/>
                      <a:r>
                        <a:rPr lang="en-CA" sz="1200">
                          <a:effectLst/>
                          <a:latin typeface="Times New Roman" panose="02020603050405020304" pitchFamily="18" charset="0"/>
                          <a:cs typeface="Times New Roman" panose="02020603050405020304" pitchFamily="18" charset="0"/>
                        </a:rPr>
                        <a:t>Temp9am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algn="ctr"/>
                      <a:r>
                        <a:rPr lang="en-CA" sz="1200" dirty="0">
                          <a:effectLst/>
                          <a:latin typeface="Times New Roman" panose="02020603050405020304" pitchFamily="18" charset="0"/>
                          <a:cs typeface="Times New Roman" panose="02020603050405020304" pitchFamily="18" charset="0"/>
                        </a:rPr>
                        <a:t>40.1551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1054239314"/>
                  </a:ext>
                </a:extLst>
              </a:tr>
              <a:tr h="423592">
                <a:tc>
                  <a:txBody>
                    <a:bodyPr/>
                    <a:lstStyle/>
                    <a:p>
                      <a:pPr algn="ctr"/>
                      <a:r>
                        <a:rPr lang="en-CA" sz="1200">
                          <a:effectLst/>
                          <a:latin typeface="Times New Roman" panose="02020603050405020304" pitchFamily="18" charset="0"/>
                          <a:cs typeface="Times New Roman" panose="02020603050405020304" pitchFamily="18" charset="0"/>
                        </a:rPr>
                        <a:t>Temp3pm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algn="ctr"/>
                      <a:r>
                        <a:rPr lang="en-CA" sz="1200" dirty="0">
                          <a:effectLst/>
                          <a:latin typeface="Times New Roman" panose="02020603050405020304" pitchFamily="18" charset="0"/>
                          <a:cs typeface="Times New Roman" panose="02020603050405020304" pitchFamily="18" charset="0"/>
                        </a:rPr>
                        <a:t>45.217</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1509399252"/>
                  </a:ext>
                </a:extLst>
              </a:tr>
              <a:tr h="423592">
                <a:tc>
                  <a:txBody>
                    <a:bodyPr/>
                    <a:lstStyle/>
                    <a:p>
                      <a:pPr algn="ctr"/>
                      <a:r>
                        <a:rPr lang="en-CA" sz="1200" dirty="0">
                          <a:effectLst/>
                          <a:latin typeface="Times New Roman" panose="02020603050405020304" pitchFamily="18" charset="0"/>
                          <a:cs typeface="Times New Roman" panose="02020603050405020304" pitchFamily="18" charset="0"/>
                        </a:rPr>
                        <a:t>RainTomorrow</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algn="ctr"/>
                      <a:r>
                        <a:rPr lang="en-CA" sz="1200" dirty="0">
                          <a:effectLst/>
                          <a:latin typeface="Times New Roman" panose="02020603050405020304" pitchFamily="18" charset="0"/>
                          <a:cs typeface="Times New Roman" panose="02020603050405020304" pitchFamily="18" charset="0"/>
                        </a:rPr>
                        <a:t>0.169570011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1493943319"/>
                  </a:ext>
                </a:extLst>
              </a:tr>
            </a:tbl>
          </a:graphicData>
        </a:graphic>
      </p:graphicFrame>
      <p:pic>
        <p:nvPicPr>
          <p:cNvPr id="6" name="Picture 5" descr="A picture containing text&#10;&#10;Description automatically generated">
            <a:extLst>
              <a:ext uri="{FF2B5EF4-FFF2-40B4-BE49-F238E27FC236}">
                <a16:creationId xmlns:a16="http://schemas.microsoft.com/office/drawing/2014/main" id="{A3CBEC4D-C099-4297-88D1-1A617FD6F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977" y="4898571"/>
            <a:ext cx="5523041" cy="1959429"/>
          </a:xfrm>
          <a:prstGeom prst="rect">
            <a:avLst/>
          </a:prstGeom>
        </p:spPr>
      </p:pic>
    </p:spTree>
    <p:extLst>
      <p:ext uri="{BB962C8B-B14F-4D97-AF65-F5344CB8AC3E}">
        <p14:creationId xmlns:p14="http://schemas.microsoft.com/office/powerpoint/2010/main" val="21612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CE527C-E268-43AC-B987-11167CE434EF}"/>
              </a:ext>
            </a:extLst>
          </p:cNvPr>
          <p:cNvSpPr>
            <a:spLocks noGrp="1"/>
          </p:cNvSpPr>
          <p:nvPr>
            <p:ph idx="1"/>
          </p:nvPr>
        </p:nvSpPr>
        <p:spPr>
          <a:xfrm>
            <a:off x="903514" y="892564"/>
            <a:ext cx="10515600" cy="4351338"/>
          </a:xfrm>
        </p:spPr>
        <p:txBody>
          <a:bodyPr/>
          <a:lstStyle/>
          <a:p>
            <a:pPr marL="0" indent="0">
              <a:buNone/>
            </a:pPr>
            <a:endParaRPr lang="en-CA" sz="1800" b="1" kern="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CA" sz="1800" b="1" kern="0"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buNone/>
            </a:pPr>
            <a:endParaRPr lang="en-CA" sz="1800" b="1" kern="0"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buNone/>
            </a:pPr>
            <a:r>
              <a:rPr lang="en-CA" sz="6000" b="1" kern="0"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Experimental Design</a:t>
            </a:r>
            <a:endParaRPr lang="en-IN" sz="6000" b="1" kern="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descr="A picture containing text&#10;&#10;Description automatically generated">
            <a:extLst>
              <a:ext uri="{FF2B5EF4-FFF2-40B4-BE49-F238E27FC236}">
                <a16:creationId xmlns:a16="http://schemas.microsoft.com/office/drawing/2014/main" id="{02B6B1BF-8FC0-40C1-A006-359C6BAD9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977" y="4898571"/>
            <a:ext cx="5523041" cy="1959429"/>
          </a:xfrm>
          <a:prstGeom prst="rect">
            <a:avLst/>
          </a:prstGeom>
        </p:spPr>
      </p:pic>
    </p:spTree>
    <p:extLst>
      <p:ext uri="{BB962C8B-B14F-4D97-AF65-F5344CB8AC3E}">
        <p14:creationId xmlns:p14="http://schemas.microsoft.com/office/powerpoint/2010/main" val="156612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B4C7C2-E618-4321-96D2-7137C611D375}"/>
              </a:ext>
            </a:extLst>
          </p:cNvPr>
          <p:cNvSpPr>
            <a:spLocks noGrp="1"/>
          </p:cNvSpPr>
          <p:nvPr>
            <p:ph idx="1"/>
          </p:nvPr>
        </p:nvSpPr>
        <p:spPr>
          <a:xfrm>
            <a:off x="385194" y="136524"/>
            <a:ext cx="10515600" cy="5727381"/>
          </a:xfrm>
        </p:spPr>
        <p:txBody>
          <a:bodyPr>
            <a:normAutofit fontScale="25000" lnSpcReduction="20000"/>
          </a:bodyPr>
          <a:lstStyle/>
          <a:p>
            <a:pPr marL="0" indent="0">
              <a:buNone/>
            </a:pPr>
            <a:endParaRPr lang="en-GB" dirty="0">
              <a:solidFill>
                <a:schemeClr val="accent1"/>
              </a:solidFill>
              <a:latin typeface="Times New Roman" panose="02020603050405020304" pitchFamily="18" charset="0"/>
              <a:cs typeface="Times New Roman" panose="02020603050405020304" pitchFamily="18" charset="0"/>
            </a:endParaRPr>
          </a:p>
          <a:p>
            <a:pPr marL="0" indent="0">
              <a:lnSpc>
                <a:spcPct val="110000"/>
              </a:lnSpc>
              <a:spcBef>
                <a:spcPts val="1500"/>
              </a:spcBef>
              <a:spcAft>
                <a:spcPts val="600"/>
              </a:spcAft>
              <a:buNone/>
            </a:pPr>
            <a:r>
              <a:rPr lang="en-CA" sz="6400" b="1" u="sng"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S</a:t>
            </a:r>
            <a:r>
              <a:rPr lang="en-CA" sz="6400" b="1" u="sng"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eparating input and target variable</a:t>
            </a:r>
            <a:endParaRPr lang="en-IN" sz="3600" u="sng"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endParaRPr>
          </a:p>
          <a:p>
            <a:pPr marL="0" indent="0">
              <a:lnSpc>
                <a:spcPct val="200000"/>
              </a:lnSpc>
              <a:spcAft>
                <a:spcPts val="1000"/>
              </a:spcAft>
              <a:buNone/>
            </a:pPr>
            <a:r>
              <a:rPr lang="en-CA" sz="6400" dirty="0">
                <a:effectLst/>
                <a:latin typeface="Times New Roman" panose="02020603050405020304" pitchFamily="18" charset="0"/>
                <a:ea typeface="Times New Roman" panose="02020603050405020304" pitchFamily="18" charset="0"/>
                <a:cs typeface="Times New Roman" panose="02020603050405020304" pitchFamily="18" charset="0"/>
              </a:rPr>
              <a:t>Now we need to select attributes as input and target. In this, we created two variables; ‘X’ and ‘y’ and</a:t>
            </a:r>
            <a:r>
              <a:rPr lang="en-CA" sz="6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CA" sz="6400" dirty="0">
                <a:effectLst/>
                <a:latin typeface="Times New Roman" panose="02020603050405020304" pitchFamily="18" charset="0"/>
                <a:ea typeface="Times New Roman" panose="02020603050405020304" pitchFamily="18" charset="0"/>
                <a:cs typeface="Times New Roman" panose="02020603050405020304" pitchFamily="18" charset="0"/>
              </a:rPr>
              <a:t>assigned attributes to them. In X we stored all the input (independent) variables and in y we stored our target attribute.</a:t>
            </a:r>
          </a:p>
          <a:p>
            <a:pPr marL="0" indent="0">
              <a:lnSpc>
                <a:spcPct val="110000"/>
              </a:lnSpc>
              <a:spcBef>
                <a:spcPts val="1500"/>
              </a:spcBef>
              <a:spcAft>
                <a:spcPts val="600"/>
              </a:spcAft>
              <a:buNone/>
            </a:pPr>
            <a:r>
              <a:rPr lang="en-CA" sz="6400" b="1" u="sng"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Train and test split approach</a:t>
            </a:r>
            <a:r>
              <a:rPr lang="en-CA" sz="640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6400" dirty="0">
              <a:solidFill>
                <a:schemeClr val="accent1"/>
              </a:solidFill>
              <a:latin typeface="Arial" panose="020B0604020202020204" pitchFamily="34" charset="0"/>
              <a:ea typeface="Times New Roman" panose="02020603050405020304" pitchFamily="18" charset="0"/>
              <a:cs typeface="Times New Roman" panose="02020603050405020304" pitchFamily="18" charset="0"/>
            </a:endParaRPr>
          </a:p>
          <a:p>
            <a:pPr marL="0" indent="0" algn="just">
              <a:lnSpc>
                <a:spcPct val="170000"/>
              </a:lnSpc>
              <a:spcBef>
                <a:spcPts val="1500"/>
              </a:spcBef>
              <a:spcAft>
                <a:spcPts val="600"/>
              </a:spcAft>
              <a:buNone/>
            </a:pPr>
            <a:r>
              <a:rPr lang="en-CA" sz="6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avoid overfitting and appropriately evaluate our models, the data set is divided into two portions in this step: training and testing. When machine learning algorithms are used to make predictions on any data, the train-test split technique is employed to measure their performance. The train set contains 70% of the total data, while the test set only contains 30%.</a:t>
            </a:r>
          </a:p>
          <a:p>
            <a:pPr marL="0" indent="0">
              <a:lnSpc>
                <a:spcPct val="110000"/>
              </a:lnSpc>
              <a:spcBef>
                <a:spcPts val="1500"/>
              </a:spcBef>
              <a:spcAft>
                <a:spcPts val="600"/>
              </a:spcAft>
              <a:buNone/>
            </a:pPr>
            <a:r>
              <a:rPr lang="en-CA" sz="6400" b="1" u="sng"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D</a:t>
            </a:r>
            <a:r>
              <a:rPr lang="en-CA" sz="6400" b="1" u="sng"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ata</a:t>
            </a:r>
            <a:r>
              <a:rPr lang="en-CA" sz="64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CA" sz="6400" b="1" u="sng"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N</a:t>
            </a:r>
            <a:r>
              <a:rPr lang="en-CA" sz="6400" b="1" u="sng"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ormalization</a:t>
            </a:r>
            <a:r>
              <a:rPr lang="en-CA" sz="640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640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endParaRPr>
          </a:p>
          <a:p>
            <a:pPr marL="0" indent="0" algn="just">
              <a:lnSpc>
                <a:spcPct val="200000"/>
              </a:lnSpc>
              <a:spcAft>
                <a:spcPts val="1000"/>
              </a:spcAft>
              <a:buNone/>
            </a:pPr>
            <a:r>
              <a:rPr lang="en-CA" sz="64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The rescaling or re-distribution of numerical data is referred to as data normalisation. Data normalisation is employed when our real data is not normalised, and it allows us to rearrange our data between the 0 and 1 range. To normalise our data, we utilise the Standard Scaler method, which removes the mean from each number and divides it by the standard deviation.</a:t>
            </a:r>
            <a:endParaRPr lang="en-IN" sz="64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lgn="just">
              <a:lnSpc>
                <a:spcPct val="170000"/>
              </a:lnSpc>
              <a:spcBef>
                <a:spcPts val="1500"/>
              </a:spcBef>
              <a:spcAft>
                <a:spcPts val="600"/>
              </a:spcAft>
              <a:buNone/>
            </a:pPr>
            <a:endParaRPr lang="en-IN" sz="64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lnSpc>
                <a:spcPct val="200000"/>
              </a:lnSpc>
              <a:spcAft>
                <a:spcPts val="1000"/>
              </a:spcAft>
              <a:buNone/>
            </a:pPr>
            <a:endParaRPr lang="en-IN" sz="216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GB" sz="6400" dirty="0">
              <a:solidFill>
                <a:schemeClr val="accent1"/>
              </a:solidFill>
              <a:latin typeface="Times New Roman" panose="02020603050405020304" pitchFamily="18" charset="0"/>
              <a:cs typeface="Times New Roman" panose="02020603050405020304" pitchFamily="18" charset="0"/>
            </a:endParaRPr>
          </a:p>
          <a:p>
            <a:pPr marL="0" indent="0">
              <a:buNone/>
            </a:pPr>
            <a:endParaRPr lang="en-GB" dirty="0">
              <a:solidFill>
                <a:schemeClr val="accent1"/>
              </a:solidFill>
              <a:latin typeface="Times New Roman" panose="02020603050405020304" pitchFamily="18" charset="0"/>
              <a:cs typeface="Times New Roman" panose="02020603050405020304" pitchFamily="18" charset="0"/>
            </a:endParaRPr>
          </a:p>
          <a:p>
            <a:pPr marL="0" indent="0">
              <a:buNone/>
            </a:pPr>
            <a:endParaRPr lang="en-GB" dirty="0">
              <a:solidFill>
                <a:schemeClr val="accent1"/>
              </a:solidFill>
              <a:latin typeface="Times New Roman" panose="02020603050405020304" pitchFamily="18" charset="0"/>
              <a:cs typeface="Times New Roman" panose="02020603050405020304" pitchFamily="18" charset="0"/>
            </a:endParaRPr>
          </a:p>
          <a:p>
            <a:pPr marL="0" indent="0">
              <a:buNone/>
            </a:pPr>
            <a:endParaRPr lang="en-GB" dirty="0">
              <a:solidFill>
                <a:schemeClr val="accent1"/>
              </a:solidFill>
              <a:latin typeface="Times New Roman" panose="02020603050405020304" pitchFamily="18" charset="0"/>
              <a:cs typeface="Times New Roman" panose="02020603050405020304" pitchFamily="18" charset="0"/>
            </a:endParaRPr>
          </a:p>
          <a:p>
            <a:pPr marL="0" indent="0">
              <a:buNone/>
            </a:pPr>
            <a:endParaRPr lang="en-GB" dirty="0">
              <a:solidFill>
                <a:schemeClr val="accent1"/>
              </a:solidFill>
              <a:latin typeface="Times New Roman" panose="02020603050405020304" pitchFamily="18" charset="0"/>
              <a:cs typeface="Times New Roman" panose="02020603050405020304" pitchFamily="18" charset="0"/>
            </a:endParaRPr>
          </a:p>
          <a:p>
            <a:pPr marL="0" indent="0">
              <a:buNone/>
            </a:pPr>
            <a:endParaRPr lang="en-GB" dirty="0">
              <a:solidFill>
                <a:schemeClr val="accent1"/>
              </a:solidFill>
              <a:latin typeface="Times New Roman" panose="02020603050405020304" pitchFamily="18" charset="0"/>
              <a:cs typeface="Times New Roman" panose="02020603050405020304" pitchFamily="18" charset="0"/>
            </a:endParaRPr>
          </a:p>
          <a:p>
            <a:pPr marL="0" indent="0">
              <a:buNone/>
            </a:pPr>
            <a:endParaRPr lang="en-GB" dirty="0">
              <a:solidFill>
                <a:schemeClr val="accent1"/>
              </a:solidFill>
              <a:latin typeface="Times New Roman" panose="02020603050405020304" pitchFamily="18" charset="0"/>
              <a:cs typeface="Times New Roman" panose="02020603050405020304" pitchFamily="18" charset="0"/>
            </a:endParaRPr>
          </a:p>
          <a:p>
            <a:pPr marL="0" indent="0">
              <a:buNone/>
            </a:pPr>
            <a:endParaRPr lang="en-GB" dirty="0">
              <a:solidFill>
                <a:schemeClr val="accent1"/>
              </a:solidFill>
              <a:latin typeface="Times New Roman" panose="02020603050405020304" pitchFamily="18" charset="0"/>
              <a:cs typeface="Times New Roman" panose="02020603050405020304" pitchFamily="18" charset="0"/>
            </a:endParaRPr>
          </a:p>
          <a:p>
            <a:pPr marL="0" indent="0">
              <a:buNone/>
            </a:pPr>
            <a:endParaRPr lang="en-GB" dirty="0">
              <a:solidFill>
                <a:schemeClr val="accent1"/>
              </a:solidFill>
              <a:latin typeface="Times New Roman" panose="02020603050405020304" pitchFamily="18" charset="0"/>
              <a:cs typeface="Times New Roman" panose="02020603050405020304" pitchFamily="18" charset="0"/>
            </a:endParaRPr>
          </a:p>
          <a:p>
            <a:pPr marL="0" indent="0">
              <a:buNone/>
            </a:pPr>
            <a:endParaRPr lang="en-GB" dirty="0">
              <a:solidFill>
                <a:schemeClr val="accent1"/>
              </a:solidFill>
              <a:latin typeface="Times New Roman" panose="02020603050405020304" pitchFamily="18" charset="0"/>
              <a:cs typeface="Times New Roman" panose="02020603050405020304" pitchFamily="18" charset="0"/>
            </a:endParaRPr>
          </a:p>
          <a:p>
            <a:pPr marL="0" indent="0">
              <a:buNone/>
            </a:pPr>
            <a:r>
              <a:rPr lang="en-CA" sz="1800" dirty="0">
                <a:solidFill>
                  <a:srgbClr val="000000"/>
                </a:solidFill>
                <a:effectLst/>
                <a:latin typeface="Times New Roman" panose="02020603050405020304" pitchFamily="18" charset="0"/>
                <a:ea typeface="Times New Roman" panose="02020603050405020304" pitchFamily="18" charset="0"/>
              </a:rPr>
              <a:t>. </a:t>
            </a:r>
            <a:endParaRPr lang="en-IN"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70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ircle(in)">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19" end="19"/>
                                            </p:txEl>
                                          </p:spTgt>
                                        </p:tgtEl>
                                        <p:attrNameLst>
                                          <p:attrName>style.visibility</p:attrName>
                                        </p:attrNameLst>
                                      </p:cBhvr>
                                      <p:to>
                                        <p:strVal val="visible"/>
                                      </p:to>
                                    </p:set>
                                    <p:animEffect transition="in" filter="circle(in)">
                                      <p:cBhvr>
                                        <p:cTn id="37" dur="20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E3BEAF-7AD8-455E-965C-5343BFAD8227}"/>
              </a:ext>
            </a:extLst>
          </p:cNvPr>
          <p:cNvSpPr>
            <a:spLocks noGrp="1"/>
          </p:cNvSpPr>
          <p:nvPr>
            <p:ph idx="1"/>
          </p:nvPr>
        </p:nvSpPr>
        <p:spPr>
          <a:xfrm>
            <a:off x="745921" y="-25168"/>
            <a:ext cx="10515600" cy="6721476"/>
          </a:xfrm>
        </p:spPr>
        <p:txBody>
          <a:bodyPr>
            <a:normAutofit fontScale="25000" lnSpcReduction="20000"/>
          </a:bodyPr>
          <a:lstStyle/>
          <a:p>
            <a:pPr marL="0" indent="0" algn="just">
              <a:lnSpc>
                <a:spcPct val="200000"/>
              </a:lnSpc>
              <a:spcAft>
                <a:spcPts val="1000"/>
              </a:spcAft>
              <a:buNone/>
            </a:pPr>
            <a:r>
              <a:rPr lang="en-CA" sz="6400" b="1" u="sng"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C</a:t>
            </a:r>
            <a:r>
              <a:rPr lang="en-CA" sz="6400" b="1" u="sng"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lassification models</a:t>
            </a:r>
            <a:endParaRPr lang="en-IN" sz="640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endParaRPr>
          </a:p>
          <a:p>
            <a:pPr marL="0" indent="0" algn="just">
              <a:lnSpc>
                <a:spcPct val="200000"/>
              </a:lnSpc>
              <a:spcAft>
                <a:spcPts val="1000"/>
              </a:spcAft>
              <a:buNone/>
            </a:pPr>
            <a:r>
              <a:rPr lang="en-CA" sz="5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build four different classification models for getting accuracies such as Logistic regression, K- Nearest Neighbors, Naïve Bayes and Random Forest Classifier. We use logistic regression classification technique because our target variable has two possible outcomes (logical outcomes: yes and no). It is used to model the dependent variable. KNN fits best when our dataset has multiclass classification which means when data contains multiple classes. Naïve Bayes is used to make real time predictions and its fast and easy to understand. The Random Forest classifiers works better with complex and huge amount of data.</a:t>
            </a:r>
            <a:endParaRPr lang="en-IN" sz="5600" dirty="0">
              <a:latin typeface="Arial" panose="020B0604020202020204" pitchFamily="34" charset="0"/>
              <a:ea typeface="Times New Roman" panose="02020603050405020304" pitchFamily="18" charset="0"/>
              <a:cs typeface="Times New Roman" panose="02020603050405020304" pitchFamily="18" charset="0"/>
            </a:endParaRPr>
          </a:p>
          <a:p>
            <a:pPr marL="0" indent="0" algn="just">
              <a:lnSpc>
                <a:spcPct val="200000"/>
              </a:lnSpc>
              <a:spcAft>
                <a:spcPts val="1000"/>
              </a:spcAft>
              <a:buNone/>
            </a:pPr>
            <a:r>
              <a:rPr lang="en-CA" sz="5600" b="1" u="sng"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C</a:t>
            </a:r>
            <a:r>
              <a:rPr lang="en-CA" sz="5600" b="1" u="sng"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ross validation</a:t>
            </a:r>
            <a:endParaRPr lang="en-IN" sz="560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endParaRPr>
          </a:p>
          <a:p>
            <a:pPr marL="0" indent="0" algn="just">
              <a:lnSpc>
                <a:spcPct val="200000"/>
              </a:lnSpc>
              <a:spcAft>
                <a:spcPts val="1000"/>
              </a:spcAft>
              <a:buNone/>
            </a:pPr>
            <a:r>
              <a:rPr lang="en-CA" sz="56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It is a technique for testing the efficiency of machine learning algorithm to Cross-Validation is a statistical method of evaluating and comparing learning algorithms by dividing data into two segments: one used to learn or train a model and the other used to validate the model.</a:t>
            </a:r>
            <a:endParaRPr lang="en-IN" sz="56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lgn="just">
              <a:lnSpc>
                <a:spcPct val="200000"/>
              </a:lnSpc>
              <a:spcAft>
                <a:spcPts val="1000"/>
              </a:spcAft>
              <a:buNone/>
            </a:pPr>
            <a:r>
              <a:rPr lang="en-CA" sz="4800" b="1" u="sng"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K</a:t>
            </a:r>
            <a:r>
              <a:rPr lang="en-CA" sz="4800" b="1" u="sng"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-folds cross validation</a:t>
            </a:r>
            <a:endParaRPr lang="en-IN" sz="480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endParaRPr>
          </a:p>
          <a:p>
            <a:pPr marL="0" indent="0" algn="just">
              <a:lnSpc>
                <a:spcPct val="200000"/>
              </a:lnSpc>
              <a:spcAft>
                <a:spcPts val="1000"/>
              </a:spcAft>
              <a:buNone/>
            </a:pPr>
            <a:r>
              <a:rPr lang="en-CA" sz="5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reduce dataset bias, the K-folds approach is applied. It aids in the avoidance of overfitting. As we all know, the best performance accuracy is achieved when a model is trained using all of the data in a single session. To combat this, k-fold cross-validation aids in the development of a generalised model. We must divide the data set into two sets, Training and Testing, in order to do K-Fold Cross Validation. I divided each model into five folds at random to match the model, with the fifth fold being used to test the accuracy. </a:t>
            </a:r>
            <a:endParaRPr lang="en-IN" sz="56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6926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85A24A-64AD-4EB5-8339-8ADB75A114EB}"/>
              </a:ext>
            </a:extLst>
          </p:cNvPr>
          <p:cNvSpPr>
            <a:spLocks noGrp="1"/>
          </p:cNvSpPr>
          <p:nvPr>
            <p:ph idx="1"/>
          </p:nvPr>
        </p:nvSpPr>
        <p:spPr>
          <a:xfrm>
            <a:off x="620086" y="810557"/>
            <a:ext cx="10515600" cy="4351338"/>
          </a:xfrm>
        </p:spPr>
        <p:txBody>
          <a:bodyPr>
            <a:normAutofit fontScale="77500" lnSpcReduction="20000"/>
          </a:bodyPr>
          <a:lstStyle/>
          <a:p>
            <a:pPr marL="0" indent="0">
              <a:lnSpc>
                <a:spcPct val="110000"/>
              </a:lnSpc>
              <a:spcBef>
                <a:spcPts val="1500"/>
              </a:spcBef>
              <a:spcAft>
                <a:spcPts val="600"/>
              </a:spcAft>
              <a:buNone/>
            </a:pPr>
            <a:r>
              <a:rPr lang="en-CA" sz="1900" b="1" u="sng"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S</a:t>
            </a:r>
            <a:r>
              <a:rPr lang="en-CA" sz="1900" b="1" u="sng"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tratified k-fold</a:t>
            </a:r>
            <a:endParaRPr lang="en-IN" sz="1900" b="1"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endParaRPr>
          </a:p>
          <a:p>
            <a:pPr marL="0" indent="0">
              <a:lnSpc>
                <a:spcPct val="200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Stratified K-Folds cross-validator. Provides train/test indices to split data in train/test sets. This cross-validation object is a variation of K-Fold that returns stratified folds. The folds are made by preserving the percentage of samples for each class. In this step, firstly I split the accuracy of each model and I find the accuracy of corresponding to each model. By comparing the all models with stratified K-fold I find that the accuracy</a:t>
            </a:r>
          </a:p>
          <a:p>
            <a:pPr marL="0" indent="0">
              <a:lnSpc>
                <a:spcPct val="200000"/>
              </a:lnSpc>
              <a:spcAft>
                <a:spcPts val="1000"/>
              </a:spcAft>
              <a:buNone/>
            </a:pPr>
            <a:r>
              <a:rPr lang="en-IN" sz="1800" b="1" u="sng"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Repeated random test-train splits</a:t>
            </a:r>
            <a:endParaRPr lang="en-IN" sz="1800" b="1" dirty="0">
              <a:solidFill>
                <a:schemeClr val="accent1"/>
              </a:solidFill>
              <a:latin typeface="Arial" panose="020B0604020202020204" pitchFamily="34" charset="0"/>
              <a:ea typeface="Times New Roman" panose="02020603050405020304" pitchFamily="18" charset="0"/>
              <a:cs typeface="Times New Roman" panose="02020603050405020304" pitchFamily="18" charset="0"/>
            </a:endParaRPr>
          </a:p>
          <a:p>
            <a:pPr marL="0" indent="0">
              <a:lnSpc>
                <a:spcPct val="200000"/>
              </a:lnSpc>
              <a:spcAft>
                <a:spcPts val="1000"/>
              </a:spcAft>
              <a:buNone/>
            </a:pPr>
            <a:r>
              <a:rPr lang="en-I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With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strategy, I combine the k-fold cross validation method with traditional train-test splits, dividing the data into training and testing sets and using a cross-validation approach to split and test the algorithm multiple times. I divided the data into five random test-train splits that I repeated five times.</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CA" sz="2000" dirty="0">
              <a:solidFill>
                <a:schemeClr val="accent1"/>
              </a:solidFill>
              <a:latin typeface="Times New Roman" panose="02020603050405020304" pitchFamily="18" charset="0"/>
            </a:endParaRPr>
          </a:p>
          <a:p>
            <a:pPr marL="0" indent="0">
              <a:buNone/>
            </a:pPr>
            <a:endParaRPr lang="en-IN" sz="3200" dirty="0">
              <a:solidFill>
                <a:schemeClr val="accent1"/>
              </a:solidFill>
            </a:endParaRPr>
          </a:p>
        </p:txBody>
      </p:sp>
    </p:spTree>
    <p:extLst>
      <p:ext uri="{BB962C8B-B14F-4D97-AF65-F5344CB8AC3E}">
        <p14:creationId xmlns:p14="http://schemas.microsoft.com/office/powerpoint/2010/main" val="164427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C77C70-EEC2-4239-8FC9-1625E5986A50}"/>
              </a:ext>
            </a:extLst>
          </p:cNvPr>
          <p:cNvSpPr>
            <a:spLocks noGrp="1"/>
          </p:cNvSpPr>
          <p:nvPr>
            <p:ph idx="1"/>
          </p:nvPr>
        </p:nvSpPr>
        <p:spPr>
          <a:xfrm>
            <a:off x="838200" y="880844"/>
            <a:ext cx="10515600" cy="5296119"/>
          </a:xfrm>
        </p:spPr>
        <p:txBody>
          <a:bodyPr/>
          <a:lstStyle/>
          <a:p>
            <a:pPr marL="0" indent="0">
              <a:buNone/>
            </a:pPr>
            <a:endParaRPr lang="en-GB"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GB"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buNone/>
            </a:pPr>
            <a:r>
              <a:rPr lang="en-GB" sz="48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Experimental Implementation</a:t>
            </a:r>
            <a:endParaRPr lang="en-IN" sz="4800" dirty="0">
              <a:solidFill>
                <a:schemeClr val="accent1"/>
              </a:solidFill>
            </a:endParaRPr>
          </a:p>
        </p:txBody>
      </p:sp>
      <p:pic>
        <p:nvPicPr>
          <p:cNvPr id="5" name="Picture 4" descr="A picture containing text&#10;&#10;Description automatically generated">
            <a:extLst>
              <a:ext uri="{FF2B5EF4-FFF2-40B4-BE49-F238E27FC236}">
                <a16:creationId xmlns:a16="http://schemas.microsoft.com/office/drawing/2014/main" id="{9D5B29BA-7E21-4B2A-AFF2-EFA41BE12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977" y="4898571"/>
            <a:ext cx="5523041" cy="1959429"/>
          </a:xfrm>
          <a:prstGeom prst="rect">
            <a:avLst/>
          </a:prstGeom>
        </p:spPr>
      </p:pic>
    </p:spTree>
    <p:extLst>
      <p:ext uri="{BB962C8B-B14F-4D97-AF65-F5344CB8AC3E}">
        <p14:creationId xmlns:p14="http://schemas.microsoft.com/office/powerpoint/2010/main" val="397422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2819BF-11DF-4AC0-B8AA-1E8A1B343DEF}"/>
              </a:ext>
            </a:extLst>
          </p:cNvPr>
          <p:cNvSpPr>
            <a:spLocks noGrp="1"/>
          </p:cNvSpPr>
          <p:nvPr>
            <p:ph idx="1"/>
          </p:nvPr>
        </p:nvSpPr>
        <p:spPr>
          <a:xfrm>
            <a:off x="718559" y="569394"/>
            <a:ext cx="10515600" cy="4351338"/>
          </a:xfrm>
        </p:spPr>
        <p:txBody>
          <a:bodyPr>
            <a:normAutofit fontScale="92500" lnSpcReduction="10000"/>
          </a:bodyPr>
          <a:lstStyle/>
          <a:p>
            <a:pPr marL="0" indent="0">
              <a:lnSpc>
                <a:spcPct val="110000"/>
              </a:lnSpc>
              <a:spcBef>
                <a:spcPts val="2000"/>
              </a:spcBef>
              <a:spcAft>
                <a:spcPts val="500"/>
              </a:spcAft>
              <a:buNone/>
            </a:pPr>
            <a:r>
              <a:rPr lang="en-CA" sz="2600" b="1" u="sng" kern="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ABSTRACT</a:t>
            </a:r>
            <a:endParaRPr lang="en-IN" sz="2600" u="sng"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endParaRPr>
          </a:p>
          <a:p>
            <a:pPr marL="0" indent="0" algn="just">
              <a:lnSpc>
                <a:spcPct val="150000"/>
              </a:lnSpc>
              <a:buNone/>
            </a:pPr>
            <a:r>
              <a:rPr lang="en-CA" sz="1800" dirty="0">
                <a:effectLst/>
                <a:latin typeface="Times New Roman" panose="02020603050405020304" pitchFamily="18" charset="0"/>
                <a:ea typeface="Times New Roman" panose="02020603050405020304" pitchFamily="18" charset="0"/>
              </a:rPr>
              <a:t>My dataset is about rain in Australia, </a:t>
            </a:r>
            <a:r>
              <a:rPr lang="en-CA" sz="1800" dirty="0">
                <a:solidFill>
                  <a:srgbClr val="000000"/>
                </a:solidFill>
                <a:effectLst/>
                <a:latin typeface="Times New Roman" panose="02020603050405020304" pitchFamily="18" charset="0"/>
                <a:ea typeface="Times New Roman" panose="02020603050405020304" pitchFamily="18" charset="0"/>
              </a:rPr>
              <a:t>this dataset contains about 10 years of daily weather observations from many locations across Australia. This dataset contains </a:t>
            </a:r>
            <a:r>
              <a:rPr lang="en-CA" sz="1800" dirty="0">
                <a:solidFill>
                  <a:srgbClr val="212121"/>
                </a:solidFill>
                <a:effectLst/>
                <a:latin typeface="Times New Roman" panose="02020603050405020304" pitchFamily="18" charset="0"/>
                <a:ea typeface="Times New Roman" panose="02020603050405020304" pitchFamily="18" charset="0"/>
              </a:rPr>
              <a:t>145460</a:t>
            </a:r>
            <a:r>
              <a:rPr lang="en-CA" sz="1800" dirty="0">
                <a:solidFill>
                  <a:srgbClr val="000000"/>
                </a:solidFill>
                <a:effectLst/>
                <a:latin typeface="Times New Roman" panose="02020603050405020304" pitchFamily="18" charset="0"/>
                <a:ea typeface="Times New Roman" panose="02020603050405020304" pitchFamily="18" charset="0"/>
              </a:rPr>
              <a:t> records and 23 attributes. ‘Rain Tomorrow’ is target variable to predict, that provide information about “will it rain tomorrow, Yes or No?”. Our dataset contains 1 Date/Time attribute that contains particular date of each observation with year and month, 6 categorical attributes such as Location that elaborates different location in Australia. RainToday which provides logical information about present day rain prediction, RainTomorrow shows the distribution regarding whether it will be raining tomorrow or not and contains 16 numerical attributes that are WindGustSpeed that shows the speed of wind gust in km/h, Pressure includes atmospheric pressure in hpa (hectro pascal pressure units).Then we perform initial analysis on our dataset.  We will build different classification models to check their accuracy. We will also use Logistic regression, Random Forest, K-Neighbors and Naïve Bayes classifications models and choose an optimal model with highest accuracy score. </a:t>
            </a:r>
            <a:endParaRPr lang="en-IN" dirty="0"/>
          </a:p>
        </p:txBody>
      </p:sp>
      <p:pic>
        <p:nvPicPr>
          <p:cNvPr id="4" name="Picture 3" descr="A picture containing text&#10;&#10;Description automatically generated">
            <a:extLst>
              <a:ext uri="{FF2B5EF4-FFF2-40B4-BE49-F238E27FC236}">
                <a16:creationId xmlns:a16="http://schemas.microsoft.com/office/drawing/2014/main" id="{4127229E-A4CE-4106-B350-7C639CC4F1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977" y="4838700"/>
            <a:ext cx="5523041" cy="2019300"/>
          </a:xfrm>
          <a:prstGeom prst="rect">
            <a:avLst/>
          </a:prstGeom>
        </p:spPr>
      </p:pic>
    </p:spTree>
    <p:extLst>
      <p:ext uri="{BB962C8B-B14F-4D97-AF65-F5344CB8AC3E}">
        <p14:creationId xmlns:p14="http://schemas.microsoft.com/office/powerpoint/2010/main" val="72997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3A2180-DAD5-40B1-9D5B-8D2DFBAB7E34}"/>
              </a:ext>
            </a:extLst>
          </p:cNvPr>
          <p:cNvSpPr>
            <a:spLocks noGrp="1"/>
          </p:cNvSpPr>
          <p:nvPr>
            <p:ph idx="1"/>
          </p:nvPr>
        </p:nvSpPr>
        <p:spPr>
          <a:xfrm>
            <a:off x="838200" y="839755"/>
            <a:ext cx="10515600" cy="5337208"/>
          </a:xfrm>
        </p:spPr>
        <p:txBody>
          <a:bodyPr/>
          <a:lstStyle/>
          <a:p>
            <a:pPr marL="0" indent="0" algn="ctr">
              <a:buNone/>
            </a:pPr>
            <a:r>
              <a:rPr lang="en-GB" dirty="0">
                <a:solidFill>
                  <a:schemeClr val="accent1"/>
                </a:solidFill>
                <a:latin typeface="Times New Roman" panose="02020603050405020304" pitchFamily="18" charset="0"/>
                <a:cs typeface="Times New Roman" panose="02020603050405020304" pitchFamily="18" charset="0"/>
              </a:rPr>
              <a:t>Accuracy Matrix</a:t>
            </a:r>
          </a:p>
          <a:p>
            <a:pPr marL="0" indent="0" algn="ctr">
              <a:buNone/>
            </a:pPr>
            <a:endParaRPr lang="en-GB" dirty="0">
              <a:solidFill>
                <a:schemeClr val="accent1"/>
              </a:solidFill>
              <a:latin typeface="Times New Roman" panose="02020603050405020304" pitchFamily="18" charset="0"/>
              <a:cs typeface="Times New Roman" panose="02020603050405020304" pitchFamily="18" charset="0"/>
            </a:endParaRPr>
          </a:p>
          <a:p>
            <a:pPr marL="0" indent="0" algn="ctr">
              <a:buNone/>
            </a:pPr>
            <a:endParaRPr lang="en-IN" dirty="0">
              <a:solidFill>
                <a:schemeClr val="accent1"/>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DF4E585F-FD0A-48AB-A760-EE4A79665CE3}"/>
              </a:ext>
            </a:extLst>
          </p:cNvPr>
          <p:cNvGraphicFramePr>
            <a:graphicFrameLocks noGrp="1"/>
          </p:cNvGraphicFramePr>
          <p:nvPr>
            <p:extLst>
              <p:ext uri="{D42A27DB-BD31-4B8C-83A1-F6EECF244321}">
                <p14:modId xmlns:p14="http://schemas.microsoft.com/office/powerpoint/2010/main" val="599969"/>
              </p:ext>
            </p:extLst>
          </p:nvPr>
        </p:nvGraphicFramePr>
        <p:xfrm>
          <a:off x="1415543" y="1568742"/>
          <a:ext cx="9272031" cy="3892490"/>
        </p:xfrm>
        <a:graphic>
          <a:graphicData uri="http://schemas.openxmlformats.org/drawingml/2006/table">
            <a:tbl>
              <a:tblPr firstRow="1" firstCol="1" bandRow="1">
                <a:tableStyleId>{5C22544A-7EE6-4342-B048-85BDC9FD1C3A}</a:tableStyleId>
              </a:tblPr>
              <a:tblGrid>
                <a:gridCol w="1358494">
                  <a:extLst>
                    <a:ext uri="{9D8B030D-6E8A-4147-A177-3AD203B41FA5}">
                      <a16:colId xmlns:a16="http://schemas.microsoft.com/office/drawing/2014/main" val="4257099205"/>
                    </a:ext>
                  </a:extLst>
                </a:gridCol>
                <a:gridCol w="1464186">
                  <a:extLst>
                    <a:ext uri="{9D8B030D-6E8A-4147-A177-3AD203B41FA5}">
                      <a16:colId xmlns:a16="http://schemas.microsoft.com/office/drawing/2014/main" val="2693093148"/>
                    </a:ext>
                  </a:extLst>
                </a:gridCol>
                <a:gridCol w="1487578">
                  <a:extLst>
                    <a:ext uri="{9D8B030D-6E8A-4147-A177-3AD203B41FA5}">
                      <a16:colId xmlns:a16="http://schemas.microsoft.com/office/drawing/2014/main" val="1752237615"/>
                    </a:ext>
                  </a:extLst>
                </a:gridCol>
                <a:gridCol w="1351557">
                  <a:extLst>
                    <a:ext uri="{9D8B030D-6E8A-4147-A177-3AD203B41FA5}">
                      <a16:colId xmlns:a16="http://schemas.microsoft.com/office/drawing/2014/main" val="3248120495"/>
                    </a:ext>
                  </a:extLst>
                </a:gridCol>
                <a:gridCol w="1762222">
                  <a:extLst>
                    <a:ext uri="{9D8B030D-6E8A-4147-A177-3AD203B41FA5}">
                      <a16:colId xmlns:a16="http://schemas.microsoft.com/office/drawing/2014/main" val="3375085683"/>
                    </a:ext>
                  </a:extLst>
                </a:gridCol>
                <a:gridCol w="1847994">
                  <a:extLst>
                    <a:ext uri="{9D8B030D-6E8A-4147-A177-3AD203B41FA5}">
                      <a16:colId xmlns:a16="http://schemas.microsoft.com/office/drawing/2014/main" val="1052031928"/>
                    </a:ext>
                  </a:extLst>
                </a:gridCol>
              </a:tblGrid>
              <a:tr h="831982">
                <a:tc>
                  <a:txBody>
                    <a:bodyPr/>
                    <a:lstStyle/>
                    <a:p>
                      <a:pPr algn="ctr"/>
                      <a:r>
                        <a:rPr lang="en-CA" sz="1200" dirty="0">
                          <a:effectLst/>
                          <a:latin typeface="Times New Roman" panose="02020603050405020304" pitchFamily="18" charset="0"/>
                          <a:cs typeface="Times New Roman" panose="02020603050405020304" pitchFamily="18" charset="0"/>
                        </a:rPr>
                        <a:t>Target Variable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dirty="0">
                          <a:effectLst/>
                          <a:latin typeface="Times New Roman" panose="02020603050405020304" pitchFamily="18" charset="0"/>
                          <a:cs typeface="Times New Roman" panose="02020603050405020304" pitchFamily="18" charset="0"/>
                        </a:rPr>
                        <a:t>Model Name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dirty="0" err="1">
                          <a:effectLst/>
                          <a:latin typeface="Times New Roman" panose="02020603050405020304" pitchFamily="18" charset="0"/>
                          <a:cs typeface="Times New Roman" panose="02020603050405020304" pitchFamily="18" charset="0"/>
                        </a:rPr>
                        <a:t>Train_Test_Split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a:effectLst/>
                          <a:latin typeface="Times New Roman" panose="02020603050405020304" pitchFamily="18" charset="0"/>
                          <a:cs typeface="Times New Roman" panose="02020603050405020304" pitchFamily="18" charset="0"/>
                        </a:rPr>
                        <a:t>kfolds_5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a:effectLst/>
                          <a:latin typeface="Times New Roman" panose="02020603050405020304" pitchFamily="18" charset="0"/>
                          <a:cs typeface="Times New Roman" panose="02020603050405020304" pitchFamily="18" charset="0"/>
                        </a:rPr>
                        <a:t>Stratifiedkfold_5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a:effectLst/>
                          <a:latin typeface="Times New Roman" panose="02020603050405020304" pitchFamily="18" charset="0"/>
                          <a:cs typeface="Times New Roman" panose="02020603050405020304" pitchFamily="18" charset="0"/>
                        </a:rPr>
                        <a:t>RRTestTrainSplits_5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779120481"/>
                  </a:ext>
                </a:extLst>
              </a:tr>
              <a:tr h="817127">
                <a:tc>
                  <a:txBody>
                    <a:bodyPr/>
                    <a:lstStyle/>
                    <a:p>
                      <a:pPr marL="211455" indent="-211455" algn="ctr"/>
                      <a:r>
                        <a:rPr lang="en-CA" sz="1200" dirty="0">
                          <a:effectLst/>
                          <a:latin typeface="Times New Roman" panose="02020603050405020304" pitchFamily="18" charset="0"/>
                          <a:cs typeface="Times New Roman" panose="02020603050405020304" pitchFamily="18" charset="0"/>
                        </a:rPr>
                        <a:t>0</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dirty="0">
                          <a:effectLst/>
                          <a:latin typeface="Times New Roman" panose="02020603050405020304" pitchFamily="18" charset="0"/>
                          <a:cs typeface="Times New Roman" panose="02020603050405020304" pitchFamily="18" charset="0"/>
                        </a:rPr>
                        <a:t>Logistic Regression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a:effectLst/>
                          <a:latin typeface="Times New Roman" panose="02020603050405020304" pitchFamily="18" charset="0"/>
                          <a:cs typeface="Times New Roman" panose="02020603050405020304" pitchFamily="18" charset="0"/>
                        </a:rPr>
                        <a:t>74.21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a:effectLst/>
                          <a:latin typeface="Times New Roman" panose="02020603050405020304" pitchFamily="18" charset="0"/>
                          <a:cs typeface="Times New Roman" panose="02020603050405020304" pitchFamily="18" charset="0"/>
                        </a:rPr>
                        <a:t>80.28</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a:effectLst/>
                          <a:latin typeface="Times New Roman" panose="02020603050405020304" pitchFamily="18" charset="0"/>
                          <a:cs typeface="Times New Roman" panose="02020603050405020304" pitchFamily="18" charset="0"/>
                        </a:rPr>
                        <a:t>83.98</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a:effectLst/>
                          <a:latin typeface="Times New Roman" panose="02020603050405020304" pitchFamily="18" charset="0"/>
                          <a:cs typeface="Times New Roman" panose="02020603050405020304" pitchFamily="18" charset="0"/>
                        </a:rPr>
                        <a:t>82.90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1776159628"/>
                  </a:ext>
                </a:extLst>
              </a:tr>
              <a:tr h="713129">
                <a:tc>
                  <a:txBody>
                    <a:bodyPr/>
                    <a:lstStyle/>
                    <a:p>
                      <a:pPr marL="211455" indent="-211455" algn="ctr"/>
                      <a:r>
                        <a:rPr lang="en-CA" sz="1200">
                          <a:effectLst/>
                          <a:latin typeface="Times New Roman" panose="02020603050405020304" pitchFamily="18" charset="0"/>
                          <a:cs typeface="Times New Roman" panose="02020603050405020304" pitchFamily="18" charset="0"/>
                        </a:rPr>
                        <a:t>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dirty="0">
                          <a:effectLst/>
                          <a:latin typeface="Times New Roman" panose="02020603050405020304" pitchFamily="18" charset="0"/>
                          <a:cs typeface="Times New Roman" panose="02020603050405020304" pitchFamily="18" charset="0"/>
                        </a:rPr>
                        <a:t>KNN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a:effectLst/>
                          <a:latin typeface="Times New Roman" panose="02020603050405020304" pitchFamily="18" charset="0"/>
                          <a:cs typeface="Times New Roman" panose="02020603050405020304" pitchFamily="18" charset="0"/>
                        </a:rPr>
                        <a:t>71.54</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a:effectLst/>
                          <a:latin typeface="Times New Roman" panose="02020603050405020304" pitchFamily="18" charset="0"/>
                          <a:cs typeface="Times New Roman" panose="02020603050405020304" pitchFamily="18" charset="0"/>
                        </a:rPr>
                        <a:t>66.59</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a:effectLst/>
                          <a:latin typeface="Times New Roman" panose="02020603050405020304" pitchFamily="18" charset="0"/>
                          <a:cs typeface="Times New Roman" panose="02020603050405020304" pitchFamily="18" charset="0"/>
                        </a:rPr>
                        <a:t>73.85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a:effectLst/>
                          <a:latin typeface="Times New Roman" panose="02020603050405020304" pitchFamily="18" charset="0"/>
                          <a:cs typeface="Times New Roman" panose="02020603050405020304" pitchFamily="18" charset="0"/>
                        </a:rPr>
                        <a:t>73.79</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3426851369"/>
                  </a:ext>
                </a:extLst>
              </a:tr>
              <a:tr h="817125">
                <a:tc>
                  <a:txBody>
                    <a:bodyPr/>
                    <a:lstStyle/>
                    <a:p>
                      <a:pPr marL="211455" indent="-211455" algn="ctr"/>
                      <a:r>
                        <a:rPr lang="en-CA" sz="1200">
                          <a:effectLst/>
                          <a:latin typeface="Times New Roman" panose="02020603050405020304" pitchFamily="18" charset="0"/>
                          <a:cs typeface="Times New Roman" panose="02020603050405020304" pitchFamily="18" charset="0"/>
                        </a:rPr>
                        <a:t>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dirty="0">
                          <a:effectLst/>
                          <a:latin typeface="Times New Roman" panose="02020603050405020304" pitchFamily="18" charset="0"/>
                          <a:cs typeface="Times New Roman" panose="02020603050405020304" pitchFamily="18" charset="0"/>
                        </a:rPr>
                        <a:t>Naive Bayes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dirty="0">
                          <a:effectLst/>
                          <a:latin typeface="Times New Roman" panose="02020603050405020304" pitchFamily="18" charset="0"/>
                          <a:cs typeface="Times New Roman" panose="02020603050405020304" pitchFamily="18" charset="0"/>
                        </a:rPr>
                        <a:t>77.45</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a:effectLst/>
                          <a:latin typeface="Times New Roman" panose="02020603050405020304" pitchFamily="18" charset="0"/>
                          <a:cs typeface="Times New Roman" panose="02020603050405020304" pitchFamily="18" charset="0"/>
                        </a:rPr>
                        <a:t>68.52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a:effectLst/>
                          <a:latin typeface="Times New Roman" panose="02020603050405020304" pitchFamily="18" charset="0"/>
                          <a:cs typeface="Times New Roman" panose="02020603050405020304" pitchFamily="18" charset="0"/>
                        </a:rPr>
                        <a:t>72.29</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dirty="0">
                          <a:effectLst/>
                          <a:latin typeface="Times New Roman" panose="02020603050405020304" pitchFamily="18" charset="0"/>
                          <a:cs typeface="Times New Roman" panose="02020603050405020304" pitchFamily="18" charset="0"/>
                        </a:rPr>
                        <a:t>72.30</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1679747183"/>
                  </a:ext>
                </a:extLst>
              </a:tr>
              <a:tr h="713127">
                <a:tc>
                  <a:txBody>
                    <a:bodyPr/>
                    <a:lstStyle/>
                    <a:p>
                      <a:pPr marL="211455" indent="-211455" algn="ctr"/>
                      <a:r>
                        <a:rPr lang="en-CA" sz="1200" dirty="0">
                          <a:effectLst/>
                          <a:latin typeface="Times New Roman" panose="02020603050405020304" pitchFamily="18" charset="0"/>
                          <a:cs typeface="Times New Roman" panose="02020603050405020304" pitchFamily="18" charset="0"/>
                        </a:rPr>
                        <a:t>3</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a:effectLst/>
                          <a:latin typeface="Times New Roman" panose="02020603050405020304" pitchFamily="18" charset="0"/>
                          <a:cs typeface="Times New Roman" panose="02020603050405020304" pitchFamily="18" charset="0"/>
                        </a:rPr>
                        <a:t>Random Forest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dirty="0">
                          <a:effectLst/>
                          <a:latin typeface="Times New Roman" panose="02020603050405020304" pitchFamily="18" charset="0"/>
                          <a:cs typeface="Times New Roman" panose="02020603050405020304" pitchFamily="18" charset="0"/>
                        </a:rPr>
                        <a:t>74.81</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dirty="0">
                          <a:effectLst/>
                          <a:latin typeface="Times New Roman" panose="02020603050405020304" pitchFamily="18" charset="0"/>
                          <a:cs typeface="Times New Roman" panose="02020603050405020304" pitchFamily="18" charset="0"/>
                        </a:rPr>
                        <a:t>90.05</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dirty="0">
                          <a:effectLst/>
                          <a:latin typeface="Times New Roman" panose="02020603050405020304" pitchFamily="18" charset="0"/>
                          <a:cs typeface="Times New Roman" panose="02020603050405020304" pitchFamily="18" charset="0"/>
                        </a:rPr>
                        <a:t>89.73</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dirty="0">
                          <a:effectLst/>
                          <a:latin typeface="Times New Roman" panose="02020603050405020304" pitchFamily="18" charset="0"/>
                          <a:cs typeface="Times New Roman" panose="02020603050405020304" pitchFamily="18" charset="0"/>
                        </a:rPr>
                        <a:t>90.07</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3909671824"/>
                  </a:ext>
                </a:extLst>
              </a:tr>
            </a:tbl>
          </a:graphicData>
        </a:graphic>
      </p:graphicFrame>
      <p:pic>
        <p:nvPicPr>
          <p:cNvPr id="6" name="Picture 5" descr="A picture containing text&#10;&#10;Description automatically generated">
            <a:extLst>
              <a:ext uri="{FF2B5EF4-FFF2-40B4-BE49-F238E27FC236}">
                <a16:creationId xmlns:a16="http://schemas.microsoft.com/office/drawing/2014/main" id="{263E40F6-2CCF-4C45-BC69-8BB141C0B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955" y="5461232"/>
            <a:ext cx="4786605" cy="1396768"/>
          </a:xfrm>
          <a:prstGeom prst="rect">
            <a:avLst/>
          </a:prstGeom>
        </p:spPr>
      </p:pic>
    </p:spTree>
    <p:extLst>
      <p:ext uri="{BB962C8B-B14F-4D97-AF65-F5344CB8AC3E}">
        <p14:creationId xmlns:p14="http://schemas.microsoft.com/office/powerpoint/2010/main" val="264991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0EC6256-1FCB-461D-BD31-96D99524B8E3}"/>
              </a:ext>
            </a:extLst>
          </p:cNvPr>
          <p:cNvSpPr>
            <a:spLocks noGrp="1"/>
          </p:cNvSpPr>
          <p:nvPr>
            <p:ph idx="1"/>
          </p:nvPr>
        </p:nvSpPr>
        <p:spPr>
          <a:xfrm>
            <a:off x="327348" y="373224"/>
            <a:ext cx="5395447" cy="5803739"/>
          </a:xfrm>
        </p:spPr>
        <p:txBody>
          <a:bodyPr>
            <a:normAutofit/>
          </a:bodyPr>
          <a:lstStyle/>
          <a:p>
            <a:pPr marL="0" indent="0">
              <a:buNone/>
            </a:pPr>
            <a:r>
              <a:rPr lang="en-IN" sz="20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CONFUSION MATRIX CORRESPONDING TO RFC MODEL</a:t>
            </a:r>
          </a:p>
          <a:p>
            <a:pPr marL="0" indent="0">
              <a:buNone/>
            </a:pPr>
            <a:endParaRPr lang="en-IN" sz="2000" b="1"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CA" sz="2000" dirty="0">
                <a:effectLst/>
                <a:latin typeface="Times New Roman" panose="02020603050405020304" pitchFamily="18" charset="0"/>
                <a:ea typeface="Times New Roman" panose="02020603050405020304" pitchFamily="18" charset="0"/>
                <a:cs typeface="Times New Roman" panose="02020603050405020304" pitchFamily="18" charset="0"/>
              </a:rPr>
              <a:t>The confusion matrix shows that correct predictions account for 58.44 percent of total proportions, while correction predictions account for 15.99 percent of total proportions. This is because when our predicted value is 0, actual values are also 0, and when predicted values are 1, actual values are also 1.</a:t>
            </a:r>
            <a:endParaRPr lang="en-IN"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IN"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IN"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Chart, treemap chart&#10;&#10;Description automatically generated">
            <a:extLst>
              <a:ext uri="{FF2B5EF4-FFF2-40B4-BE49-F238E27FC236}">
                <a16:creationId xmlns:a16="http://schemas.microsoft.com/office/drawing/2014/main" id="{E652E95B-8665-4E16-AB09-38AF50715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998128" y="1473513"/>
            <a:ext cx="5550404" cy="4154628"/>
          </a:xfrm>
          <a:prstGeom prst="rect">
            <a:avLst/>
          </a:prstGeom>
          <a:noFill/>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descr="A picture containing text&#10;&#10;Description automatically generated">
            <a:extLst>
              <a:ext uri="{FF2B5EF4-FFF2-40B4-BE49-F238E27FC236}">
                <a16:creationId xmlns:a16="http://schemas.microsoft.com/office/drawing/2014/main" id="{A21AB616-65D1-4D4F-83B8-AD69336D8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955" y="5131837"/>
            <a:ext cx="5243804" cy="1726163"/>
          </a:xfrm>
          <a:prstGeom prst="rect">
            <a:avLst/>
          </a:prstGeom>
        </p:spPr>
      </p:pic>
    </p:spTree>
    <p:extLst>
      <p:ext uri="{BB962C8B-B14F-4D97-AF65-F5344CB8AC3E}">
        <p14:creationId xmlns:p14="http://schemas.microsoft.com/office/powerpoint/2010/main" val="271916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302AFC8-0154-4E07-8F3A-65B49BF834BA}"/>
              </a:ext>
            </a:extLst>
          </p:cNvPr>
          <p:cNvSpPr>
            <a:spLocks noGrp="1"/>
          </p:cNvSpPr>
          <p:nvPr>
            <p:ph idx="1"/>
          </p:nvPr>
        </p:nvSpPr>
        <p:spPr>
          <a:xfrm>
            <a:off x="275334" y="438539"/>
            <a:ext cx="5081347" cy="5738424"/>
          </a:xfrm>
        </p:spPr>
        <p:txBody>
          <a:bodyPr>
            <a:normAutofit/>
          </a:bodyPr>
          <a:lstStyle/>
          <a:p>
            <a:pPr marL="0" indent="0">
              <a:buNone/>
            </a:pPr>
            <a:r>
              <a:rPr lang="en-IN" sz="19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ROC CURVE CORRESPONDING TO AN OPTIMAL MODEL</a:t>
            </a:r>
            <a:endParaRPr lang="en-IN" sz="190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IN" sz="1900" dirty="0"/>
          </a:p>
          <a:p>
            <a:pPr marL="0" indent="0" algn="just">
              <a:buNone/>
            </a:pPr>
            <a:endParaRPr lang="en-IN" sz="1900" dirty="0">
              <a:latin typeface="Times New Roman" panose="02020603050405020304" pitchFamily="18" charset="0"/>
              <a:ea typeface="Times New Roman" panose="02020603050405020304" pitchFamily="18" charset="0"/>
            </a:endParaRPr>
          </a:p>
          <a:p>
            <a:pPr marL="0" indent="0" algn="just">
              <a:buNone/>
            </a:pPr>
            <a:r>
              <a:rPr lang="en-IN" sz="1900" dirty="0">
                <a:effectLst/>
                <a:latin typeface="Times New Roman" panose="02020603050405020304" pitchFamily="18" charset="0"/>
                <a:ea typeface="Times New Roman" panose="02020603050405020304" pitchFamily="18" charset="0"/>
              </a:rPr>
              <a:t>The Receiver Operating Characteristics (ROC) curve is a probability curve with an AUC (Area Under Curve) that measures the degree of separability of certain qualities from one another. The AUC value indicates how well our model can distinguish between classes.</a:t>
            </a:r>
          </a:p>
          <a:p>
            <a:pPr marL="0" indent="0">
              <a:buNone/>
            </a:pPr>
            <a:endParaRPr lang="en-IN" sz="19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Chart&#10;&#10;Description automatically generated">
            <a:extLst>
              <a:ext uri="{FF2B5EF4-FFF2-40B4-BE49-F238E27FC236}">
                <a16:creationId xmlns:a16="http://schemas.microsoft.com/office/drawing/2014/main" id="{E2108BB6-92B7-4728-AD95-21B919E98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632015" y="1670241"/>
            <a:ext cx="5579823" cy="4361892"/>
          </a:xfrm>
          <a:prstGeom prst="rect">
            <a:avLst/>
          </a:prstGeom>
          <a:noFill/>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descr="A picture containing text&#10;&#10;Description automatically generated">
            <a:extLst>
              <a:ext uri="{FF2B5EF4-FFF2-40B4-BE49-F238E27FC236}">
                <a16:creationId xmlns:a16="http://schemas.microsoft.com/office/drawing/2014/main" id="{A570F41C-8B5F-4ACA-9752-CCBE9B261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51" y="4840421"/>
            <a:ext cx="5277004" cy="2017580"/>
          </a:xfrm>
          <a:prstGeom prst="rect">
            <a:avLst/>
          </a:prstGeom>
        </p:spPr>
      </p:pic>
    </p:spTree>
    <p:extLst>
      <p:ext uri="{BB962C8B-B14F-4D97-AF65-F5344CB8AC3E}">
        <p14:creationId xmlns:p14="http://schemas.microsoft.com/office/powerpoint/2010/main" val="368931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9EA151-D86D-4128-B961-EF26F4B30A7E}"/>
              </a:ext>
            </a:extLst>
          </p:cNvPr>
          <p:cNvSpPr>
            <a:spLocks noGrp="1"/>
          </p:cNvSpPr>
          <p:nvPr>
            <p:ph idx="1"/>
          </p:nvPr>
        </p:nvSpPr>
        <p:spPr>
          <a:xfrm>
            <a:off x="838200" y="654341"/>
            <a:ext cx="10515600" cy="5805182"/>
          </a:xfrm>
        </p:spPr>
        <p:txBody>
          <a:bodyPr>
            <a:normAutofit fontScale="85000" lnSpcReduction="20000"/>
          </a:bodyPr>
          <a:lstStyle/>
          <a:p>
            <a:pPr marL="0" indent="0">
              <a:buNone/>
            </a:pPr>
            <a:r>
              <a:rPr lang="en-CA" sz="24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CLASSIFICATION REPORT CORRESPONDING TO AN OPTIMAL MODEL</a:t>
            </a:r>
          </a:p>
          <a:p>
            <a:pPr marL="0" indent="0">
              <a:buNone/>
            </a:pPr>
            <a:endParaRPr lang="en-CA" sz="1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CA"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70000"/>
              </a:lnSpc>
              <a:buNone/>
            </a:pPr>
            <a:endParaRPr lang="en-CA"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70000"/>
              </a:lnSpc>
              <a:buNone/>
            </a:pPr>
            <a:r>
              <a:rPr lang="en-CA" sz="21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Precision: The classification report shows corresponding to 0 there are 91% values were correctly predicted out of total predicted values and corresponding to 1 it is 45%. Recall: corresponding to 0, out of total actual values 75% are correct, whereas corresponding to 1, 72% values are correct.</a:t>
            </a:r>
            <a:endParaRPr lang="en-IN" sz="21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IN" dirty="0"/>
          </a:p>
        </p:txBody>
      </p:sp>
      <p:graphicFrame>
        <p:nvGraphicFramePr>
          <p:cNvPr id="5" name="Table 4">
            <a:extLst>
              <a:ext uri="{FF2B5EF4-FFF2-40B4-BE49-F238E27FC236}">
                <a16:creationId xmlns:a16="http://schemas.microsoft.com/office/drawing/2014/main" id="{72F28A73-D1C5-44F7-AF50-8AFA26F91D56}"/>
              </a:ext>
            </a:extLst>
          </p:cNvPr>
          <p:cNvGraphicFramePr>
            <a:graphicFrameLocks noGrp="1"/>
          </p:cNvGraphicFramePr>
          <p:nvPr>
            <p:extLst>
              <p:ext uri="{D42A27DB-BD31-4B8C-83A1-F6EECF244321}">
                <p14:modId xmlns:p14="http://schemas.microsoft.com/office/powerpoint/2010/main" val="989406956"/>
              </p:ext>
            </p:extLst>
          </p:nvPr>
        </p:nvGraphicFramePr>
        <p:xfrm>
          <a:off x="2002761" y="1496180"/>
          <a:ext cx="7132849" cy="3042265"/>
        </p:xfrm>
        <a:graphic>
          <a:graphicData uri="http://schemas.openxmlformats.org/drawingml/2006/table">
            <a:tbl>
              <a:tblPr firstRow="1" firstCol="1" bandRow="1">
                <a:tableStyleId>{5C22544A-7EE6-4342-B048-85BDC9FD1C3A}</a:tableStyleId>
              </a:tblPr>
              <a:tblGrid>
                <a:gridCol w="1399720">
                  <a:extLst>
                    <a:ext uri="{9D8B030D-6E8A-4147-A177-3AD203B41FA5}">
                      <a16:colId xmlns:a16="http://schemas.microsoft.com/office/drawing/2014/main" val="941187734"/>
                    </a:ext>
                  </a:extLst>
                </a:gridCol>
                <a:gridCol w="1172408">
                  <a:extLst>
                    <a:ext uri="{9D8B030D-6E8A-4147-A177-3AD203B41FA5}">
                      <a16:colId xmlns:a16="http://schemas.microsoft.com/office/drawing/2014/main" val="1501075600"/>
                    </a:ext>
                  </a:extLst>
                </a:gridCol>
                <a:gridCol w="1314287">
                  <a:extLst>
                    <a:ext uri="{9D8B030D-6E8A-4147-A177-3AD203B41FA5}">
                      <a16:colId xmlns:a16="http://schemas.microsoft.com/office/drawing/2014/main" val="821470871"/>
                    </a:ext>
                  </a:extLst>
                </a:gridCol>
                <a:gridCol w="1514138">
                  <a:extLst>
                    <a:ext uri="{9D8B030D-6E8A-4147-A177-3AD203B41FA5}">
                      <a16:colId xmlns:a16="http://schemas.microsoft.com/office/drawing/2014/main" val="2458750998"/>
                    </a:ext>
                  </a:extLst>
                </a:gridCol>
                <a:gridCol w="1732296">
                  <a:extLst>
                    <a:ext uri="{9D8B030D-6E8A-4147-A177-3AD203B41FA5}">
                      <a16:colId xmlns:a16="http://schemas.microsoft.com/office/drawing/2014/main" val="3341396943"/>
                    </a:ext>
                  </a:extLst>
                </a:gridCol>
              </a:tblGrid>
              <a:tr h="608453">
                <a:tc>
                  <a:txBody>
                    <a:bodyPr/>
                    <a:lstStyle/>
                    <a:p>
                      <a:pPr algn="ctr"/>
                      <a:r>
                        <a:rPr lang="en-CA" sz="1200" dirty="0">
                          <a:effectLst/>
                          <a:latin typeface="Times New Roman" panose="02020603050405020304" pitchFamily="18" charset="0"/>
                          <a:cs typeface="Times New Roman" panose="02020603050405020304" pitchFamily="18" charset="0"/>
                        </a:rPr>
                        <a:t>Column1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a:effectLst/>
                          <a:latin typeface="Times New Roman" panose="02020603050405020304" pitchFamily="18" charset="0"/>
                          <a:cs typeface="Times New Roman" panose="02020603050405020304" pitchFamily="18" charset="0"/>
                        </a:rPr>
                        <a:t>Precision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a:effectLst/>
                          <a:latin typeface="Times New Roman" panose="02020603050405020304" pitchFamily="18" charset="0"/>
                          <a:cs typeface="Times New Roman" panose="02020603050405020304" pitchFamily="18" charset="0"/>
                        </a:rPr>
                        <a:t>Recall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a:effectLst/>
                          <a:latin typeface="Times New Roman" panose="02020603050405020304" pitchFamily="18" charset="0"/>
                          <a:cs typeface="Times New Roman" panose="02020603050405020304" pitchFamily="18" charset="0"/>
                        </a:rPr>
                        <a:t>f1-score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a:effectLst/>
                          <a:latin typeface="Times New Roman" panose="02020603050405020304" pitchFamily="18" charset="0"/>
                          <a:cs typeface="Times New Roman" panose="02020603050405020304" pitchFamily="18" charset="0"/>
                        </a:rPr>
                        <a:t>support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3429820876"/>
                  </a:ext>
                </a:extLst>
              </a:tr>
              <a:tr h="608453">
                <a:tc>
                  <a:txBody>
                    <a:bodyPr/>
                    <a:lstStyle/>
                    <a:p>
                      <a:pPr marL="211455" indent="-211455" algn="ctr"/>
                      <a:r>
                        <a:rPr lang="en-CA" sz="1200" dirty="0">
                          <a:effectLst/>
                          <a:latin typeface="Times New Roman" panose="02020603050405020304" pitchFamily="18" charset="0"/>
                          <a:cs typeface="Times New Roman" panose="02020603050405020304" pitchFamily="18" charset="0"/>
                        </a:rPr>
                        <a:t>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a:effectLst/>
                          <a:latin typeface="Times New Roman" panose="02020603050405020304" pitchFamily="18" charset="0"/>
                          <a:cs typeface="Times New Roman" panose="02020603050405020304" pitchFamily="18" charset="0"/>
                        </a:rPr>
                        <a:t>0.91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a:effectLst/>
                          <a:latin typeface="Times New Roman" panose="02020603050405020304" pitchFamily="18" charset="0"/>
                          <a:cs typeface="Times New Roman" panose="02020603050405020304" pitchFamily="18" charset="0"/>
                        </a:rPr>
                        <a:t>0.74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a:effectLst/>
                          <a:latin typeface="Times New Roman" panose="02020603050405020304" pitchFamily="18" charset="0"/>
                          <a:cs typeface="Times New Roman" panose="02020603050405020304" pitchFamily="18" charset="0"/>
                        </a:rPr>
                        <a:t>0.81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a:effectLst/>
                          <a:latin typeface="Times New Roman" panose="02020603050405020304" pitchFamily="18" charset="0"/>
                          <a:cs typeface="Times New Roman" panose="02020603050405020304" pitchFamily="18" charset="0"/>
                        </a:rPr>
                        <a:t>29096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1909667236"/>
                  </a:ext>
                </a:extLst>
              </a:tr>
              <a:tr h="608453">
                <a:tc>
                  <a:txBody>
                    <a:bodyPr/>
                    <a:lstStyle/>
                    <a:p>
                      <a:pPr marL="211455" indent="-211455" algn="ctr"/>
                      <a:r>
                        <a:rPr lang="en-CA" sz="1200" dirty="0">
                          <a:effectLst/>
                          <a:latin typeface="Times New Roman" panose="02020603050405020304" pitchFamily="18" charset="0"/>
                          <a:cs typeface="Times New Roman" panose="02020603050405020304" pitchFamily="18" charset="0"/>
                        </a:rPr>
                        <a:t>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dirty="0">
                          <a:effectLst/>
                          <a:latin typeface="Times New Roman" panose="02020603050405020304" pitchFamily="18" charset="0"/>
                          <a:cs typeface="Times New Roman" panose="02020603050405020304" pitchFamily="18" charset="0"/>
                        </a:rPr>
                        <a:t>0.43</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a:effectLst/>
                          <a:latin typeface="Times New Roman" panose="02020603050405020304" pitchFamily="18" charset="0"/>
                          <a:cs typeface="Times New Roman" panose="02020603050405020304" pitchFamily="18" charset="0"/>
                        </a:rPr>
                        <a:t>0.73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a:effectLst/>
                          <a:latin typeface="Times New Roman" panose="02020603050405020304" pitchFamily="18" charset="0"/>
                          <a:cs typeface="Times New Roman" panose="02020603050405020304" pitchFamily="18" charset="0"/>
                        </a:rPr>
                        <a:t>0.54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a:effectLst/>
                          <a:latin typeface="Times New Roman" panose="02020603050405020304" pitchFamily="18" charset="0"/>
                          <a:cs typeface="Times New Roman" panose="02020603050405020304" pitchFamily="18" charset="0"/>
                        </a:rPr>
                        <a:t>8017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3848328767"/>
                  </a:ext>
                </a:extLst>
              </a:tr>
              <a:tr h="608453">
                <a:tc>
                  <a:txBody>
                    <a:bodyPr/>
                    <a:lstStyle/>
                    <a:p>
                      <a:pPr marL="211455" indent="-211455" algn="ctr"/>
                      <a:r>
                        <a:rPr lang="en-CA" sz="1200">
                          <a:effectLst/>
                          <a:latin typeface="Times New Roman" panose="02020603050405020304" pitchFamily="18" charset="0"/>
                          <a:cs typeface="Times New Roman" panose="02020603050405020304" pitchFamily="18" charset="0"/>
                        </a:rPr>
                        <a:t>accuracy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dirty="0">
                          <a:effectLst/>
                          <a:latin typeface="Times New Roman" panose="02020603050405020304" pitchFamily="18" charset="0"/>
                          <a:cs typeface="Times New Roman" panose="02020603050405020304" pitchFamily="18" charset="0"/>
                        </a:rPr>
                        <a:t>0.73</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dirty="0">
                          <a:effectLst/>
                          <a:latin typeface="Times New Roman" panose="02020603050405020304" pitchFamily="18" charset="0"/>
                          <a:cs typeface="Times New Roman" panose="02020603050405020304" pitchFamily="18" charset="0"/>
                        </a:rPr>
                        <a:t>37113</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4026750568"/>
                  </a:ext>
                </a:extLst>
              </a:tr>
              <a:tr h="608453">
                <a:tc>
                  <a:txBody>
                    <a:bodyPr/>
                    <a:lstStyle/>
                    <a:p>
                      <a:pPr marL="211455" indent="-211455" algn="ctr"/>
                      <a:r>
                        <a:rPr lang="en-CA" sz="1200">
                          <a:effectLst/>
                          <a:latin typeface="Times New Roman" panose="02020603050405020304" pitchFamily="18" charset="0"/>
                          <a:cs typeface="Times New Roman" panose="02020603050405020304" pitchFamily="18" charset="0"/>
                        </a:rPr>
                        <a:t>macro avg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dirty="0">
                          <a:effectLst/>
                          <a:latin typeface="Times New Roman" panose="02020603050405020304" pitchFamily="18" charset="0"/>
                          <a:cs typeface="Times New Roman" panose="02020603050405020304" pitchFamily="18" charset="0"/>
                        </a:rPr>
                        <a:t>0.67</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dirty="0">
                          <a:effectLst/>
                          <a:latin typeface="Times New Roman" panose="02020603050405020304" pitchFamily="18" charset="0"/>
                          <a:cs typeface="Times New Roman" panose="02020603050405020304" pitchFamily="18" charset="0"/>
                        </a:rPr>
                        <a:t>0.73</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dirty="0">
                          <a:effectLst/>
                          <a:latin typeface="Times New Roman" panose="02020603050405020304" pitchFamily="18" charset="0"/>
                          <a:cs typeface="Times New Roman" panose="02020603050405020304" pitchFamily="18" charset="0"/>
                        </a:rPr>
                        <a:t>0.68</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tc>
                  <a:txBody>
                    <a:bodyPr/>
                    <a:lstStyle/>
                    <a:p>
                      <a:pPr marL="211455" indent="-211455" algn="ctr"/>
                      <a:r>
                        <a:rPr lang="en-CA" sz="1200" dirty="0">
                          <a:effectLst/>
                          <a:latin typeface="Times New Roman" panose="02020603050405020304" pitchFamily="18" charset="0"/>
                          <a:cs typeface="Times New Roman" panose="02020603050405020304" pitchFamily="18" charset="0"/>
                        </a:rPr>
                        <a:t>37113</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975" marR="53975" marT="53975" marB="53975" anchor="b"/>
                </a:tc>
                <a:extLst>
                  <a:ext uri="{0D108BD9-81ED-4DB2-BD59-A6C34878D82A}">
                    <a16:rowId xmlns:a16="http://schemas.microsoft.com/office/drawing/2014/main" val="1263605311"/>
                  </a:ext>
                </a:extLst>
              </a:tr>
            </a:tbl>
          </a:graphicData>
        </a:graphic>
      </p:graphicFrame>
    </p:spTree>
    <p:extLst>
      <p:ext uri="{BB962C8B-B14F-4D97-AF65-F5344CB8AC3E}">
        <p14:creationId xmlns:p14="http://schemas.microsoft.com/office/powerpoint/2010/main" val="245341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2" end="12"/>
                                            </p:txEl>
                                          </p:spTgt>
                                        </p:tgtEl>
                                        <p:attrNameLst>
                                          <p:attrName>style.visibility</p:attrName>
                                        </p:attrNameLst>
                                      </p:cBhvr>
                                      <p:to>
                                        <p:strVal val="visible"/>
                                      </p:to>
                                    </p:set>
                                    <p:animEffect transition="in" filter="fade">
                                      <p:cBhvr>
                                        <p:cTn id="14" dur="1000"/>
                                        <p:tgtEl>
                                          <p:spTgt spid="3">
                                            <p:txEl>
                                              <p:pRg st="12" end="12"/>
                                            </p:txEl>
                                          </p:spTgt>
                                        </p:tgtEl>
                                      </p:cBhvr>
                                    </p:animEffect>
                                    <p:anim calcmode="lin" valueType="num">
                                      <p:cBhvr>
                                        <p:cTn id="1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750A90-DA63-43EE-B816-9DC52A6F6647}"/>
              </a:ext>
            </a:extLst>
          </p:cNvPr>
          <p:cNvSpPr>
            <a:spLocks noGrp="1"/>
          </p:cNvSpPr>
          <p:nvPr>
            <p:ph idx="1"/>
          </p:nvPr>
        </p:nvSpPr>
        <p:spPr>
          <a:xfrm>
            <a:off x="838200" y="1053838"/>
            <a:ext cx="10515600" cy="4351338"/>
          </a:xfrm>
        </p:spPr>
        <p:txBody>
          <a:bodyPr/>
          <a:lstStyle/>
          <a:p>
            <a:pPr marL="0" indent="0">
              <a:buNone/>
            </a:pPr>
            <a:endPar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800" b="1" kern="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800" b="1" kern="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1800" b="1" kern="0" dirty="0">
                <a:latin typeface="Times New Roman" panose="02020603050405020304" pitchFamily="18" charset="0"/>
                <a:ea typeface="Times New Roman" panose="02020603050405020304" pitchFamily="18" charset="0"/>
                <a:cs typeface="Times New Roman" panose="02020603050405020304" pitchFamily="18" charset="0"/>
              </a:rPr>
              <a:t>			</a:t>
            </a:r>
            <a:r>
              <a:rPr lang="en-IN" sz="8800" b="1" kern="0"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sz="8800" b="1" kern="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onclusion</a:t>
            </a:r>
            <a:endParaRPr lang="en-IN" sz="8800" b="1" kern="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descr="A picture containing text&#10;&#10;Description automatically generated">
            <a:extLst>
              <a:ext uri="{FF2B5EF4-FFF2-40B4-BE49-F238E27FC236}">
                <a16:creationId xmlns:a16="http://schemas.microsoft.com/office/drawing/2014/main" id="{EE532F00-56F6-481B-8C6C-02B4825E0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151" y="4840421"/>
            <a:ext cx="5850294" cy="2017580"/>
          </a:xfrm>
          <a:prstGeom prst="rect">
            <a:avLst/>
          </a:prstGeom>
        </p:spPr>
      </p:pic>
    </p:spTree>
    <p:extLst>
      <p:ext uri="{BB962C8B-B14F-4D97-AF65-F5344CB8AC3E}">
        <p14:creationId xmlns:p14="http://schemas.microsoft.com/office/powerpoint/2010/main" val="10391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6F6EEE-2B47-4BE1-B68E-BAFCAE6A1A48}"/>
              </a:ext>
            </a:extLst>
          </p:cNvPr>
          <p:cNvSpPr>
            <a:spLocks noGrp="1"/>
          </p:cNvSpPr>
          <p:nvPr>
            <p:ph idx="1"/>
          </p:nvPr>
        </p:nvSpPr>
        <p:spPr>
          <a:xfrm>
            <a:off x="838200" y="1032523"/>
            <a:ext cx="10515600" cy="4351338"/>
          </a:xfrm>
        </p:spPr>
        <p:txBody>
          <a:bodyPr/>
          <a:lstStyle/>
          <a:p>
            <a:pPr marL="0" indent="0" algn="just">
              <a:lnSpc>
                <a:spcPct val="150000"/>
              </a:lnSpc>
              <a:buNone/>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In conclusion, we understand that the classification of models, we discovered that the 'Random Forest Classifier' is the best model for our dataset because it has the maximum accuracy. Our goal was to anticipate whether it would rain tomorrow or not. By looking at the distribution of the Target variable, we can see that there are very few chances of rain tomorrow because it makes up a small fraction of the total data. We also use K-fold, Stratified k-fold, and Repeated Random Train-tests to perform cross validation and determine that the RFC model has the maximum accuracy in each approach. The ROC curve also reveals that the AUC score is 0.82, indicating that our prediction of rain tomorrow was correct.</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descr="A picture containing text&#10;&#10;Description automatically generated">
            <a:extLst>
              <a:ext uri="{FF2B5EF4-FFF2-40B4-BE49-F238E27FC236}">
                <a16:creationId xmlns:a16="http://schemas.microsoft.com/office/drawing/2014/main" id="{72AB3630-D107-4DED-A386-C291385DAA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151" y="4840421"/>
            <a:ext cx="5850294" cy="2017580"/>
          </a:xfrm>
          <a:prstGeom prst="rect">
            <a:avLst/>
          </a:prstGeom>
        </p:spPr>
      </p:pic>
    </p:spTree>
    <p:extLst>
      <p:ext uri="{BB962C8B-B14F-4D97-AF65-F5344CB8AC3E}">
        <p14:creationId xmlns:p14="http://schemas.microsoft.com/office/powerpoint/2010/main" val="423115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ue sign with white text&#10;&#10;Description automatically generated with low confidence">
            <a:extLst>
              <a:ext uri="{FF2B5EF4-FFF2-40B4-BE49-F238E27FC236}">
                <a16:creationId xmlns:a16="http://schemas.microsoft.com/office/drawing/2014/main" id="{86C2174D-4EBB-47E6-A8F0-D79032014B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7436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EAD280-8B1B-48CB-AA51-A71B404FB111}"/>
              </a:ext>
            </a:extLst>
          </p:cNvPr>
          <p:cNvSpPr>
            <a:spLocks noGrp="1"/>
          </p:cNvSpPr>
          <p:nvPr>
            <p:ph idx="1"/>
          </p:nvPr>
        </p:nvSpPr>
        <p:spPr>
          <a:xfrm>
            <a:off x="487822" y="526471"/>
            <a:ext cx="10515600" cy="2985657"/>
          </a:xfrm>
        </p:spPr>
        <p:txBody>
          <a:bodyPr>
            <a:normAutofit/>
          </a:bodyPr>
          <a:lstStyle/>
          <a:p>
            <a:pPr marL="0" indent="0">
              <a:lnSpc>
                <a:spcPct val="110000"/>
              </a:lnSpc>
              <a:spcBef>
                <a:spcPts val="1400"/>
              </a:spcBef>
              <a:buNone/>
            </a:pPr>
            <a:r>
              <a:rPr lang="en-CA" sz="2400" b="1" u="sng"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RESEARCH QUESTIONS</a:t>
            </a:r>
            <a:r>
              <a:rPr lang="en-CA" sz="1800" b="1" u="sng"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CA" sz="180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 </a:t>
            </a:r>
          </a:p>
          <a:p>
            <a:pPr marL="0" indent="0">
              <a:lnSpc>
                <a:spcPct val="110000"/>
              </a:lnSpc>
              <a:spcBef>
                <a:spcPts val="1400"/>
              </a:spcBef>
              <a:buNone/>
            </a:pP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00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Check yearly distribution of rainfall to find the years with highest and lowest rain fall.</a:t>
            </a:r>
          </a:p>
          <a:p>
            <a:pPr marL="342900" lvl="0" indent="-342900">
              <a:lnSpc>
                <a:spcPct val="100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Find out the degree of temperature that contains highest counts</a:t>
            </a:r>
          </a:p>
          <a:p>
            <a:pPr marL="342900" lvl="0" indent="-342900">
              <a:lnSpc>
                <a:spcPct val="100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Check the distribution of target attribute to evaluate will there be rain tomorrow or not?</a:t>
            </a:r>
          </a:p>
          <a:p>
            <a:pPr marL="342900" lvl="0" indent="-342900">
              <a:lnSpc>
                <a:spcPct val="100000"/>
              </a:lnSpc>
              <a:spcAft>
                <a:spcPts val="800"/>
              </a:spcAft>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Build different classification models and select an optimal model by comparing accuracies of all models.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pic>
        <p:nvPicPr>
          <p:cNvPr id="5" name="Picture 4" descr="A picture containing text&#10;&#10;Description automatically generated">
            <a:extLst>
              <a:ext uri="{FF2B5EF4-FFF2-40B4-BE49-F238E27FC236}">
                <a16:creationId xmlns:a16="http://schemas.microsoft.com/office/drawing/2014/main" id="{A7B3BC95-B9EB-420B-B603-38576ED59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977" y="4838700"/>
            <a:ext cx="5523041" cy="2019300"/>
          </a:xfrm>
          <a:prstGeom prst="rect">
            <a:avLst/>
          </a:prstGeom>
        </p:spPr>
      </p:pic>
    </p:spTree>
    <p:extLst>
      <p:ext uri="{BB962C8B-B14F-4D97-AF65-F5344CB8AC3E}">
        <p14:creationId xmlns:p14="http://schemas.microsoft.com/office/powerpoint/2010/main" val="42231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16555E-134D-4411-ADDA-D204D7C22BC1}"/>
              </a:ext>
            </a:extLst>
          </p:cNvPr>
          <p:cNvSpPr>
            <a:spLocks noGrp="1"/>
          </p:cNvSpPr>
          <p:nvPr>
            <p:ph idx="1"/>
          </p:nvPr>
        </p:nvSpPr>
        <p:spPr>
          <a:xfrm>
            <a:off x="504914" y="338657"/>
            <a:ext cx="10515600" cy="4711907"/>
          </a:xfrm>
        </p:spPr>
        <p:txBody>
          <a:bodyPr/>
          <a:lstStyle/>
          <a:p>
            <a:pPr marL="0" indent="0">
              <a:buNone/>
            </a:pPr>
            <a:r>
              <a:rPr lang="en-CA" sz="2400" b="1" u="sng" kern="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METHODOLOGY:-</a:t>
            </a:r>
          </a:p>
          <a:p>
            <a:pPr marL="0" indent="0">
              <a:buNone/>
            </a:pPr>
            <a:endParaRPr lang="en-CA" sz="1800" b="1" u="sng" kern="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CA" sz="1800" b="1" u="sng"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CA" sz="1800" b="1" u="sng"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CA" sz="1800" b="1" u="sng" kern="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800" b="1" u="sng" kern="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23" name="Oval 22">
            <a:extLst>
              <a:ext uri="{FF2B5EF4-FFF2-40B4-BE49-F238E27FC236}">
                <a16:creationId xmlns:a16="http://schemas.microsoft.com/office/drawing/2014/main" id="{12E5F81C-8C05-495F-800A-77448CD47241}"/>
              </a:ext>
            </a:extLst>
          </p:cNvPr>
          <p:cNvSpPr/>
          <p:nvPr/>
        </p:nvSpPr>
        <p:spPr>
          <a:xfrm>
            <a:off x="3781450" y="267549"/>
            <a:ext cx="2988310" cy="8983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1000"/>
              </a:spcAft>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Data Preprocessing</a:t>
            </a:r>
            <a:endParaRPr lang="en-IN" sz="11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24" name="Oval 23">
            <a:extLst>
              <a:ext uri="{FF2B5EF4-FFF2-40B4-BE49-F238E27FC236}">
                <a16:creationId xmlns:a16="http://schemas.microsoft.com/office/drawing/2014/main" id="{605867A9-0BBC-41C5-89DE-B30514DCD193}"/>
              </a:ext>
            </a:extLst>
          </p:cNvPr>
          <p:cNvSpPr/>
          <p:nvPr/>
        </p:nvSpPr>
        <p:spPr>
          <a:xfrm>
            <a:off x="3781450" y="1403740"/>
            <a:ext cx="2988310" cy="1042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1000"/>
              </a:spcAft>
            </a:pPr>
            <a:r>
              <a:rPr lang="en-GB" sz="1200">
                <a:effectLst/>
                <a:latin typeface="Times New Roman" panose="02020603050405020304" pitchFamily="18" charset="0"/>
                <a:ea typeface="Times New Roman" panose="02020603050405020304" pitchFamily="18" charset="0"/>
                <a:cs typeface="Times New Roman" panose="02020603050405020304" pitchFamily="18" charset="0"/>
              </a:rPr>
              <a:t>Visualization of Numerical Attributes</a:t>
            </a:r>
            <a:endParaRPr lang="en-IN" sz="11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29" name="Oval 28">
            <a:extLst>
              <a:ext uri="{FF2B5EF4-FFF2-40B4-BE49-F238E27FC236}">
                <a16:creationId xmlns:a16="http://schemas.microsoft.com/office/drawing/2014/main" id="{F2F505DF-EDB0-4DFE-8479-932181B83EB4}"/>
              </a:ext>
            </a:extLst>
          </p:cNvPr>
          <p:cNvSpPr/>
          <p:nvPr/>
        </p:nvSpPr>
        <p:spPr>
          <a:xfrm>
            <a:off x="3829075" y="2734884"/>
            <a:ext cx="2940685" cy="1207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1000"/>
              </a:spcAft>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Experimental Implementation:- Building Classification Model</a:t>
            </a:r>
            <a:endParaRPr lang="en-IN" sz="11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3" name="Oval 32">
            <a:extLst>
              <a:ext uri="{FF2B5EF4-FFF2-40B4-BE49-F238E27FC236}">
                <a16:creationId xmlns:a16="http://schemas.microsoft.com/office/drawing/2014/main" id="{D0D8D8EB-D0E1-45A4-80DE-BDE91133C20E}"/>
              </a:ext>
            </a:extLst>
          </p:cNvPr>
          <p:cNvSpPr/>
          <p:nvPr/>
        </p:nvSpPr>
        <p:spPr>
          <a:xfrm>
            <a:off x="3857561" y="4226723"/>
            <a:ext cx="2940685" cy="1207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1000"/>
              </a:spcAft>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Experimental Evaluation(Cross Validation)</a:t>
            </a:r>
            <a:endParaRPr lang="en-IN" sz="12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8" name="Oval 37">
            <a:extLst>
              <a:ext uri="{FF2B5EF4-FFF2-40B4-BE49-F238E27FC236}">
                <a16:creationId xmlns:a16="http://schemas.microsoft.com/office/drawing/2014/main" id="{54744E8C-E1E7-4DC3-B473-BFE86D663FD3}"/>
              </a:ext>
            </a:extLst>
          </p:cNvPr>
          <p:cNvSpPr/>
          <p:nvPr/>
        </p:nvSpPr>
        <p:spPr>
          <a:xfrm>
            <a:off x="3857561" y="5623149"/>
            <a:ext cx="2940685" cy="967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107000"/>
              </a:lnSpc>
              <a:spcAft>
                <a:spcPts val="1000"/>
              </a:spcAft>
            </a:pPr>
            <a:r>
              <a:rPr lang="en-GB" sz="1200" dirty="0">
                <a:latin typeface="Times New Roman" panose="02020603050405020304" pitchFamily="18" charset="0"/>
                <a:ea typeface="Times New Roman" panose="02020603050405020304" pitchFamily="18" charset="0"/>
                <a:cs typeface="Times New Roman" panose="02020603050405020304" pitchFamily="18" charset="0"/>
              </a:rPr>
              <a:t>             Conclusion</a:t>
            </a:r>
            <a:endParaRPr lang="en-IN" sz="12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0" name="Arrow: Down 39">
            <a:extLst>
              <a:ext uri="{FF2B5EF4-FFF2-40B4-BE49-F238E27FC236}">
                <a16:creationId xmlns:a16="http://schemas.microsoft.com/office/drawing/2014/main" id="{77FC170E-9351-4428-BEDA-443D80595E19}"/>
              </a:ext>
            </a:extLst>
          </p:cNvPr>
          <p:cNvSpPr/>
          <p:nvPr/>
        </p:nvSpPr>
        <p:spPr>
          <a:xfrm>
            <a:off x="5161660" y="1165917"/>
            <a:ext cx="153824" cy="2575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Arrow: Down 40">
            <a:extLst>
              <a:ext uri="{FF2B5EF4-FFF2-40B4-BE49-F238E27FC236}">
                <a16:creationId xmlns:a16="http://schemas.microsoft.com/office/drawing/2014/main" id="{07E4B463-D846-4914-B0AC-774A557B327A}"/>
              </a:ext>
            </a:extLst>
          </p:cNvPr>
          <p:cNvSpPr/>
          <p:nvPr/>
        </p:nvSpPr>
        <p:spPr>
          <a:xfrm>
            <a:off x="5160236" y="2456186"/>
            <a:ext cx="153824" cy="2575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Down 41">
            <a:extLst>
              <a:ext uri="{FF2B5EF4-FFF2-40B4-BE49-F238E27FC236}">
                <a16:creationId xmlns:a16="http://schemas.microsoft.com/office/drawing/2014/main" id="{A13F89E9-ED46-45CD-8127-7E8E1F7B6B43}"/>
              </a:ext>
            </a:extLst>
          </p:cNvPr>
          <p:cNvSpPr/>
          <p:nvPr/>
        </p:nvSpPr>
        <p:spPr>
          <a:xfrm>
            <a:off x="5166958" y="3942654"/>
            <a:ext cx="160945" cy="2708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Arrow: Down 42">
            <a:extLst>
              <a:ext uri="{FF2B5EF4-FFF2-40B4-BE49-F238E27FC236}">
                <a16:creationId xmlns:a16="http://schemas.microsoft.com/office/drawing/2014/main" id="{43EED216-7FDA-46C3-9805-076D14DE9BF8}"/>
              </a:ext>
            </a:extLst>
          </p:cNvPr>
          <p:cNvSpPr/>
          <p:nvPr/>
        </p:nvSpPr>
        <p:spPr>
          <a:xfrm>
            <a:off x="5160236" y="5421253"/>
            <a:ext cx="160546" cy="2147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4" name="Picture 43" descr="A picture containing text&#10;&#10;Description automatically generated">
            <a:extLst>
              <a:ext uri="{FF2B5EF4-FFF2-40B4-BE49-F238E27FC236}">
                <a16:creationId xmlns:a16="http://schemas.microsoft.com/office/drawing/2014/main" id="{D0582EFE-5EC2-43B2-8190-940F1DC04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977" y="4838700"/>
            <a:ext cx="5523041" cy="2019300"/>
          </a:xfrm>
          <a:prstGeom prst="rect">
            <a:avLst/>
          </a:prstGeom>
        </p:spPr>
      </p:pic>
    </p:spTree>
    <p:extLst>
      <p:ext uri="{BB962C8B-B14F-4D97-AF65-F5344CB8AC3E}">
        <p14:creationId xmlns:p14="http://schemas.microsoft.com/office/powerpoint/2010/main" val="2139470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98691D-6FC4-4E71-8766-8328B06997D9}"/>
              </a:ext>
            </a:extLst>
          </p:cNvPr>
          <p:cNvSpPr>
            <a:spLocks noGrp="1"/>
          </p:cNvSpPr>
          <p:nvPr>
            <p:ph idx="1"/>
          </p:nvPr>
        </p:nvSpPr>
        <p:spPr>
          <a:xfrm>
            <a:off x="906566" y="631488"/>
            <a:ext cx="10515600" cy="4351338"/>
          </a:xfrm>
        </p:spPr>
        <p:txBody>
          <a:bodyPr>
            <a:normAutofit/>
          </a:bodyPr>
          <a:lstStyle/>
          <a:p>
            <a:pPr marL="0" indent="0">
              <a:buNone/>
            </a:pPr>
            <a:endParaRPr lang="en-GB" sz="8000" dirty="0"/>
          </a:p>
          <a:p>
            <a:pPr marL="0" indent="0" algn="ctr">
              <a:buNone/>
            </a:pPr>
            <a:r>
              <a:rPr lang="en-GB" sz="8000" dirty="0">
                <a:solidFill>
                  <a:schemeClr val="accent1"/>
                </a:solidFill>
                <a:latin typeface="Times New Roman" panose="02020603050405020304" pitchFamily="18" charset="0"/>
                <a:cs typeface="Times New Roman" panose="02020603050405020304" pitchFamily="18" charset="0"/>
              </a:rPr>
              <a:t>Data Preprocessing</a:t>
            </a:r>
            <a:endParaRPr lang="en-IN" sz="8000" dirty="0">
              <a:solidFill>
                <a:schemeClr val="accent1"/>
              </a:solidFill>
              <a:latin typeface="Times New Roman" panose="02020603050405020304" pitchFamily="18" charset="0"/>
              <a:cs typeface="Times New Roman" panose="02020603050405020304" pitchFamily="18" charset="0"/>
            </a:endParaRPr>
          </a:p>
        </p:txBody>
      </p:sp>
      <p:pic>
        <p:nvPicPr>
          <p:cNvPr id="5" name="Picture 4" descr="A picture containing text&#10;&#10;Description automatically generated">
            <a:extLst>
              <a:ext uri="{FF2B5EF4-FFF2-40B4-BE49-F238E27FC236}">
                <a16:creationId xmlns:a16="http://schemas.microsoft.com/office/drawing/2014/main" id="{6C5D662F-2A60-475B-B698-0E427659A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977" y="4838700"/>
            <a:ext cx="5523041" cy="2019300"/>
          </a:xfrm>
          <a:prstGeom prst="rect">
            <a:avLst/>
          </a:prstGeom>
        </p:spPr>
      </p:pic>
    </p:spTree>
    <p:extLst>
      <p:ext uri="{BB962C8B-B14F-4D97-AF65-F5344CB8AC3E}">
        <p14:creationId xmlns:p14="http://schemas.microsoft.com/office/powerpoint/2010/main" val="369702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26F8C3-4CA9-44AF-8D4D-8A2FE8165462}"/>
              </a:ext>
            </a:extLst>
          </p:cNvPr>
          <p:cNvSpPr>
            <a:spLocks noGrp="1"/>
          </p:cNvSpPr>
          <p:nvPr>
            <p:ph idx="1"/>
          </p:nvPr>
        </p:nvSpPr>
        <p:spPr>
          <a:xfrm>
            <a:off x="695587" y="449831"/>
            <a:ext cx="10529140" cy="4374096"/>
          </a:xfrm>
        </p:spPr>
        <p:txBody>
          <a:bodyPr>
            <a:normAutofit fontScale="77500" lnSpcReduction="20000"/>
          </a:bodyPr>
          <a:lstStyle/>
          <a:p>
            <a:pPr marL="0" indent="0">
              <a:buNone/>
            </a:pPr>
            <a:r>
              <a:rPr lang="en-CA" sz="3600" b="1" kern="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Data Preprocessing</a:t>
            </a:r>
          </a:p>
          <a:p>
            <a:pPr marL="0" indent="0">
              <a:buNone/>
            </a:pPr>
            <a:endParaRPr lang="en-CA" sz="1800" b="1" kern="0" dirty="0">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CA" sz="1800" b="1" kern="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Data Details</a:t>
            </a:r>
          </a:p>
          <a:p>
            <a:pPr>
              <a:buFont typeface="Wingdings" panose="05000000000000000000" pitchFamily="2" charset="2"/>
              <a:buChar char="Ø"/>
            </a:pPr>
            <a:r>
              <a:rPr lang="en-CA" sz="1800" b="1" kern="0"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Missing Values</a:t>
            </a:r>
          </a:p>
          <a:p>
            <a:pPr marL="0" indent="0">
              <a:buNone/>
            </a:pPr>
            <a:endParaRPr lang="en-CA" sz="1800" b="1" kern="0"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The null values in a dataset are known as missing values. </a:t>
            </a:r>
          </a:p>
          <a:p>
            <a:pPr algn="just"/>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When no value is kept for any variable in an observation, </a:t>
            </a:r>
          </a:p>
          <a:p>
            <a:pPr marL="0" indent="0" algn="just">
              <a:buNone/>
            </a:pPr>
            <a:r>
              <a:rPr lang="en-CA"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it is referred to as a null/missing or N/A value. </a:t>
            </a:r>
          </a:p>
          <a:p>
            <a:pPr algn="just"/>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If null values are available in any dataset, </a:t>
            </a:r>
          </a:p>
          <a:p>
            <a:pPr marL="0" indent="0" algn="just">
              <a:buNone/>
            </a:pPr>
            <a:r>
              <a:rPr lang="en-CA"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then our solution will never be accurate.</a:t>
            </a:r>
          </a:p>
          <a:p>
            <a:pPr algn="just"/>
            <a:r>
              <a:rPr lang="en-CA" sz="1800" dirty="0">
                <a:effectLst/>
                <a:latin typeface="Times New Roman" panose="02020603050405020304" pitchFamily="18" charset="0"/>
                <a:ea typeface="Times New Roman" panose="02020603050405020304" pitchFamily="18" charset="0"/>
              </a:rPr>
              <a:t>From Table, We can see that our dataset has enough missing </a:t>
            </a:r>
          </a:p>
          <a:p>
            <a:pPr marL="0" indent="0" algn="just">
              <a:buNone/>
            </a:pPr>
            <a:r>
              <a:rPr lang="en-CA" sz="1800" dirty="0">
                <a:latin typeface="Times New Roman" panose="02020603050405020304" pitchFamily="18" charset="0"/>
                <a:ea typeface="Times New Roman" panose="02020603050405020304" pitchFamily="18" charset="0"/>
              </a:rPr>
              <a:t>     </a:t>
            </a:r>
            <a:r>
              <a:rPr lang="en-CA" sz="1800" dirty="0">
                <a:effectLst/>
                <a:latin typeface="Times New Roman" panose="02020603050405020304" pitchFamily="18" charset="0"/>
                <a:ea typeface="Times New Roman" panose="02020603050405020304" pitchFamily="18" charset="0"/>
              </a:rPr>
              <a:t>values in my dataset, </a:t>
            </a: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so in order to undertake analysis, </a:t>
            </a:r>
          </a:p>
          <a:p>
            <a:pPr marL="0" indent="0" algn="just">
              <a:buNone/>
            </a:pP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     we must erase these missing values from the dataset using </a:t>
            </a:r>
          </a:p>
          <a:p>
            <a:pPr marL="0" indent="0" algn="just">
              <a:buNone/>
            </a:pP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     appropriate criteria. We get inaccurate output if we don't remove </a:t>
            </a:r>
          </a:p>
          <a:p>
            <a:pPr marL="0" indent="0" algn="just">
              <a:buNone/>
            </a:pP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     these null values. </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lgn="ctr">
              <a:buNone/>
            </a:pPr>
            <a:endParaRPr lang="en-CA" sz="1800" b="1" kern="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graphicFrame>
        <p:nvGraphicFramePr>
          <p:cNvPr id="5" name="Table 4">
            <a:extLst>
              <a:ext uri="{FF2B5EF4-FFF2-40B4-BE49-F238E27FC236}">
                <a16:creationId xmlns:a16="http://schemas.microsoft.com/office/drawing/2014/main" id="{0AE7DAB9-C5CA-4400-BA64-22681409F72B}"/>
              </a:ext>
            </a:extLst>
          </p:cNvPr>
          <p:cNvGraphicFramePr>
            <a:graphicFrameLocks noGrp="1"/>
          </p:cNvGraphicFramePr>
          <p:nvPr>
            <p:extLst>
              <p:ext uri="{D42A27DB-BD31-4B8C-83A1-F6EECF244321}">
                <p14:modId xmlns:p14="http://schemas.microsoft.com/office/powerpoint/2010/main" val="751917920"/>
              </p:ext>
            </p:extLst>
          </p:nvPr>
        </p:nvGraphicFramePr>
        <p:xfrm>
          <a:off x="6874179" y="278891"/>
          <a:ext cx="4758612" cy="5971584"/>
        </p:xfrm>
        <a:graphic>
          <a:graphicData uri="http://schemas.openxmlformats.org/drawingml/2006/table">
            <a:tbl>
              <a:tblPr firstRow="1" firstCol="1" bandRow="1">
                <a:tableStyleId>{5C22544A-7EE6-4342-B048-85BDC9FD1C3A}</a:tableStyleId>
              </a:tblPr>
              <a:tblGrid>
                <a:gridCol w="2090744">
                  <a:extLst>
                    <a:ext uri="{9D8B030D-6E8A-4147-A177-3AD203B41FA5}">
                      <a16:colId xmlns:a16="http://schemas.microsoft.com/office/drawing/2014/main" val="637425829"/>
                    </a:ext>
                  </a:extLst>
                </a:gridCol>
                <a:gridCol w="2667868">
                  <a:extLst>
                    <a:ext uri="{9D8B030D-6E8A-4147-A177-3AD203B41FA5}">
                      <a16:colId xmlns:a16="http://schemas.microsoft.com/office/drawing/2014/main" val="462808392"/>
                    </a:ext>
                  </a:extLst>
                </a:gridCol>
              </a:tblGrid>
              <a:tr h="399759">
                <a:tc>
                  <a:txBody>
                    <a:bodyPr/>
                    <a:lstStyle/>
                    <a:p>
                      <a:pPr marL="211455" indent="-211455" algn="l"/>
                      <a:r>
                        <a:rPr lang="en-CA" sz="800" dirty="0">
                          <a:effectLst/>
                          <a:latin typeface="Times New Roman" panose="02020603050405020304" pitchFamily="18" charset="0"/>
                          <a:cs typeface="Times New Roman" panose="02020603050405020304" pitchFamily="18" charset="0"/>
                        </a:rPr>
                        <a:t>Attributes Names</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nchor="ctr"/>
                </a:tc>
                <a:tc>
                  <a:txBody>
                    <a:bodyPr/>
                    <a:lstStyle/>
                    <a:p>
                      <a:pPr marL="211455" indent="-211455" algn="l"/>
                      <a:r>
                        <a:rPr lang="en-CA" sz="800">
                          <a:effectLst/>
                          <a:latin typeface="Times New Roman" panose="02020603050405020304" pitchFamily="18" charset="0"/>
                          <a:cs typeface="Times New Roman" panose="02020603050405020304" pitchFamily="18" charset="0"/>
                        </a:rPr>
                        <a:t>Number of Missing Values </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tc>
                <a:extLst>
                  <a:ext uri="{0D108BD9-81ED-4DB2-BD59-A6C34878D82A}">
                    <a16:rowId xmlns:a16="http://schemas.microsoft.com/office/drawing/2014/main" val="1473076609"/>
                  </a:ext>
                </a:extLst>
              </a:tr>
              <a:tr h="265325">
                <a:tc>
                  <a:txBody>
                    <a:bodyPr/>
                    <a:lstStyle/>
                    <a:p>
                      <a:pPr marL="211455" indent="-211455" algn="l"/>
                      <a:r>
                        <a:rPr lang="en-CA" sz="800" dirty="0">
                          <a:effectLst/>
                          <a:latin typeface="Times New Roman" panose="02020603050405020304" pitchFamily="18" charset="0"/>
                          <a:cs typeface="Times New Roman" panose="02020603050405020304" pitchFamily="18" charset="0"/>
                        </a:rPr>
                        <a:t>Sunshine</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tc>
                <a:tc>
                  <a:txBody>
                    <a:bodyPr/>
                    <a:lstStyle/>
                    <a:p>
                      <a:pPr algn="l">
                        <a:spcAft>
                          <a:spcPts val="800"/>
                        </a:spcAft>
                      </a:pPr>
                      <a:r>
                        <a:rPr lang="en-CA" sz="800">
                          <a:effectLst/>
                          <a:latin typeface="Times New Roman" panose="02020603050405020304" pitchFamily="18" charset="0"/>
                          <a:cs typeface="Times New Roman" panose="02020603050405020304" pitchFamily="18" charset="0"/>
                        </a:rPr>
                        <a:t>69835</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nchor="b"/>
                </a:tc>
                <a:extLst>
                  <a:ext uri="{0D108BD9-81ED-4DB2-BD59-A6C34878D82A}">
                    <a16:rowId xmlns:a16="http://schemas.microsoft.com/office/drawing/2014/main" val="1742645519"/>
                  </a:ext>
                </a:extLst>
              </a:tr>
              <a:tr h="265325">
                <a:tc>
                  <a:txBody>
                    <a:bodyPr/>
                    <a:lstStyle/>
                    <a:p>
                      <a:pPr marL="211455" indent="-211455" algn="l"/>
                      <a:r>
                        <a:rPr lang="en-CA" sz="800" dirty="0">
                          <a:effectLst/>
                          <a:latin typeface="Times New Roman" panose="02020603050405020304" pitchFamily="18" charset="0"/>
                          <a:cs typeface="Times New Roman" panose="02020603050405020304" pitchFamily="18" charset="0"/>
                        </a:rPr>
                        <a:t>Evaporation</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tc>
                <a:tc>
                  <a:txBody>
                    <a:bodyPr/>
                    <a:lstStyle/>
                    <a:p>
                      <a:pPr marL="211455" indent="-211455" algn="l"/>
                      <a:r>
                        <a:rPr lang="en-IN" sz="800">
                          <a:effectLst/>
                          <a:latin typeface="Times New Roman" panose="02020603050405020304" pitchFamily="18" charset="0"/>
                          <a:cs typeface="Times New Roman" panose="02020603050405020304" pitchFamily="18" charset="0"/>
                        </a:rPr>
                        <a:t>62790</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nchor="b"/>
                </a:tc>
                <a:extLst>
                  <a:ext uri="{0D108BD9-81ED-4DB2-BD59-A6C34878D82A}">
                    <a16:rowId xmlns:a16="http://schemas.microsoft.com/office/drawing/2014/main" val="2897446895"/>
                  </a:ext>
                </a:extLst>
              </a:tr>
              <a:tr h="265325">
                <a:tc>
                  <a:txBody>
                    <a:bodyPr/>
                    <a:lstStyle/>
                    <a:p>
                      <a:pPr marL="211455" indent="-211455" algn="l"/>
                      <a:r>
                        <a:rPr lang="en-CA" sz="800" dirty="0">
                          <a:effectLst/>
                          <a:latin typeface="Times New Roman" panose="02020603050405020304" pitchFamily="18" charset="0"/>
                          <a:cs typeface="Times New Roman" panose="02020603050405020304" pitchFamily="18" charset="0"/>
                        </a:rPr>
                        <a:t>Cloud3pm</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tc>
                <a:tc>
                  <a:txBody>
                    <a:bodyPr/>
                    <a:lstStyle/>
                    <a:p>
                      <a:pPr algn="l"/>
                      <a:r>
                        <a:rPr lang="en-CA" sz="800">
                          <a:effectLst/>
                          <a:latin typeface="Times New Roman" panose="02020603050405020304" pitchFamily="18" charset="0"/>
                          <a:cs typeface="Times New Roman" panose="02020603050405020304" pitchFamily="18" charset="0"/>
                        </a:rPr>
                        <a:t>59358</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nchor="b"/>
                </a:tc>
                <a:extLst>
                  <a:ext uri="{0D108BD9-81ED-4DB2-BD59-A6C34878D82A}">
                    <a16:rowId xmlns:a16="http://schemas.microsoft.com/office/drawing/2014/main" val="4202335079"/>
                  </a:ext>
                </a:extLst>
              </a:tr>
              <a:tr h="265325">
                <a:tc>
                  <a:txBody>
                    <a:bodyPr/>
                    <a:lstStyle/>
                    <a:p>
                      <a:pPr marL="211455" indent="-211455" algn="l"/>
                      <a:r>
                        <a:rPr lang="en-CA" sz="800">
                          <a:effectLst/>
                          <a:latin typeface="Times New Roman" panose="02020603050405020304" pitchFamily="18" charset="0"/>
                          <a:cs typeface="Times New Roman" panose="02020603050405020304" pitchFamily="18" charset="0"/>
                        </a:rPr>
                        <a:t>Cloud9am</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tc>
                <a:tc>
                  <a:txBody>
                    <a:bodyPr/>
                    <a:lstStyle/>
                    <a:p>
                      <a:pPr marL="211455" indent="-211455" algn="l"/>
                      <a:r>
                        <a:rPr lang="en-IN" sz="800">
                          <a:effectLst/>
                          <a:latin typeface="Times New Roman" panose="02020603050405020304" pitchFamily="18" charset="0"/>
                          <a:cs typeface="Times New Roman" panose="02020603050405020304" pitchFamily="18" charset="0"/>
                        </a:rPr>
                        <a:t>55888</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nchor="b"/>
                </a:tc>
                <a:extLst>
                  <a:ext uri="{0D108BD9-81ED-4DB2-BD59-A6C34878D82A}">
                    <a16:rowId xmlns:a16="http://schemas.microsoft.com/office/drawing/2014/main" val="3276218900"/>
                  </a:ext>
                </a:extLst>
              </a:tr>
              <a:tr h="265325">
                <a:tc>
                  <a:txBody>
                    <a:bodyPr/>
                    <a:lstStyle/>
                    <a:p>
                      <a:pPr marL="211455" indent="-211455" algn="l"/>
                      <a:r>
                        <a:rPr lang="en-CA" sz="800">
                          <a:effectLst/>
                          <a:latin typeface="Times New Roman" panose="02020603050405020304" pitchFamily="18" charset="0"/>
                          <a:cs typeface="Times New Roman" panose="02020603050405020304" pitchFamily="18" charset="0"/>
                        </a:rPr>
                        <a:t>Pressure9am</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tc>
                <a:tc>
                  <a:txBody>
                    <a:bodyPr/>
                    <a:lstStyle/>
                    <a:p>
                      <a:pPr marL="211455" indent="-211455" algn="l"/>
                      <a:r>
                        <a:rPr lang="en-IN" sz="800">
                          <a:effectLst/>
                          <a:latin typeface="Times New Roman" panose="02020603050405020304" pitchFamily="18" charset="0"/>
                          <a:cs typeface="Times New Roman" panose="02020603050405020304" pitchFamily="18" charset="0"/>
                        </a:rPr>
                        <a:t>15065</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nchor="b"/>
                </a:tc>
                <a:extLst>
                  <a:ext uri="{0D108BD9-81ED-4DB2-BD59-A6C34878D82A}">
                    <a16:rowId xmlns:a16="http://schemas.microsoft.com/office/drawing/2014/main" val="3797892347"/>
                  </a:ext>
                </a:extLst>
              </a:tr>
              <a:tr h="265325">
                <a:tc>
                  <a:txBody>
                    <a:bodyPr/>
                    <a:lstStyle/>
                    <a:p>
                      <a:pPr marL="211455" indent="-211455" algn="l"/>
                      <a:r>
                        <a:rPr lang="en-CA" sz="800" dirty="0">
                          <a:effectLst/>
                          <a:latin typeface="Times New Roman" panose="02020603050405020304" pitchFamily="18" charset="0"/>
                          <a:cs typeface="Times New Roman" panose="02020603050405020304" pitchFamily="18" charset="0"/>
                        </a:rPr>
                        <a:t>Pressure3pm</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tc>
                <a:tc>
                  <a:txBody>
                    <a:bodyPr/>
                    <a:lstStyle/>
                    <a:p>
                      <a:pPr marL="211455" indent="-211455" algn="l"/>
                      <a:r>
                        <a:rPr lang="en-IN" sz="800">
                          <a:effectLst/>
                          <a:latin typeface="Times New Roman" panose="02020603050405020304" pitchFamily="18" charset="0"/>
                          <a:cs typeface="Times New Roman" panose="02020603050405020304" pitchFamily="18" charset="0"/>
                        </a:rPr>
                        <a:t>15028</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nchor="b"/>
                </a:tc>
                <a:extLst>
                  <a:ext uri="{0D108BD9-81ED-4DB2-BD59-A6C34878D82A}">
                    <a16:rowId xmlns:a16="http://schemas.microsoft.com/office/drawing/2014/main" val="2192727625"/>
                  </a:ext>
                </a:extLst>
              </a:tr>
              <a:tr h="265325">
                <a:tc>
                  <a:txBody>
                    <a:bodyPr/>
                    <a:lstStyle/>
                    <a:p>
                      <a:pPr marL="211455" indent="-211455" algn="l"/>
                      <a:r>
                        <a:rPr lang="en-CA" sz="800">
                          <a:effectLst/>
                          <a:latin typeface="Times New Roman" panose="02020603050405020304" pitchFamily="18" charset="0"/>
                          <a:cs typeface="Times New Roman" panose="02020603050405020304" pitchFamily="18" charset="0"/>
                        </a:rPr>
                        <a:t>WindDir9am</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tc>
                <a:tc>
                  <a:txBody>
                    <a:bodyPr/>
                    <a:lstStyle/>
                    <a:p>
                      <a:pPr marL="211455" indent="-211455" algn="l"/>
                      <a:r>
                        <a:rPr lang="en-IN" sz="800">
                          <a:effectLst/>
                          <a:latin typeface="Times New Roman" panose="02020603050405020304" pitchFamily="18" charset="0"/>
                          <a:cs typeface="Times New Roman" panose="02020603050405020304" pitchFamily="18" charset="0"/>
                        </a:rPr>
                        <a:t>10566</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nchor="b"/>
                </a:tc>
                <a:extLst>
                  <a:ext uri="{0D108BD9-81ED-4DB2-BD59-A6C34878D82A}">
                    <a16:rowId xmlns:a16="http://schemas.microsoft.com/office/drawing/2014/main" val="1125953455"/>
                  </a:ext>
                </a:extLst>
              </a:tr>
              <a:tr h="265325">
                <a:tc>
                  <a:txBody>
                    <a:bodyPr/>
                    <a:lstStyle/>
                    <a:p>
                      <a:pPr marL="211455" indent="-211455" algn="l"/>
                      <a:r>
                        <a:rPr lang="en-CA" sz="800">
                          <a:effectLst/>
                          <a:latin typeface="Times New Roman" panose="02020603050405020304" pitchFamily="18" charset="0"/>
                          <a:cs typeface="Times New Roman" panose="02020603050405020304" pitchFamily="18" charset="0"/>
                        </a:rPr>
                        <a:t>WindGustDir</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tc>
                <a:tc>
                  <a:txBody>
                    <a:bodyPr/>
                    <a:lstStyle/>
                    <a:p>
                      <a:pPr algn="l"/>
                      <a:r>
                        <a:rPr lang="en-CA" sz="800" dirty="0">
                          <a:effectLst/>
                          <a:latin typeface="Times New Roman" panose="02020603050405020304" pitchFamily="18" charset="0"/>
                          <a:cs typeface="Times New Roman" panose="02020603050405020304" pitchFamily="18" charset="0"/>
                        </a:rPr>
                        <a:t>10326</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nchor="b"/>
                </a:tc>
                <a:extLst>
                  <a:ext uri="{0D108BD9-81ED-4DB2-BD59-A6C34878D82A}">
                    <a16:rowId xmlns:a16="http://schemas.microsoft.com/office/drawing/2014/main" val="726530443"/>
                  </a:ext>
                </a:extLst>
              </a:tr>
              <a:tr h="265325">
                <a:tc>
                  <a:txBody>
                    <a:bodyPr/>
                    <a:lstStyle/>
                    <a:p>
                      <a:pPr marL="211455" indent="-211455" algn="l"/>
                      <a:r>
                        <a:rPr lang="en-CA" sz="800" dirty="0">
                          <a:effectLst/>
                          <a:latin typeface="Times New Roman" panose="02020603050405020304" pitchFamily="18" charset="0"/>
                          <a:cs typeface="Times New Roman" panose="02020603050405020304" pitchFamily="18" charset="0"/>
                        </a:rPr>
                        <a:t>WindGustSpeed</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tc>
                <a:tc>
                  <a:txBody>
                    <a:bodyPr/>
                    <a:lstStyle/>
                    <a:p>
                      <a:pPr algn="l"/>
                      <a:r>
                        <a:rPr lang="en-CA" sz="800">
                          <a:effectLst/>
                          <a:latin typeface="Times New Roman" panose="02020603050405020304" pitchFamily="18" charset="0"/>
                          <a:cs typeface="Times New Roman" panose="02020603050405020304" pitchFamily="18" charset="0"/>
                        </a:rPr>
                        <a:t>10263</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nchor="b"/>
                </a:tc>
                <a:extLst>
                  <a:ext uri="{0D108BD9-81ED-4DB2-BD59-A6C34878D82A}">
                    <a16:rowId xmlns:a16="http://schemas.microsoft.com/office/drawing/2014/main" val="4054889692"/>
                  </a:ext>
                </a:extLst>
              </a:tr>
              <a:tr h="265325">
                <a:tc>
                  <a:txBody>
                    <a:bodyPr/>
                    <a:lstStyle/>
                    <a:p>
                      <a:pPr marL="211455" indent="-211455" algn="l"/>
                      <a:r>
                        <a:rPr lang="en-CA" sz="800">
                          <a:effectLst/>
                          <a:latin typeface="Times New Roman" panose="02020603050405020304" pitchFamily="18" charset="0"/>
                          <a:cs typeface="Times New Roman" panose="02020603050405020304" pitchFamily="18" charset="0"/>
                        </a:rPr>
                        <a:t>Humidity3pm</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tc>
                <a:tc>
                  <a:txBody>
                    <a:bodyPr/>
                    <a:lstStyle/>
                    <a:p>
                      <a:pPr marL="211455" indent="-211455" algn="l"/>
                      <a:r>
                        <a:rPr lang="en-CA" sz="800">
                          <a:effectLst/>
                          <a:latin typeface="Times New Roman" panose="02020603050405020304" pitchFamily="18" charset="0"/>
                          <a:cs typeface="Times New Roman" panose="02020603050405020304" pitchFamily="18" charset="0"/>
                        </a:rPr>
                        <a:t>4507</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nchor="b"/>
                </a:tc>
                <a:extLst>
                  <a:ext uri="{0D108BD9-81ED-4DB2-BD59-A6C34878D82A}">
                    <a16:rowId xmlns:a16="http://schemas.microsoft.com/office/drawing/2014/main" val="2562586756"/>
                  </a:ext>
                </a:extLst>
              </a:tr>
              <a:tr h="265325">
                <a:tc>
                  <a:txBody>
                    <a:bodyPr/>
                    <a:lstStyle/>
                    <a:p>
                      <a:pPr marL="211455" indent="-211455" algn="l"/>
                      <a:r>
                        <a:rPr lang="en-CA" sz="800">
                          <a:effectLst/>
                          <a:latin typeface="Times New Roman" panose="02020603050405020304" pitchFamily="18" charset="0"/>
                          <a:cs typeface="Times New Roman" panose="02020603050405020304" pitchFamily="18" charset="0"/>
                        </a:rPr>
                        <a:t>WindDir3pm</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tc>
                <a:tc>
                  <a:txBody>
                    <a:bodyPr/>
                    <a:lstStyle/>
                    <a:p>
                      <a:pPr algn="l"/>
                      <a:r>
                        <a:rPr lang="en-CA" sz="800" dirty="0">
                          <a:effectLst/>
                          <a:latin typeface="Times New Roman" panose="02020603050405020304" pitchFamily="18" charset="0"/>
                          <a:cs typeface="Times New Roman" panose="02020603050405020304" pitchFamily="18" charset="0"/>
                        </a:rPr>
                        <a:t>4228</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nchor="b"/>
                </a:tc>
                <a:extLst>
                  <a:ext uri="{0D108BD9-81ED-4DB2-BD59-A6C34878D82A}">
                    <a16:rowId xmlns:a16="http://schemas.microsoft.com/office/drawing/2014/main" val="994594271"/>
                  </a:ext>
                </a:extLst>
              </a:tr>
              <a:tr h="265325">
                <a:tc>
                  <a:txBody>
                    <a:bodyPr/>
                    <a:lstStyle/>
                    <a:p>
                      <a:pPr marL="211455" indent="-211455" algn="l"/>
                      <a:r>
                        <a:rPr lang="en-CA" sz="800">
                          <a:effectLst/>
                          <a:latin typeface="Times New Roman" panose="02020603050405020304" pitchFamily="18" charset="0"/>
                          <a:cs typeface="Times New Roman" panose="02020603050405020304" pitchFamily="18" charset="0"/>
                        </a:rPr>
                        <a:t>Temp3pm</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tc>
                <a:tc>
                  <a:txBody>
                    <a:bodyPr/>
                    <a:lstStyle/>
                    <a:p>
                      <a:pPr algn="l"/>
                      <a:r>
                        <a:rPr lang="en-CA" sz="800">
                          <a:effectLst/>
                          <a:latin typeface="Times New Roman" panose="02020603050405020304" pitchFamily="18" charset="0"/>
                          <a:cs typeface="Times New Roman" panose="02020603050405020304" pitchFamily="18" charset="0"/>
                        </a:rPr>
                        <a:t>3609</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nchor="b"/>
                </a:tc>
                <a:extLst>
                  <a:ext uri="{0D108BD9-81ED-4DB2-BD59-A6C34878D82A}">
                    <a16:rowId xmlns:a16="http://schemas.microsoft.com/office/drawing/2014/main" val="2803578629"/>
                  </a:ext>
                </a:extLst>
              </a:tr>
              <a:tr h="265325">
                <a:tc>
                  <a:txBody>
                    <a:bodyPr/>
                    <a:lstStyle/>
                    <a:p>
                      <a:pPr marL="211455" indent="-211455" algn="l"/>
                      <a:r>
                        <a:rPr lang="en-CA" sz="800" dirty="0">
                          <a:effectLst/>
                          <a:latin typeface="Times New Roman" panose="02020603050405020304" pitchFamily="18" charset="0"/>
                          <a:cs typeface="Times New Roman" panose="02020603050405020304" pitchFamily="18" charset="0"/>
                        </a:rPr>
                        <a:t>RainTomorrow</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tc>
                <a:tc>
                  <a:txBody>
                    <a:bodyPr/>
                    <a:lstStyle/>
                    <a:p>
                      <a:pPr algn="l"/>
                      <a:r>
                        <a:rPr lang="en-CA" sz="800" dirty="0">
                          <a:effectLst/>
                          <a:latin typeface="Times New Roman" panose="02020603050405020304" pitchFamily="18" charset="0"/>
                          <a:cs typeface="Times New Roman" panose="02020603050405020304" pitchFamily="18" charset="0"/>
                        </a:rPr>
                        <a:t>3267</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nchor="b"/>
                </a:tc>
                <a:extLst>
                  <a:ext uri="{0D108BD9-81ED-4DB2-BD59-A6C34878D82A}">
                    <a16:rowId xmlns:a16="http://schemas.microsoft.com/office/drawing/2014/main" val="574597488"/>
                  </a:ext>
                </a:extLst>
              </a:tr>
              <a:tr h="265325">
                <a:tc>
                  <a:txBody>
                    <a:bodyPr/>
                    <a:lstStyle/>
                    <a:p>
                      <a:pPr marL="211455" indent="-211455" algn="l"/>
                      <a:r>
                        <a:rPr lang="en-CA" sz="800">
                          <a:effectLst/>
                          <a:latin typeface="Times New Roman" panose="02020603050405020304" pitchFamily="18" charset="0"/>
                          <a:cs typeface="Times New Roman" panose="02020603050405020304" pitchFamily="18" charset="0"/>
                        </a:rPr>
                        <a:t>Rainfall</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tc>
                <a:tc>
                  <a:txBody>
                    <a:bodyPr/>
                    <a:lstStyle/>
                    <a:p>
                      <a:pPr algn="l"/>
                      <a:r>
                        <a:rPr lang="en-CA" sz="800" dirty="0">
                          <a:effectLst/>
                          <a:latin typeface="Times New Roman" panose="02020603050405020304" pitchFamily="18" charset="0"/>
                          <a:cs typeface="Times New Roman" panose="02020603050405020304" pitchFamily="18" charset="0"/>
                        </a:rPr>
                        <a:t>3261</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nchor="b"/>
                </a:tc>
                <a:extLst>
                  <a:ext uri="{0D108BD9-81ED-4DB2-BD59-A6C34878D82A}">
                    <a16:rowId xmlns:a16="http://schemas.microsoft.com/office/drawing/2014/main" val="3032337097"/>
                  </a:ext>
                </a:extLst>
              </a:tr>
              <a:tr h="265325">
                <a:tc>
                  <a:txBody>
                    <a:bodyPr/>
                    <a:lstStyle/>
                    <a:p>
                      <a:pPr marL="211455" indent="-211455" algn="l"/>
                      <a:r>
                        <a:rPr lang="en-CA" sz="800" dirty="0">
                          <a:effectLst/>
                          <a:latin typeface="Times New Roman" panose="02020603050405020304" pitchFamily="18" charset="0"/>
                          <a:cs typeface="Times New Roman" panose="02020603050405020304" pitchFamily="18" charset="0"/>
                        </a:rPr>
                        <a:t>RainToday</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tc>
                <a:tc>
                  <a:txBody>
                    <a:bodyPr/>
                    <a:lstStyle/>
                    <a:p>
                      <a:pPr algn="l"/>
                      <a:r>
                        <a:rPr lang="en-CA" sz="800">
                          <a:effectLst/>
                          <a:latin typeface="Times New Roman" panose="02020603050405020304" pitchFamily="18" charset="0"/>
                          <a:cs typeface="Times New Roman" panose="02020603050405020304" pitchFamily="18" charset="0"/>
                        </a:rPr>
                        <a:t>3261</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nchor="b"/>
                </a:tc>
                <a:extLst>
                  <a:ext uri="{0D108BD9-81ED-4DB2-BD59-A6C34878D82A}">
                    <a16:rowId xmlns:a16="http://schemas.microsoft.com/office/drawing/2014/main" val="2867931908"/>
                  </a:ext>
                </a:extLst>
              </a:tr>
              <a:tr h="265325">
                <a:tc>
                  <a:txBody>
                    <a:bodyPr/>
                    <a:lstStyle/>
                    <a:p>
                      <a:pPr marL="211455" indent="-211455" algn="l"/>
                      <a:r>
                        <a:rPr lang="en-CA" sz="800">
                          <a:effectLst/>
                          <a:latin typeface="Times New Roman" panose="02020603050405020304" pitchFamily="18" charset="0"/>
                          <a:cs typeface="Times New Roman" panose="02020603050405020304" pitchFamily="18" charset="0"/>
                        </a:rPr>
                        <a:t>WindSpeed3pm</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tc>
                <a:tc>
                  <a:txBody>
                    <a:bodyPr/>
                    <a:lstStyle/>
                    <a:p>
                      <a:pPr algn="l"/>
                      <a:r>
                        <a:rPr lang="en-CA" sz="800" dirty="0">
                          <a:effectLst/>
                          <a:latin typeface="Times New Roman" panose="02020603050405020304" pitchFamily="18" charset="0"/>
                          <a:cs typeface="Times New Roman" panose="02020603050405020304" pitchFamily="18" charset="0"/>
                        </a:rPr>
                        <a:t>3062</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nchor="b"/>
                </a:tc>
                <a:extLst>
                  <a:ext uri="{0D108BD9-81ED-4DB2-BD59-A6C34878D82A}">
                    <a16:rowId xmlns:a16="http://schemas.microsoft.com/office/drawing/2014/main" val="1939779466"/>
                  </a:ext>
                </a:extLst>
              </a:tr>
              <a:tr h="265325">
                <a:tc>
                  <a:txBody>
                    <a:bodyPr/>
                    <a:lstStyle/>
                    <a:p>
                      <a:pPr algn="l"/>
                      <a:r>
                        <a:rPr lang="en-CA" sz="800">
                          <a:effectLst/>
                          <a:latin typeface="Times New Roman" panose="02020603050405020304" pitchFamily="18" charset="0"/>
                          <a:cs typeface="Times New Roman" panose="02020603050405020304" pitchFamily="18" charset="0"/>
                        </a:rPr>
                        <a:t>Humidity9am</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tc>
                <a:tc>
                  <a:txBody>
                    <a:bodyPr/>
                    <a:lstStyle/>
                    <a:p>
                      <a:pPr algn="l"/>
                      <a:r>
                        <a:rPr lang="en-CA" sz="800" dirty="0">
                          <a:effectLst/>
                          <a:latin typeface="Times New Roman" panose="02020603050405020304" pitchFamily="18" charset="0"/>
                          <a:cs typeface="Times New Roman" panose="02020603050405020304" pitchFamily="18" charset="0"/>
                        </a:rPr>
                        <a:t>2654</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nchor="b"/>
                </a:tc>
                <a:extLst>
                  <a:ext uri="{0D108BD9-81ED-4DB2-BD59-A6C34878D82A}">
                    <a16:rowId xmlns:a16="http://schemas.microsoft.com/office/drawing/2014/main" val="752973518"/>
                  </a:ext>
                </a:extLst>
              </a:tr>
              <a:tr h="265325">
                <a:tc>
                  <a:txBody>
                    <a:bodyPr/>
                    <a:lstStyle/>
                    <a:p>
                      <a:pPr algn="l"/>
                      <a:r>
                        <a:rPr lang="en-CA" sz="800">
                          <a:effectLst/>
                          <a:latin typeface="Times New Roman" panose="02020603050405020304" pitchFamily="18" charset="0"/>
                          <a:cs typeface="Times New Roman" panose="02020603050405020304" pitchFamily="18" charset="0"/>
                        </a:rPr>
                        <a:t>Temp9am</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tc>
                <a:tc>
                  <a:txBody>
                    <a:bodyPr/>
                    <a:lstStyle/>
                    <a:p>
                      <a:pPr algn="l"/>
                      <a:r>
                        <a:rPr lang="en-CA" sz="800" dirty="0">
                          <a:effectLst/>
                          <a:latin typeface="Times New Roman" panose="02020603050405020304" pitchFamily="18" charset="0"/>
                          <a:cs typeface="Times New Roman" panose="02020603050405020304" pitchFamily="18" charset="0"/>
                        </a:rPr>
                        <a:t>1767</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nchor="b"/>
                </a:tc>
                <a:extLst>
                  <a:ext uri="{0D108BD9-81ED-4DB2-BD59-A6C34878D82A}">
                    <a16:rowId xmlns:a16="http://schemas.microsoft.com/office/drawing/2014/main" val="449151139"/>
                  </a:ext>
                </a:extLst>
              </a:tr>
              <a:tr h="265325">
                <a:tc>
                  <a:txBody>
                    <a:bodyPr/>
                    <a:lstStyle/>
                    <a:p>
                      <a:pPr algn="l"/>
                      <a:r>
                        <a:rPr lang="en-CA" sz="800">
                          <a:effectLst/>
                          <a:latin typeface="Times New Roman" panose="02020603050405020304" pitchFamily="18" charset="0"/>
                          <a:cs typeface="Times New Roman" panose="02020603050405020304" pitchFamily="18" charset="0"/>
                        </a:rPr>
                        <a:t>WindSpeed9am</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tc>
                <a:tc>
                  <a:txBody>
                    <a:bodyPr/>
                    <a:lstStyle/>
                    <a:p>
                      <a:pPr algn="l"/>
                      <a:r>
                        <a:rPr lang="en-CA" sz="800" dirty="0">
                          <a:effectLst/>
                          <a:latin typeface="Times New Roman" panose="02020603050405020304" pitchFamily="18" charset="0"/>
                          <a:cs typeface="Times New Roman" panose="02020603050405020304" pitchFamily="18" charset="0"/>
                        </a:rPr>
                        <a:t>1767</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nchor="b"/>
                </a:tc>
                <a:extLst>
                  <a:ext uri="{0D108BD9-81ED-4DB2-BD59-A6C34878D82A}">
                    <a16:rowId xmlns:a16="http://schemas.microsoft.com/office/drawing/2014/main" val="1578204832"/>
                  </a:ext>
                </a:extLst>
              </a:tr>
              <a:tr h="265325">
                <a:tc>
                  <a:txBody>
                    <a:bodyPr/>
                    <a:lstStyle/>
                    <a:p>
                      <a:pPr algn="l"/>
                      <a:r>
                        <a:rPr lang="en-CA" sz="800">
                          <a:effectLst/>
                          <a:latin typeface="Times New Roman" panose="02020603050405020304" pitchFamily="18" charset="0"/>
                          <a:cs typeface="Times New Roman" panose="02020603050405020304" pitchFamily="18" charset="0"/>
                        </a:rPr>
                        <a:t>MiniTemp</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tc>
                <a:tc>
                  <a:txBody>
                    <a:bodyPr/>
                    <a:lstStyle/>
                    <a:p>
                      <a:pPr algn="l"/>
                      <a:r>
                        <a:rPr lang="en-CA" sz="800" dirty="0">
                          <a:effectLst/>
                          <a:latin typeface="Times New Roman" panose="02020603050405020304" pitchFamily="18" charset="0"/>
                          <a:cs typeface="Times New Roman" panose="02020603050405020304" pitchFamily="18" charset="0"/>
                        </a:rPr>
                        <a:t>1485</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nchor="b"/>
                </a:tc>
                <a:extLst>
                  <a:ext uri="{0D108BD9-81ED-4DB2-BD59-A6C34878D82A}">
                    <a16:rowId xmlns:a16="http://schemas.microsoft.com/office/drawing/2014/main" val="1359691053"/>
                  </a:ext>
                </a:extLst>
              </a:tr>
              <a:tr h="265325">
                <a:tc>
                  <a:txBody>
                    <a:bodyPr/>
                    <a:lstStyle/>
                    <a:p>
                      <a:pPr algn="l"/>
                      <a:r>
                        <a:rPr lang="en-CA" sz="800">
                          <a:effectLst/>
                          <a:latin typeface="Times New Roman" panose="02020603050405020304" pitchFamily="18" charset="0"/>
                          <a:cs typeface="Times New Roman" panose="02020603050405020304" pitchFamily="18" charset="0"/>
                        </a:rPr>
                        <a:t>MaxiTemp</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tc>
                <a:tc>
                  <a:txBody>
                    <a:bodyPr/>
                    <a:lstStyle/>
                    <a:p>
                      <a:pPr algn="l"/>
                      <a:r>
                        <a:rPr lang="en-CA" sz="800" dirty="0">
                          <a:effectLst/>
                          <a:latin typeface="Times New Roman" panose="02020603050405020304" pitchFamily="18" charset="0"/>
                          <a:cs typeface="Times New Roman" panose="02020603050405020304" pitchFamily="18" charset="0"/>
                        </a:rPr>
                        <a:t>1261</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896" marR="40896" marT="40896" marB="40896" anchor="b"/>
                </a:tc>
                <a:extLst>
                  <a:ext uri="{0D108BD9-81ED-4DB2-BD59-A6C34878D82A}">
                    <a16:rowId xmlns:a16="http://schemas.microsoft.com/office/drawing/2014/main" val="3360443902"/>
                  </a:ext>
                </a:extLst>
              </a:tr>
            </a:tbl>
          </a:graphicData>
        </a:graphic>
      </p:graphicFrame>
      <p:pic>
        <p:nvPicPr>
          <p:cNvPr id="15" name="Picture 14" descr="A picture containing text&#10;&#10;Description automatically generated">
            <a:extLst>
              <a:ext uri="{FF2B5EF4-FFF2-40B4-BE49-F238E27FC236}">
                <a16:creationId xmlns:a16="http://schemas.microsoft.com/office/drawing/2014/main" id="{B1A98AC3-7275-41FB-BE8E-A5747A057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977" y="5306938"/>
            <a:ext cx="5523041" cy="1551062"/>
          </a:xfrm>
          <a:prstGeom prst="rect">
            <a:avLst/>
          </a:prstGeom>
        </p:spPr>
      </p:pic>
    </p:spTree>
    <p:extLst>
      <p:ext uri="{BB962C8B-B14F-4D97-AF65-F5344CB8AC3E}">
        <p14:creationId xmlns:p14="http://schemas.microsoft.com/office/powerpoint/2010/main" val="137990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Effect transition="in" filter="fade">
                                      <p:cBhvr>
                                        <p:cTn id="70" dur="1000"/>
                                        <p:tgtEl>
                                          <p:spTgt spid="3">
                                            <p:txEl>
                                              <p:pRg st="11" end="11"/>
                                            </p:txEl>
                                          </p:spTgt>
                                        </p:tgtEl>
                                      </p:cBhvr>
                                    </p:animEffect>
                                    <p:anim calcmode="lin" valueType="num">
                                      <p:cBhvr>
                                        <p:cTn id="7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Effect transition="in" filter="fade">
                                      <p:cBhvr>
                                        <p:cTn id="77" dur="1000"/>
                                        <p:tgtEl>
                                          <p:spTgt spid="3">
                                            <p:txEl>
                                              <p:pRg st="12" end="12"/>
                                            </p:txEl>
                                          </p:spTgt>
                                        </p:tgtEl>
                                      </p:cBhvr>
                                    </p:animEffect>
                                    <p:anim calcmode="lin" valueType="num">
                                      <p:cBhvr>
                                        <p:cTn id="7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3" end="13"/>
                                            </p:txEl>
                                          </p:spTgt>
                                        </p:tgtEl>
                                        <p:attrNameLst>
                                          <p:attrName>style.visibility</p:attrName>
                                        </p:attrNameLst>
                                      </p:cBhvr>
                                      <p:to>
                                        <p:strVal val="visible"/>
                                      </p:to>
                                    </p:set>
                                    <p:animEffect transition="in" filter="fade">
                                      <p:cBhvr>
                                        <p:cTn id="84" dur="1000"/>
                                        <p:tgtEl>
                                          <p:spTgt spid="3">
                                            <p:txEl>
                                              <p:pRg st="13" end="13"/>
                                            </p:txEl>
                                          </p:spTgt>
                                        </p:tgtEl>
                                      </p:cBhvr>
                                    </p:animEffect>
                                    <p:anim calcmode="lin" valueType="num">
                                      <p:cBhvr>
                                        <p:cTn id="8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Effect transition="in" filter="fade">
                                      <p:cBhvr>
                                        <p:cTn id="91" dur="1000"/>
                                        <p:tgtEl>
                                          <p:spTgt spid="3">
                                            <p:txEl>
                                              <p:pRg st="14" end="14"/>
                                            </p:txEl>
                                          </p:spTgt>
                                        </p:tgtEl>
                                      </p:cBhvr>
                                    </p:animEffect>
                                    <p:anim calcmode="lin" valueType="num">
                                      <p:cBhvr>
                                        <p:cTn id="92"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A44C4B-D222-478B-87C7-FB3493EDF961}"/>
              </a:ext>
            </a:extLst>
          </p:cNvPr>
          <p:cNvSpPr>
            <a:spLocks noGrp="1"/>
          </p:cNvSpPr>
          <p:nvPr>
            <p:ph idx="1"/>
          </p:nvPr>
        </p:nvSpPr>
        <p:spPr>
          <a:xfrm>
            <a:off x="727104" y="723218"/>
            <a:ext cx="10515600" cy="4351338"/>
          </a:xfrm>
        </p:spPr>
        <p:txBody>
          <a:bodyPr/>
          <a:lstStyle/>
          <a:p>
            <a:pPr marL="0" indent="0">
              <a:buNone/>
            </a:pPr>
            <a:endParaRPr lang="en-GB" dirty="0"/>
          </a:p>
          <a:p>
            <a:pPr marL="0" indent="0">
              <a:buNone/>
            </a:pPr>
            <a:endParaRPr lang="en-GB" dirty="0"/>
          </a:p>
          <a:p>
            <a:pPr marL="0" indent="0">
              <a:buNone/>
            </a:pPr>
            <a:endParaRPr lang="en-GB" dirty="0"/>
          </a:p>
          <a:p>
            <a:pPr marL="0" indent="0" algn="ctr">
              <a:buNone/>
            </a:pPr>
            <a:r>
              <a:rPr lang="en-GB" sz="6000" dirty="0">
                <a:solidFill>
                  <a:schemeClr val="accent1"/>
                </a:solidFill>
                <a:latin typeface="Times New Roman" panose="02020603050405020304" pitchFamily="18" charset="0"/>
                <a:cs typeface="Times New Roman" panose="02020603050405020304" pitchFamily="18" charset="0"/>
              </a:rPr>
              <a:t>Exploratory Data Analysis</a:t>
            </a:r>
          </a:p>
        </p:txBody>
      </p:sp>
      <p:pic>
        <p:nvPicPr>
          <p:cNvPr id="5" name="Picture 4" descr="A picture containing text&#10;&#10;Description automatically generated">
            <a:extLst>
              <a:ext uri="{FF2B5EF4-FFF2-40B4-BE49-F238E27FC236}">
                <a16:creationId xmlns:a16="http://schemas.microsoft.com/office/drawing/2014/main" id="{4B465005-ADDB-4CE0-9348-45BC5A4F7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977" y="5306938"/>
            <a:ext cx="5523041" cy="1551062"/>
          </a:xfrm>
          <a:prstGeom prst="rect">
            <a:avLst/>
          </a:prstGeom>
        </p:spPr>
      </p:pic>
    </p:spTree>
    <p:extLst>
      <p:ext uri="{BB962C8B-B14F-4D97-AF65-F5344CB8AC3E}">
        <p14:creationId xmlns:p14="http://schemas.microsoft.com/office/powerpoint/2010/main" val="348178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6135C54-30E0-4BED-A9FA-7969ACF7974D}"/>
              </a:ext>
            </a:extLst>
          </p:cNvPr>
          <p:cNvSpPr>
            <a:spLocks noGrp="1"/>
          </p:cNvSpPr>
          <p:nvPr>
            <p:ph idx="1"/>
          </p:nvPr>
        </p:nvSpPr>
        <p:spPr>
          <a:xfrm>
            <a:off x="327348" y="318782"/>
            <a:ext cx="4865437" cy="5858181"/>
          </a:xfrm>
        </p:spPr>
        <p:txBody>
          <a:bodyPr>
            <a:normAutofit/>
          </a:bodyPr>
          <a:lstStyle/>
          <a:p>
            <a:pPr marL="0" indent="0">
              <a:buNone/>
            </a:pPr>
            <a:r>
              <a:rPr lang="en-IN" sz="32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Y</a:t>
            </a:r>
            <a:r>
              <a:rPr lang="en-IN" sz="32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early distribution of rainfall to find the years with highest and lowest rain fall</a:t>
            </a:r>
          </a:p>
          <a:p>
            <a:pPr marL="0" indent="0">
              <a:buNone/>
            </a:pPr>
            <a:endParaRPr lang="en-CA" sz="2000" dirty="0">
              <a:latin typeface="Times New Roman" panose="02020603050405020304" pitchFamily="18" charset="0"/>
              <a:ea typeface="Times New Roman" panose="02020603050405020304" pitchFamily="18" charset="0"/>
            </a:endParaRPr>
          </a:p>
          <a:p>
            <a:pPr marL="0" indent="0">
              <a:buNone/>
            </a:pPr>
            <a:endParaRPr lang="en-CA" sz="2000" dirty="0">
              <a:effectLst/>
              <a:latin typeface="Times New Roman" panose="02020603050405020304" pitchFamily="18" charset="0"/>
              <a:ea typeface="Times New Roman" panose="02020603050405020304" pitchFamily="18" charset="0"/>
            </a:endParaRPr>
          </a:p>
          <a:p>
            <a:pPr marL="0" indent="0" algn="just">
              <a:buNone/>
            </a:pPr>
            <a:r>
              <a:rPr lang="en-CA" sz="2000" dirty="0">
                <a:effectLst/>
                <a:latin typeface="Times New Roman" panose="02020603050405020304" pitchFamily="18" charset="0"/>
                <a:ea typeface="Times New Roman" panose="02020603050405020304" pitchFamily="18" charset="0"/>
              </a:rPr>
              <a:t>The graph above depicts the annual rainfall distribution, highlighting the year with the most and least rain throughout the course of the whole time. We can observe that the wettest years were 2010, 2011, and 2016, with about 33000mm of rain. The wettest years were 2007, 2008, and 2017, with rainfall ranging from 25000 to 30000 mm in 2009, 2012, 2013, 2014, and 2015</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p>
        </p:txBody>
      </p:sp>
      <p:grpSp>
        <p:nvGrpSpPr>
          <p:cNvPr id="19"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Chart, bar chart&#10;&#10;Description automatically generated">
            <a:extLst>
              <a:ext uri="{FF2B5EF4-FFF2-40B4-BE49-F238E27FC236}">
                <a16:creationId xmlns:a16="http://schemas.microsoft.com/office/drawing/2014/main" id="{09726BCB-A1BE-4A43-A53C-7CAF1C2BF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314765" y="1577962"/>
            <a:ext cx="6253212" cy="4174019"/>
          </a:xfrm>
          <a:prstGeom prst="rect">
            <a:avLst/>
          </a:prstGeom>
          <a:noFill/>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2" name="Picture 21" descr="A picture containing text&#10;&#10;Description automatically generated">
            <a:extLst>
              <a:ext uri="{FF2B5EF4-FFF2-40B4-BE49-F238E27FC236}">
                <a16:creationId xmlns:a16="http://schemas.microsoft.com/office/drawing/2014/main" id="{A80FBC46-C956-4106-91F5-C375A4D521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442" y="5019869"/>
            <a:ext cx="5523041" cy="1838131"/>
          </a:xfrm>
          <a:prstGeom prst="rect">
            <a:avLst/>
          </a:prstGeom>
        </p:spPr>
      </p:pic>
    </p:spTree>
    <p:extLst>
      <p:ext uri="{BB962C8B-B14F-4D97-AF65-F5344CB8AC3E}">
        <p14:creationId xmlns:p14="http://schemas.microsoft.com/office/powerpoint/2010/main" val="24706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1ACF04E-10DF-4F33-88D7-EEBFE6ADEE43}"/>
              </a:ext>
            </a:extLst>
          </p:cNvPr>
          <p:cNvSpPr>
            <a:spLocks noGrp="1"/>
          </p:cNvSpPr>
          <p:nvPr>
            <p:ph idx="1"/>
          </p:nvPr>
        </p:nvSpPr>
        <p:spPr>
          <a:xfrm>
            <a:off x="327348" y="543147"/>
            <a:ext cx="5093737" cy="5633816"/>
          </a:xfrm>
        </p:spPr>
        <p:txBody>
          <a:bodyPr>
            <a:normAutofit/>
          </a:bodyPr>
          <a:lstStyle/>
          <a:p>
            <a:pPr marL="0" indent="0">
              <a:buNone/>
            </a:pPr>
            <a:r>
              <a:rPr lang="en-IN" sz="24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T</a:t>
            </a:r>
            <a:r>
              <a:rPr lang="en-IN" sz="24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he degree of temperature that contains highest counts</a:t>
            </a:r>
          </a:p>
          <a:p>
            <a:pPr marL="0" indent="0">
              <a:buNone/>
            </a:pPr>
            <a:endParaRPr lang="en-IN" sz="2000" b="1" dirty="0">
              <a:effectLst/>
              <a:ea typeface="Times New Roman" panose="02020603050405020304" pitchFamily="18" charset="0"/>
            </a:endParaRPr>
          </a:p>
          <a:p>
            <a:pPr marL="0" indent="0">
              <a:buNone/>
            </a:pPr>
            <a:endParaRPr lang="en-CA"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CA" sz="2000" dirty="0">
                <a:effectLst/>
                <a:latin typeface="Times New Roman" panose="02020603050405020304" pitchFamily="18" charset="0"/>
                <a:ea typeface="Times New Roman" panose="02020603050405020304" pitchFamily="18" charset="0"/>
                <a:cs typeface="Times New Roman" panose="02020603050405020304" pitchFamily="18" charset="0"/>
              </a:rPr>
              <a:t>The histogram shows normal distribution of maximum temperature and it's right skewed as most of the data frequencies are distributed towards right side and peak lies at left. The highest concentration of points of temperature is between 17 to 20 degrees Celsius.</a:t>
            </a:r>
          </a:p>
          <a:p>
            <a:pPr marL="0" indent="0">
              <a:buNone/>
            </a:pPr>
            <a:r>
              <a:rPr lang="en-CA"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Chart, histogram&#10;&#10;Description automatically generated">
            <a:extLst>
              <a:ext uri="{FF2B5EF4-FFF2-40B4-BE49-F238E27FC236}">
                <a16:creationId xmlns:a16="http://schemas.microsoft.com/office/drawing/2014/main" id="{9F62D0AF-515A-4601-8911-709597697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452432" y="1273045"/>
            <a:ext cx="6253212" cy="4174019"/>
          </a:xfrm>
          <a:prstGeom prst="rect">
            <a:avLst/>
          </a:prstGeom>
          <a:noFill/>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descr="A picture containing text&#10;&#10;Description automatically generated">
            <a:extLst>
              <a:ext uri="{FF2B5EF4-FFF2-40B4-BE49-F238E27FC236}">
                <a16:creationId xmlns:a16="http://schemas.microsoft.com/office/drawing/2014/main" id="{91FCCE15-2E75-40B3-990B-CEC6588B0C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977" y="4973216"/>
            <a:ext cx="5523041" cy="1884784"/>
          </a:xfrm>
          <a:prstGeom prst="rect">
            <a:avLst/>
          </a:prstGeom>
        </p:spPr>
      </p:pic>
    </p:spTree>
    <p:extLst>
      <p:ext uri="{BB962C8B-B14F-4D97-AF65-F5344CB8AC3E}">
        <p14:creationId xmlns:p14="http://schemas.microsoft.com/office/powerpoint/2010/main" val="195354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660</TotalTime>
  <Words>1930</Words>
  <Application>Microsoft Office PowerPoint</Application>
  <PresentationFormat>Widescreen</PresentationFormat>
  <Paragraphs>272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Times New Roman</vt:lpstr>
      <vt:lpstr>Wingdings</vt:lpstr>
      <vt:lpstr>Office Theme</vt:lpstr>
      <vt:lpstr>M108- Capstone Project Rain Prediction using classification Models  Name Rajinder Kaur Student ID:- 0777816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M108- Capstone Project Rain Prediction using classification Models</dc:title>
  <dc:creator>Rajinder Kaur</dc:creator>
  <cp:lastModifiedBy>Rajinder Kaur</cp:lastModifiedBy>
  <cp:revision>91</cp:revision>
  <dcterms:created xsi:type="dcterms:W3CDTF">2022-04-17T17:22:16Z</dcterms:created>
  <dcterms:modified xsi:type="dcterms:W3CDTF">2022-04-25T23:28:59Z</dcterms:modified>
</cp:coreProperties>
</file>