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oumo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oumo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9.png"/><Relationship Id="rId3"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 Rajini Parimal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 Rajini Parimala</a:t>
            </a:r>
          </a:p>
        </p:txBody>
      </p:sp>
      <p:sp>
        <p:nvSpPr>
          <p:cNvPr id="152" name="LENDING CLUB"/>
          <p:cNvSpPr txBox="1"/>
          <p:nvPr>
            <p:ph type="ctrTitle"/>
          </p:nvPr>
        </p:nvSpPr>
        <p:spPr>
          <a:prstGeom prst="rect">
            <a:avLst/>
          </a:prstGeom>
        </p:spPr>
        <p:txBody>
          <a:bodyPr/>
          <a:lstStyle/>
          <a:p>
            <a:pPr/>
            <a:r>
              <a:t>LENDING CLUB </a:t>
            </a:r>
          </a:p>
        </p:txBody>
      </p:sp>
      <p:sp>
        <p:nvSpPr>
          <p:cNvPr id="153" name="EDA Case study"/>
          <p:cNvSpPr txBox="1"/>
          <p:nvPr>
            <p:ph type="subTitle" sz="quarter" idx="1"/>
          </p:nvPr>
        </p:nvSpPr>
        <p:spPr>
          <a:prstGeom prst="rect">
            <a:avLst/>
          </a:prstGeom>
        </p:spPr>
        <p:txBody>
          <a:bodyPr/>
          <a:lstStyle/>
          <a:p>
            <a:pPr/>
            <a:r>
              <a:t>EDA Case study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Home ownership Vs Loan status…"/>
          <p:cNvSpPr txBox="1"/>
          <p:nvPr>
            <p:ph type="body" idx="1"/>
          </p:nvPr>
        </p:nvSpPr>
        <p:spPr>
          <a:xfrm>
            <a:off x="256221" y="284139"/>
            <a:ext cx="23617928" cy="13018870"/>
          </a:xfrm>
          <a:prstGeom prst="rect">
            <a:avLst/>
          </a:prstGeom>
        </p:spPr>
        <p:txBody>
          <a:bodyPr/>
          <a:lstStyle/>
          <a:p>
            <a:pPr algn="l" defTabSz="2340805">
              <a:defRPr spc="-76" sz="3839"/>
            </a:pPr>
            <a:r>
              <a:t>        Home ownership Vs Loan status </a:t>
            </a:r>
          </a:p>
          <a:p>
            <a:pPr algn="l" defTabSz="2340805">
              <a:defRPr spc="-76" sz="3839"/>
            </a:pPr>
          </a:p>
          <a:p>
            <a:pPr algn="l" defTabSz="2340805">
              <a:defRPr spc="-76" sz="3839"/>
            </a:pPr>
            <a:r>
              <a:t>              </a:t>
            </a:r>
          </a:p>
          <a:p>
            <a:pPr algn="l" defTabSz="2340805">
              <a:defRPr spc="-76" sz="3839"/>
            </a:pPr>
          </a:p>
          <a:p>
            <a:pPr algn="l" defTabSz="2340805">
              <a:defRPr spc="-76" sz="3839"/>
            </a:pPr>
            <a:r>
              <a:t>* people with higher loan amounts in mortgage home ownership has high default rate than others.</a:t>
            </a:r>
          </a:p>
          <a:p>
            <a:pPr algn="l" defTabSz="2340805">
              <a:defRPr spc="-76" sz="3839"/>
            </a:pPr>
          </a:p>
          <a:p>
            <a:pPr algn="l" defTabSz="2340805">
              <a:defRPr spc="-76" sz="3839"/>
            </a:pPr>
          </a:p>
          <a:p>
            <a:pPr algn="l" defTabSz="2340805">
              <a:defRPr spc="-76" sz="3839"/>
            </a:pPr>
          </a:p>
          <a:p>
            <a:pPr algn="l" defTabSz="2340805">
              <a:defRPr spc="-76" sz="3839"/>
            </a:pPr>
          </a:p>
          <a:p>
            <a:pPr algn="l" defTabSz="2340805">
              <a:defRPr spc="-76" sz="3839"/>
            </a:pPr>
          </a:p>
          <a:p>
            <a:pPr algn="l" defTabSz="2340805">
              <a:defRPr spc="-76" sz="3839"/>
            </a:pPr>
          </a:p>
          <a:p>
            <a:pPr algn="l" defTabSz="2340805">
              <a:defRPr spc="-76" sz="3839"/>
            </a:pPr>
          </a:p>
        </p:txBody>
      </p:sp>
      <p:pic>
        <p:nvPicPr>
          <p:cNvPr id="178" name="house ownership.png" descr="house ownership.png"/>
          <p:cNvPicPr>
            <a:picLocks noChangeAspect="1"/>
          </p:cNvPicPr>
          <p:nvPr/>
        </p:nvPicPr>
        <p:blipFill>
          <a:blip r:embed="rId2">
            <a:extLst/>
          </a:blip>
          <a:stretch>
            <a:fillRect/>
          </a:stretch>
        </p:blipFill>
        <p:spPr>
          <a:xfrm>
            <a:off x="256221" y="284139"/>
            <a:ext cx="9844353" cy="6513925"/>
          </a:xfrm>
          <a:prstGeom prst="rect">
            <a:avLst/>
          </a:prstGeom>
          <a:ln w="12700">
            <a:miter lim="400000"/>
          </a:ln>
        </p:spPr>
      </p:pic>
      <p:pic>
        <p:nvPicPr>
          <p:cNvPr id="179" name="homeownership1.png" descr="homeownership1.png"/>
          <p:cNvPicPr>
            <a:picLocks noChangeAspect="1"/>
          </p:cNvPicPr>
          <p:nvPr/>
        </p:nvPicPr>
        <p:blipFill>
          <a:blip r:embed="rId3">
            <a:extLst/>
          </a:blip>
          <a:stretch>
            <a:fillRect/>
          </a:stretch>
        </p:blipFill>
        <p:spPr>
          <a:xfrm>
            <a:off x="256221" y="284139"/>
            <a:ext cx="9080057" cy="7041677"/>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Employee length Vs loan status…"/>
          <p:cNvSpPr txBox="1"/>
          <p:nvPr>
            <p:ph type="body" idx="1"/>
          </p:nvPr>
        </p:nvSpPr>
        <p:spPr>
          <a:xfrm>
            <a:off x="602231" y="199999"/>
            <a:ext cx="23179538" cy="12757901"/>
          </a:xfrm>
          <a:prstGeom prst="rect">
            <a:avLst/>
          </a:prstGeom>
        </p:spPr>
        <p:txBody>
          <a:bodyPr/>
          <a:lstStyle/>
          <a:p>
            <a:pPr algn="l" defTabSz="975335">
              <a:defRPr spc="-39" sz="2000"/>
            </a:pPr>
          </a:p>
          <a:p>
            <a:pPr algn="l" defTabSz="975335">
              <a:defRPr spc="-64" sz="3200"/>
            </a:pPr>
            <a:r>
              <a:t>                                                                          Employee length Vs loan status </a:t>
            </a:r>
          </a:p>
          <a:p>
            <a:pPr algn="l" defTabSz="975335">
              <a:defRPr spc="-32" sz="1600"/>
            </a:pPr>
          </a:p>
          <a:p>
            <a:pPr algn="l" defTabSz="975335">
              <a:defRPr spc="-32" sz="1600"/>
            </a:pPr>
          </a:p>
          <a:p>
            <a:pPr algn="l" defTabSz="975335">
              <a:defRPr spc="-32" sz="1600"/>
            </a:pPr>
            <a:r>
              <a:t>     </a:t>
            </a:r>
          </a:p>
          <a:p>
            <a:pPr algn="l" defTabSz="975335">
              <a:defRPr spc="-32" sz="1600"/>
            </a:pPr>
          </a:p>
          <a:p>
            <a:pPr algn="l" defTabSz="975335">
              <a:defRPr spc="-32" sz="1600"/>
            </a:pPr>
          </a:p>
          <a:p>
            <a:pPr algn="l" defTabSz="975335">
              <a:defRPr spc="-32" sz="1600"/>
            </a:pPr>
            <a:r>
              <a:t>                </a:t>
            </a:r>
          </a:p>
          <a:p>
            <a:pPr algn="l" defTabSz="975335">
              <a:defRPr spc="-32" sz="1600"/>
            </a:pPr>
            <a:r>
              <a:t>      </a:t>
            </a:r>
          </a:p>
          <a:p>
            <a:pPr algn="l" defTabSz="975335">
              <a:defRPr spc="-32" sz="1600"/>
            </a:pPr>
          </a:p>
          <a:p>
            <a:pPr algn="l" defTabSz="975335">
              <a:defRPr spc="-32" sz="1600"/>
            </a:pPr>
          </a:p>
          <a:p>
            <a:pPr algn="l" defTabSz="975335">
              <a:defRPr spc="-32" sz="1600"/>
            </a:pPr>
          </a:p>
          <a:p>
            <a:pPr algn="l" defTabSz="975335">
              <a:defRPr spc="-32" sz="1600"/>
            </a:pPr>
          </a:p>
          <a:p>
            <a:pPr algn="l" defTabSz="975335">
              <a:defRPr spc="-32" sz="1600"/>
            </a:pPr>
          </a:p>
          <a:p>
            <a:pPr algn="l" defTabSz="975335">
              <a:defRPr spc="-32" sz="1600"/>
            </a:pPr>
          </a:p>
          <a:p>
            <a:pPr algn="l" defTabSz="975335">
              <a:defRPr spc="-32" sz="1600"/>
            </a:pPr>
          </a:p>
          <a:p>
            <a:pPr algn="l" defTabSz="975335">
              <a:defRPr spc="-56" sz="2800"/>
            </a:pPr>
            <a:r>
              <a:t>. People with experience of 10 years and higher are maximum in count for both the cases of charged off customers and fully paid.</a:t>
            </a:r>
          </a:p>
          <a:p>
            <a:pPr algn="l" defTabSz="975335">
              <a:defRPr spc="-32" sz="1600"/>
            </a:pPr>
          </a:p>
          <a:p>
            <a:pPr algn="l" defTabSz="975335">
              <a:defRPr spc="-32" sz="1600"/>
            </a:pPr>
          </a:p>
          <a:p>
            <a:pPr algn="l" defTabSz="975335">
              <a:defRPr spc="-32" sz="1600"/>
            </a:pPr>
          </a:p>
          <a:p>
            <a:pPr algn="l" defTabSz="975335">
              <a:defRPr spc="-32" sz="1600"/>
            </a:pPr>
          </a:p>
          <a:p>
            <a:pPr algn="l" defTabSz="975335">
              <a:defRPr spc="-32" sz="1600"/>
            </a:pPr>
          </a:p>
          <a:p>
            <a:pPr algn="l" defTabSz="975335">
              <a:defRPr spc="-32" sz="1600"/>
            </a:pPr>
          </a:p>
          <a:p>
            <a:pPr algn="l" defTabSz="975335">
              <a:defRPr spc="-32" sz="1600"/>
            </a:pPr>
          </a:p>
        </p:txBody>
      </p:sp>
      <p:pic>
        <p:nvPicPr>
          <p:cNvPr id="182" name="emplen.png" descr="emplen.png"/>
          <p:cNvPicPr>
            <a:picLocks noChangeAspect="1"/>
          </p:cNvPicPr>
          <p:nvPr/>
        </p:nvPicPr>
        <p:blipFill>
          <a:blip r:embed="rId2">
            <a:extLst/>
          </a:blip>
          <a:stretch>
            <a:fillRect/>
          </a:stretch>
        </p:blipFill>
        <p:spPr>
          <a:xfrm>
            <a:off x="602231" y="199999"/>
            <a:ext cx="10261393" cy="7957815"/>
          </a:xfrm>
          <a:prstGeom prst="rect">
            <a:avLst/>
          </a:prstGeom>
          <a:ln w="12700">
            <a:miter lim="400000"/>
          </a:ln>
        </p:spPr>
      </p:pic>
      <p:pic>
        <p:nvPicPr>
          <p:cNvPr id="183" name="emplen1.png" descr="emplen1.png"/>
          <p:cNvPicPr>
            <a:picLocks noChangeAspect="1"/>
          </p:cNvPicPr>
          <p:nvPr/>
        </p:nvPicPr>
        <p:blipFill>
          <a:blip r:embed="rId3">
            <a:extLst/>
          </a:blip>
          <a:stretch>
            <a:fillRect/>
          </a:stretch>
        </p:blipFill>
        <p:spPr>
          <a:xfrm>
            <a:off x="602231" y="199999"/>
            <a:ext cx="10382072" cy="805140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Purpose Vs Loan status…"/>
          <p:cNvSpPr txBox="1"/>
          <p:nvPr>
            <p:ph type="body" idx="1"/>
          </p:nvPr>
        </p:nvSpPr>
        <p:spPr>
          <a:xfrm>
            <a:off x="1206500" y="543400"/>
            <a:ext cx="22226605" cy="12826493"/>
          </a:xfrm>
          <a:prstGeom prst="rect">
            <a:avLst/>
          </a:prstGeom>
        </p:spPr>
        <p:txBody>
          <a:bodyPr anchor="b"/>
          <a:lstStyle/>
          <a:p>
            <a:pPr defTabSz="2023821">
              <a:defRPr spc="-66" sz="3320"/>
            </a:pPr>
          </a:p>
          <a:p>
            <a:pPr defTabSz="2023821">
              <a:defRPr spc="-66" sz="3320"/>
            </a:pPr>
            <a:r>
              <a:rPr spc="-89" sz="4482"/>
              <a:t>Purpose Vs Loan status </a:t>
            </a:r>
            <a:endParaRPr spc="-89" sz="4482"/>
          </a:p>
          <a:p>
            <a:pPr algn="l" defTabSz="2023821">
              <a:defRPr spc="-66" sz="3320"/>
            </a:pPr>
          </a:p>
          <a:p>
            <a:pPr algn="l" defTabSz="2023821">
              <a:defRPr spc="-192" sz="9628"/>
            </a:pPr>
          </a:p>
          <a:p>
            <a:pPr algn="l" defTabSz="2023821">
              <a:defRPr spc="-58" sz="2905"/>
            </a:pPr>
          </a:p>
          <a:p>
            <a:pPr algn="l" defTabSz="2023821">
              <a:defRPr spc="-58" sz="2905"/>
            </a:pPr>
            <a:r>
              <a:t>Borrowers who took loans for debt consolidation, credit card repayment purpose have defaulted more.</a:t>
            </a:r>
          </a:p>
          <a:p>
            <a:pPr defTabSz="2023821">
              <a:defRPr spc="-192" sz="9628"/>
            </a:pPr>
          </a:p>
        </p:txBody>
      </p:sp>
      <p:pic>
        <p:nvPicPr>
          <p:cNvPr id="186" name="purpose.png" descr="purpose.png"/>
          <p:cNvPicPr>
            <a:picLocks noChangeAspect="1"/>
          </p:cNvPicPr>
          <p:nvPr/>
        </p:nvPicPr>
        <p:blipFill>
          <a:blip r:embed="rId2">
            <a:extLst/>
          </a:blip>
          <a:stretch>
            <a:fillRect/>
          </a:stretch>
        </p:blipFill>
        <p:spPr>
          <a:xfrm>
            <a:off x="1206500" y="543400"/>
            <a:ext cx="21869400" cy="886102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Address state Vs charged off…"/>
          <p:cNvSpPr txBox="1"/>
          <p:nvPr>
            <p:ph type="body" idx="1"/>
          </p:nvPr>
        </p:nvSpPr>
        <p:spPr>
          <a:xfrm>
            <a:off x="492997" y="761923"/>
            <a:ext cx="22684503" cy="12535317"/>
          </a:xfrm>
          <a:prstGeom prst="rect">
            <a:avLst/>
          </a:prstGeom>
        </p:spPr>
        <p:txBody>
          <a:bodyPr/>
          <a:lstStyle/>
          <a:p>
            <a:pPr>
              <a:defRPr spc="-79" sz="4000"/>
            </a:pPr>
            <a:r>
              <a:t>Address state Vs charged off</a:t>
            </a:r>
          </a:p>
          <a:p>
            <a:pPr>
              <a:defRPr spc="-79" sz="4000"/>
            </a:pPr>
          </a:p>
          <a:p>
            <a:pPr/>
          </a:p>
          <a:p>
            <a:pPr algn="l">
              <a:defRPr spc="-70" sz="3500"/>
            </a:pPr>
            <a:r>
              <a:t>The loans which are given for CA,FL,TX state borrowers are defaulted more than any other state.</a:t>
            </a:r>
          </a:p>
        </p:txBody>
      </p:sp>
      <p:pic>
        <p:nvPicPr>
          <p:cNvPr id="189" name="addr_loan status.png" descr="addr_loan status.png"/>
          <p:cNvPicPr>
            <a:picLocks noChangeAspect="1"/>
          </p:cNvPicPr>
          <p:nvPr/>
        </p:nvPicPr>
        <p:blipFill>
          <a:blip r:embed="rId2">
            <a:extLst/>
          </a:blip>
          <a:stretch>
            <a:fillRect/>
          </a:stretch>
        </p:blipFill>
        <p:spPr>
          <a:xfrm>
            <a:off x="492997" y="761923"/>
            <a:ext cx="20584509" cy="8385115"/>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Conclusions…"/>
          <p:cNvSpPr txBox="1"/>
          <p:nvPr>
            <p:ph type="body" idx="1"/>
          </p:nvPr>
        </p:nvSpPr>
        <p:spPr>
          <a:xfrm>
            <a:off x="503093" y="724842"/>
            <a:ext cx="23526892" cy="12616462"/>
          </a:xfrm>
          <a:prstGeom prst="rect">
            <a:avLst/>
          </a:prstGeom>
        </p:spPr>
        <p:txBody>
          <a:bodyPr/>
          <a:lstStyle/>
          <a:p>
            <a:pPr defTabSz="1901904">
              <a:defRPr spc="-180" sz="9048"/>
            </a:pPr>
            <a:r>
              <a:t>Conclusions </a:t>
            </a:r>
          </a:p>
          <a:p>
            <a:pPr defTabSz="1901904">
              <a:defRPr spc="-180" sz="9048"/>
            </a:pPr>
          </a:p>
          <a:p>
            <a:pPr algn="l" defTabSz="1901904">
              <a:defRPr spc="-62" sz="3120"/>
            </a:pPr>
          </a:p>
          <a:p>
            <a:pPr algn="just" defTabSz="1901904">
              <a:defRPr spc="-62" sz="3120"/>
            </a:pPr>
            <a:r>
              <a:t>*  Higher the loan amount and higher the interest rate then more the loan defaulters.  </a:t>
            </a:r>
          </a:p>
          <a:p>
            <a:pPr algn="just" defTabSz="1901904">
              <a:defRPr spc="-62" sz="3120"/>
            </a:pPr>
          </a:p>
          <a:p>
            <a:pPr algn="just" defTabSz="1901904">
              <a:defRPr spc="-62" sz="3120"/>
            </a:pPr>
            <a:r>
              <a:t>* Company should reduce the high interest rate for 60 months tenure, there are more chances for loan to get default.</a:t>
            </a:r>
          </a:p>
          <a:p>
            <a:pPr algn="just" defTabSz="1901904">
              <a:defRPr spc="-62" sz="3120"/>
            </a:pPr>
          </a:p>
          <a:p>
            <a:pPr algn="just" defTabSz="1901904">
              <a:defRPr spc="-62" sz="3120"/>
            </a:pPr>
            <a:r>
              <a:t>* Grades is one of the good metrics for finding loan defaulters. Company has to look into the information from borrowers before issuing loans to low grade(G to A)</a:t>
            </a:r>
          </a:p>
          <a:p>
            <a:pPr algn="just" defTabSz="1901904">
              <a:defRPr spc="-62" sz="3120"/>
            </a:pPr>
          </a:p>
          <a:p>
            <a:pPr algn="just" defTabSz="1901904">
              <a:defRPr spc="-62" sz="3120"/>
            </a:pPr>
            <a:r>
              <a:t>* Purpose also plays an important role in identifying the loan defaulters. Borrowers whose purpose is debt consolidation, credit card repayment etc., are more prone to be defaulters.</a:t>
            </a:r>
          </a:p>
          <a:p>
            <a:pPr algn="just" defTabSz="1901904">
              <a:defRPr spc="-62" sz="3120"/>
            </a:pPr>
          </a:p>
          <a:p>
            <a:pPr algn="just" defTabSz="1901904">
              <a:defRPr spc="-62" sz="3120"/>
            </a:pPr>
            <a:r>
              <a:t>* Borrowers who’s house ownership is mortgage have taken higher loans and defaulting the approved loans.</a:t>
            </a:r>
          </a:p>
          <a:p>
            <a:pPr algn="just" defTabSz="1901904">
              <a:defRPr spc="-62" sz="3120"/>
            </a:pPr>
          </a:p>
          <a:p>
            <a:pPr algn="just" defTabSz="1901904">
              <a:defRPr spc="-62" sz="3120"/>
            </a:pPr>
          </a:p>
          <a:p>
            <a:pPr defTabSz="1901904">
              <a:defRPr spc="-180" sz="9048"/>
            </a:pPr>
          </a:p>
          <a:p>
            <a:pPr defTabSz="1901904">
              <a:defRPr spc="-180" sz="9048"/>
            </a:pPr>
          </a:p>
          <a:p>
            <a:pPr defTabSz="1901904">
              <a:defRPr spc="-180" sz="9048"/>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ABSTRACT…"/>
          <p:cNvSpPr txBox="1"/>
          <p:nvPr>
            <p:ph type="body" idx="1"/>
          </p:nvPr>
        </p:nvSpPr>
        <p:spPr>
          <a:xfrm>
            <a:off x="519293" y="702814"/>
            <a:ext cx="23104559" cy="11192828"/>
          </a:xfrm>
          <a:prstGeom prst="rect">
            <a:avLst/>
          </a:prstGeom>
        </p:spPr>
        <p:txBody>
          <a:bodyPr/>
          <a:lstStyle/>
          <a:p>
            <a:pPr algn="l" defTabSz="379475">
              <a:lnSpc>
                <a:spcPct val="100000"/>
              </a:lnSpc>
              <a:defRPr b="1" spc="0" sz="7469">
                <a:solidFill>
                  <a:srgbClr val="091E42"/>
                </a:solidFill>
                <a:latin typeface="Times Roman"/>
                <a:ea typeface="Times Roman"/>
                <a:cs typeface="Times Roman"/>
                <a:sym typeface="Times Roman"/>
              </a:defRPr>
            </a:pPr>
            <a:r>
              <a:t>ABSTRACT</a:t>
            </a:r>
          </a:p>
          <a:p>
            <a:pPr algn="l" defTabSz="379475">
              <a:lnSpc>
                <a:spcPct val="100000"/>
              </a:lnSpc>
              <a:defRPr b="1" spc="0" sz="3984">
                <a:solidFill>
                  <a:srgbClr val="091E42"/>
                </a:solidFill>
                <a:latin typeface="Times Roman"/>
                <a:ea typeface="Times Roman"/>
                <a:cs typeface="Times Roman"/>
                <a:sym typeface="Times Roman"/>
              </a:defRPr>
            </a:pPr>
          </a:p>
          <a:p>
            <a:pPr algn="l" defTabSz="379475">
              <a:lnSpc>
                <a:spcPct val="100000"/>
              </a:lnSpc>
              <a:defRPr spc="0" sz="5395">
                <a:solidFill>
                  <a:srgbClr val="091E42"/>
                </a:solidFill>
                <a:latin typeface="Times Roman"/>
                <a:ea typeface="Times Roman"/>
                <a:cs typeface="Times Roman"/>
                <a:sym typeface="Times Roman"/>
              </a:defRPr>
            </a:pPr>
            <a:r>
              <a:t>Lending Club is the largest online loan marketplace, facilitating personal loans, business loans, and financing of medical procedures. Borrowers can easily access lower interest rate loans through a fast online interface. </a:t>
            </a:r>
          </a:p>
          <a:p>
            <a:pPr algn="just" defTabSz="379475">
              <a:lnSpc>
                <a:spcPct val="100000"/>
              </a:lnSpc>
              <a:defRPr spc="0" sz="3154">
                <a:solidFill>
                  <a:srgbClr val="091E42"/>
                </a:solidFill>
                <a:latin typeface="Times Roman"/>
                <a:ea typeface="Times Roman"/>
                <a:cs typeface="Times Roman"/>
                <a:sym typeface="Times Roman"/>
              </a:defRPr>
            </a:pPr>
          </a:p>
          <a:p>
            <a:pPr algn="l" defTabSz="379475">
              <a:lnSpc>
                <a:spcPct val="100000"/>
              </a:lnSpc>
              <a:defRPr spc="0" sz="2905">
                <a:solidFill>
                  <a:srgbClr val="091E42"/>
                </a:solidFill>
                <a:latin typeface="Times Roman"/>
                <a:ea typeface="Times Roman"/>
                <a:cs typeface="Times Roman"/>
                <a:sym typeface="Times Roman"/>
              </a:defRPr>
            </a:pPr>
          </a:p>
          <a:p>
            <a:pPr algn="l" defTabSz="379475">
              <a:lnSpc>
                <a:spcPct val="100000"/>
              </a:lnSpc>
              <a:defRPr b="1" spc="0" sz="7469">
                <a:solidFill>
                  <a:srgbClr val="091E42"/>
                </a:solidFill>
                <a:latin typeface="Times Roman"/>
                <a:ea typeface="Times Roman"/>
                <a:cs typeface="Times Roman"/>
                <a:sym typeface="Times Roman"/>
              </a:defRPr>
            </a:pPr>
            <a:r>
              <a:t>AIM:</a:t>
            </a:r>
          </a:p>
          <a:p>
            <a:pPr algn="l" defTabSz="379475">
              <a:lnSpc>
                <a:spcPct val="100000"/>
              </a:lnSpc>
              <a:defRPr b="1" spc="0" sz="2905">
                <a:solidFill>
                  <a:srgbClr val="091E42"/>
                </a:solidFill>
                <a:latin typeface="Times Roman"/>
                <a:ea typeface="Times Roman"/>
                <a:cs typeface="Times Roman"/>
                <a:sym typeface="Times Roman"/>
              </a:defRPr>
            </a:pPr>
          </a:p>
          <a:p>
            <a:pPr algn="l" defTabSz="379475">
              <a:lnSpc>
                <a:spcPct val="100000"/>
              </a:lnSpc>
              <a:defRPr b="1" spc="0" sz="2905">
                <a:solidFill>
                  <a:srgbClr val="091E42"/>
                </a:solidFill>
                <a:latin typeface="Times Roman"/>
                <a:ea typeface="Times Roman"/>
                <a:cs typeface="Times Roman"/>
                <a:sym typeface="Times Roman"/>
              </a:defRPr>
            </a:pPr>
          </a:p>
          <a:p>
            <a:pPr algn="l" defTabSz="379475">
              <a:lnSpc>
                <a:spcPct val="100000"/>
              </a:lnSpc>
              <a:defRPr spc="0" sz="5395">
                <a:solidFill>
                  <a:srgbClr val="091E42"/>
                </a:solidFill>
                <a:latin typeface="Times Roman"/>
                <a:ea typeface="Times Roman"/>
                <a:cs typeface="Times Roman"/>
                <a:sym typeface="Times Roman"/>
              </a:defRPr>
            </a:pPr>
            <a:r>
              <a:t>Identify risky loan applicants, so that such loans can be reduced thereby cutting down the amount of credit loss. </a:t>
            </a:r>
          </a:p>
          <a:p>
            <a:pPr algn="l" defTabSz="379475">
              <a:lnSpc>
                <a:spcPct val="100000"/>
              </a:lnSpc>
              <a:defRPr spc="0" sz="5395">
                <a:solidFill>
                  <a:srgbClr val="091E42"/>
                </a:solidFill>
                <a:latin typeface="Times Roman"/>
                <a:ea typeface="Times Roman"/>
                <a:cs typeface="Times Roman"/>
                <a:sym typeface="Times Roman"/>
              </a:defRPr>
            </a:pPr>
            <a:r>
              <a:t>Identification of such applicants using EDA is the aim of this case study.</a:t>
            </a:r>
          </a:p>
          <a:p>
            <a:pPr algn="l" defTabSz="379475">
              <a:lnSpc>
                <a:spcPct val="100000"/>
              </a:lnSpc>
              <a:defRPr spc="0" sz="2905">
                <a:solidFill>
                  <a:srgbClr val="091E42"/>
                </a:solidFill>
                <a:latin typeface="Times Roman"/>
                <a:ea typeface="Times Roman"/>
                <a:cs typeface="Times Roman"/>
                <a:sym typeface="Times Roman"/>
              </a:defRPr>
            </a:pPr>
          </a:p>
          <a:p>
            <a:pPr algn="l" defTabSz="379475">
              <a:lnSpc>
                <a:spcPct val="100000"/>
              </a:lnSpc>
              <a:defRPr spc="0" sz="2905">
                <a:solidFill>
                  <a:srgbClr val="091E42"/>
                </a:solidFill>
                <a:latin typeface="Times Roman"/>
                <a:ea typeface="Times Roman"/>
                <a:cs typeface="Times Roman"/>
                <a:sym typeface="Times Roman"/>
              </a:defRPr>
            </a:pPr>
          </a:p>
          <a:p>
            <a:pPr algn="l" defTabSz="379475">
              <a:lnSpc>
                <a:spcPct val="100000"/>
              </a:lnSpc>
              <a:defRPr spc="0" sz="1494">
                <a:solidFill>
                  <a:srgbClr val="091E42"/>
                </a:solidFill>
                <a:latin typeface="Times Roman"/>
                <a:ea typeface="Times Roman"/>
                <a:cs typeface="Times Roman"/>
                <a:sym typeface="Times Roman"/>
              </a:defRPr>
            </a:pPr>
            <a:r>
              <a: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PROBLEM SOLVING METHODOLOGY…"/>
          <p:cNvSpPr txBox="1"/>
          <p:nvPr>
            <p:ph type="body" idx="1"/>
          </p:nvPr>
        </p:nvSpPr>
        <p:spPr>
          <a:xfrm>
            <a:off x="519293" y="868691"/>
            <a:ext cx="23345414" cy="11035744"/>
          </a:xfrm>
          <a:prstGeom prst="rect">
            <a:avLst/>
          </a:prstGeom>
        </p:spPr>
        <p:txBody>
          <a:bodyPr/>
          <a:lstStyle/>
          <a:p>
            <a:pPr lvl="2" algn="l" defTabSz="457200">
              <a:lnSpc>
                <a:spcPct val="100000"/>
              </a:lnSpc>
              <a:defRPr b="1" spc="0" sz="6000">
                <a:solidFill>
                  <a:srgbClr val="091E42"/>
                </a:solidFill>
                <a:latin typeface="Times Roman"/>
                <a:ea typeface="Times Roman"/>
                <a:cs typeface="Times Roman"/>
                <a:sym typeface="Times Roman"/>
              </a:defRPr>
            </a:pPr>
            <a:r>
              <a:t>PROBLEM SOLVING METHODOLOGY</a:t>
            </a:r>
          </a:p>
          <a:p>
            <a:pPr algn="l" defTabSz="457200">
              <a:lnSpc>
                <a:spcPct val="100000"/>
              </a:lnSpc>
              <a:defRPr spc="0" sz="4500">
                <a:solidFill>
                  <a:srgbClr val="091E42"/>
                </a:solidFill>
                <a:latin typeface="Times Roman"/>
                <a:ea typeface="Times Roman"/>
                <a:cs typeface="Times Roman"/>
                <a:sym typeface="Times Roman"/>
              </a:defRPr>
            </a:pPr>
          </a:p>
          <a:p>
            <a:pPr algn="l" defTabSz="457200">
              <a:lnSpc>
                <a:spcPct val="100000"/>
              </a:lnSpc>
              <a:defRPr spc="0" sz="4500" u="sng">
                <a:solidFill>
                  <a:srgbClr val="091E42"/>
                </a:solidFill>
                <a:latin typeface="Times Roman"/>
                <a:ea typeface="Times Roman"/>
                <a:cs typeface="Times Roman"/>
                <a:sym typeface="Times Roman"/>
              </a:defRPr>
            </a:pPr>
            <a:r>
              <a:t>DATA CLEANING :</a:t>
            </a:r>
            <a:r>
              <a:rPr sz="3000" u="none"/>
              <a:t> In this process, the null valued columns , unnecessary variables are cleaned, and check for null value percentage and remove the respective rows.</a:t>
            </a:r>
            <a:endParaRPr sz="3000" u="none"/>
          </a:p>
          <a:p>
            <a:pPr algn="l" defTabSz="457200">
              <a:lnSpc>
                <a:spcPct val="100000"/>
              </a:lnSpc>
              <a:defRPr spc="0" sz="4500" u="sng">
                <a:solidFill>
                  <a:srgbClr val="091E42"/>
                </a:solidFill>
                <a:latin typeface="Times Roman"/>
                <a:ea typeface="Times Roman"/>
                <a:cs typeface="Times Roman"/>
                <a:sym typeface="Times Roman"/>
              </a:defRPr>
            </a:pPr>
            <a:r>
              <a:rPr sz="3000" u="none"/>
              <a:t> </a:t>
            </a:r>
          </a:p>
          <a:p>
            <a:pPr algn="l" defTabSz="457200">
              <a:lnSpc>
                <a:spcPct val="100000"/>
              </a:lnSpc>
              <a:defRPr spc="0" sz="4500" u="sng">
                <a:solidFill>
                  <a:srgbClr val="091E42"/>
                </a:solidFill>
                <a:latin typeface="Times Roman"/>
                <a:ea typeface="Times Roman"/>
                <a:cs typeface="Times Roman"/>
                <a:sym typeface="Times Roman"/>
              </a:defRPr>
            </a:pPr>
            <a:r>
              <a:t>DATA UNDERSTANDING:</a:t>
            </a:r>
            <a:r>
              <a:rPr u="none"/>
              <a:t> </a:t>
            </a:r>
            <a:r>
              <a:rPr sz="3000" u="none"/>
              <a:t>Here we try understanding the data and get an understanding of all the columns and their domain specific uses.</a:t>
            </a:r>
            <a:endParaRPr sz="3000" u="none"/>
          </a:p>
          <a:p>
            <a:pPr algn="l" defTabSz="457200">
              <a:lnSpc>
                <a:spcPct val="100000"/>
              </a:lnSpc>
              <a:defRPr spc="0" sz="4500" u="sng">
                <a:solidFill>
                  <a:srgbClr val="091E42"/>
                </a:solidFill>
                <a:latin typeface="Times Roman"/>
                <a:ea typeface="Times Roman"/>
                <a:cs typeface="Times Roman"/>
                <a:sym typeface="Times Roman"/>
              </a:defRPr>
            </a:pPr>
            <a:endParaRPr sz="3000" u="none"/>
          </a:p>
          <a:p>
            <a:pPr algn="l" defTabSz="457200">
              <a:lnSpc>
                <a:spcPct val="100000"/>
              </a:lnSpc>
              <a:defRPr spc="0" sz="4500" u="sng">
                <a:solidFill>
                  <a:srgbClr val="091E42"/>
                </a:solidFill>
                <a:latin typeface="Times Roman"/>
                <a:ea typeface="Times Roman"/>
                <a:cs typeface="Times Roman"/>
                <a:sym typeface="Times Roman"/>
              </a:defRPr>
            </a:pPr>
            <a:r>
              <a:t>DATA ANALYSIS:</a:t>
            </a:r>
            <a:r>
              <a:rPr sz="3000" u="none"/>
              <a:t>  </a:t>
            </a:r>
            <a:endParaRPr sz="3000" u="none"/>
          </a:p>
          <a:p>
            <a:pPr algn="l" defTabSz="457200">
              <a:lnSpc>
                <a:spcPct val="100000"/>
              </a:lnSpc>
              <a:defRPr spc="0" sz="4500" u="sng">
                <a:solidFill>
                  <a:srgbClr val="091E42"/>
                </a:solidFill>
                <a:latin typeface="Times Roman"/>
                <a:ea typeface="Times Roman"/>
                <a:cs typeface="Times Roman"/>
                <a:sym typeface="Times Roman"/>
              </a:defRPr>
            </a:pPr>
            <a:endParaRPr sz="3000" u="none"/>
          </a:p>
          <a:p>
            <a:pPr algn="l" defTabSz="457200">
              <a:lnSpc>
                <a:spcPct val="100000"/>
              </a:lnSpc>
              <a:defRPr spc="0" sz="3500" u="sng">
                <a:solidFill>
                  <a:srgbClr val="091E42"/>
                </a:solidFill>
                <a:latin typeface="Times Roman"/>
                <a:ea typeface="Times Roman"/>
                <a:cs typeface="Times Roman"/>
                <a:sym typeface="Times Roman"/>
              </a:defRPr>
            </a:pPr>
            <a:r>
              <a:rPr u="none"/>
              <a:t>Univariate Analysis : Analysing each column, plotting the distribution of each column</a:t>
            </a:r>
            <a:endParaRPr u="none"/>
          </a:p>
          <a:p>
            <a:pPr algn="l" defTabSz="457200">
              <a:lnSpc>
                <a:spcPct val="100000"/>
              </a:lnSpc>
              <a:defRPr spc="0" sz="3500" u="sng">
                <a:solidFill>
                  <a:srgbClr val="091E42"/>
                </a:solidFill>
                <a:latin typeface="Times Roman"/>
                <a:ea typeface="Times Roman"/>
                <a:cs typeface="Times Roman"/>
                <a:sym typeface="Times Roman"/>
              </a:defRPr>
            </a:pPr>
            <a:r>
              <a:rPr u="none"/>
              <a:t>Bivariate Analysis: Analysing the two variable behaviour like term and loan status with respect to loan amount.</a:t>
            </a:r>
            <a:endParaRPr u="none"/>
          </a:p>
          <a:p>
            <a:pPr algn="l" defTabSz="457200">
              <a:lnSpc>
                <a:spcPct val="100000"/>
              </a:lnSpc>
              <a:defRPr spc="0" sz="3500" u="sng">
                <a:solidFill>
                  <a:srgbClr val="091E42"/>
                </a:solidFill>
                <a:latin typeface="Times Roman"/>
                <a:ea typeface="Times Roman"/>
                <a:cs typeface="Times Roman"/>
                <a:sym typeface="Times Roman"/>
              </a:defRPr>
            </a:pPr>
            <a:r>
              <a:rPr u="none"/>
              <a:t>Segment Univariate Analysis: Analysing the continuous data columns with respect to the categorical columns.</a:t>
            </a:r>
            <a:endParaRPr u="none"/>
          </a:p>
          <a:p>
            <a:pPr algn="l" defTabSz="457200">
              <a:lnSpc>
                <a:spcPct val="100000"/>
              </a:lnSpc>
              <a:defRPr spc="0" sz="3500" u="sng">
                <a:solidFill>
                  <a:srgbClr val="091E42"/>
                </a:solidFill>
                <a:latin typeface="Times Roman"/>
                <a:ea typeface="Times Roman"/>
                <a:cs typeface="Times Roman"/>
                <a:sym typeface="Times Roman"/>
              </a:defRPr>
            </a:pPr>
            <a:endParaRPr u="none"/>
          </a:p>
          <a:p>
            <a:pPr algn="l" defTabSz="457200">
              <a:lnSpc>
                <a:spcPct val="100000"/>
              </a:lnSpc>
              <a:defRPr spc="0" sz="3500" u="sng">
                <a:solidFill>
                  <a:srgbClr val="091E42"/>
                </a:solidFill>
                <a:latin typeface="Times Roman"/>
                <a:ea typeface="Times Roman"/>
                <a:cs typeface="Times Roman"/>
                <a:sym typeface="Times Roman"/>
              </a:defRPr>
            </a:pPr>
            <a:r>
              <a:rPr sz="4000"/>
              <a:t>RECOMMENDATIONS:</a:t>
            </a:r>
            <a:r>
              <a:rPr u="none"/>
              <a:t>  After analysing all the plots we identify the columns that best contribute to the loan defaulters and hence reducing the loss to the business.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DATA SET GIVEN BY THE COMPANY INCLUDES APPLICANT’S DETAILS SUCH AS…"/>
          <p:cNvSpPr txBox="1"/>
          <p:nvPr>
            <p:ph type="body" idx="1"/>
          </p:nvPr>
        </p:nvSpPr>
        <p:spPr>
          <a:xfrm>
            <a:off x="306021" y="323665"/>
            <a:ext cx="21971001" cy="8644219"/>
          </a:xfrm>
          <a:prstGeom prst="rect">
            <a:avLst/>
          </a:prstGeom>
        </p:spPr>
        <p:txBody>
          <a:bodyPr/>
          <a:lstStyle/>
          <a:p>
            <a:pPr algn="just">
              <a:defRPr b="1" spc="-85" sz="4300">
                <a:latin typeface="Arial"/>
                <a:ea typeface="Arial"/>
                <a:cs typeface="Arial"/>
                <a:sym typeface="Arial"/>
              </a:defRPr>
            </a:pPr>
            <a:r>
              <a:t>DATA SET GIVEN BY THE COMPANY INCLUDES APPLICANT’S DETAILS SUCH AS</a:t>
            </a:r>
          </a:p>
          <a:p>
            <a:pPr algn="just">
              <a:defRPr spc="-85" sz="4300">
                <a:latin typeface="Arial"/>
                <a:ea typeface="Arial"/>
                <a:cs typeface="Arial"/>
                <a:sym typeface="Arial"/>
              </a:defRPr>
            </a:pPr>
          </a:p>
          <a:p>
            <a:pPr algn="just">
              <a:lnSpc>
                <a:spcPct val="100000"/>
              </a:lnSpc>
              <a:defRPr spc="-70" sz="3500">
                <a:latin typeface="Arial"/>
                <a:ea typeface="Arial"/>
                <a:cs typeface="Arial"/>
                <a:sym typeface="Arial"/>
              </a:defRPr>
            </a:pPr>
            <a:r>
              <a:t>* Applicant’s previous loan details ( including the payment details etc.,)</a:t>
            </a:r>
          </a:p>
          <a:p>
            <a:pPr algn="just">
              <a:lnSpc>
                <a:spcPct val="100000"/>
              </a:lnSpc>
              <a:defRPr spc="-70" sz="3500">
                <a:latin typeface="Arial"/>
                <a:ea typeface="Arial"/>
                <a:cs typeface="Arial"/>
                <a:sym typeface="Arial"/>
              </a:defRPr>
            </a:pPr>
          </a:p>
          <a:p>
            <a:pPr algn="just">
              <a:lnSpc>
                <a:spcPct val="100000"/>
              </a:lnSpc>
              <a:defRPr spc="-70" sz="3500">
                <a:latin typeface="Arial"/>
                <a:ea typeface="Arial"/>
                <a:cs typeface="Arial"/>
                <a:sym typeface="Arial"/>
              </a:defRPr>
            </a:pPr>
            <a:r>
              <a:t>* Applicant’s state, region </a:t>
            </a:r>
          </a:p>
          <a:p>
            <a:pPr algn="just">
              <a:lnSpc>
                <a:spcPct val="100000"/>
              </a:lnSpc>
              <a:defRPr spc="-70" sz="3500">
                <a:latin typeface="Arial"/>
                <a:ea typeface="Arial"/>
                <a:cs typeface="Arial"/>
                <a:sym typeface="Arial"/>
              </a:defRPr>
            </a:pPr>
          </a:p>
          <a:p>
            <a:pPr algn="just">
              <a:lnSpc>
                <a:spcPct val="100000"/>
              </a:lnSpc>
              <a:defRPr spc="-70" sz="3500">
                <a:latin typeface="Arial"/>
                <a:ea typeface="Arial"/>
                <a:cs typeface="Arial"/>
                <a:sym typeface="Arial"/>
              </a:defRPr>
            </a:pPr>
            <a:r>
              <a:t>*Applicant’s employment details</a:t>
            </a:r>
          </a:p>
          <a:p>
            <a:pPr algn="just">
              <a:lnSpc>
                <a:spcPct val="100000"/>
              </a:lnSpc>
              <a:defRPr spc="-70" sz="3500">
                <a:latin typeface="Arial"/>
                <a:ea typeface="Arial"/>
                <a:cs typeface="Arial"/>
                <a:sym typeface="Arial"/>
              </a:defRPr>
            </a:pPr>
          </a:p>
          <a:p>
            <a:pPr algn="just">
              <a:lnSpc>
                <a:spcPct val="100000"/>
              </a:lnSpc>
              <a:defRPr spc="-70" sz="3500">
                <a:latin typeface="Arial"/>
                <a:ea typeface="Arial"/>
                <a:cs typeface="Arial"/>
                <a:sym typeface="Arial"/>
              </a:defRPr>
            </a:pPr>
            <a:r>
              <a:t>* Purpose for which applicant has applied for the loan</a:t>
            </a:r>
          </a:p>
          <a:p>
            <a:pPr algn="just">
              <a:lnSpc>
                <a:spcPct val="100000"/>
              </a:lnSpc>
              <a:defRPr spc="-70" sz="3500">
                <a:latin typeface="Arial"/>
                <a:ea typeface="Arial"/>
                <a:cs typeface="Arial"/>
                <a:sym typeface="Arial"/>
              </a:defRPr>
            </a:pPr>
          </a:p>
          <a:p>
            <a:pPr algn="just">
              <a:lnSpc>
                <a:spcPct val="100000"/>
              </a:lnSpc>
              <a:defRPr spc="-70" sz="3500">
                <a:latin typeface="Arial"/>
                <a:ea typeface="Arial"/>
                <a:cs typeface="Arial"/>
                <a:sym typeface="Arial"/>
              </a:defRPr>
            </a:pPr>
            <a:r>
              <a:t>* Whether the applicant is bankrupted and so 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DATA CLEANING…"/>
          <p:cNvSpPr txBox="1"/>
          <p:nvPr>
            <p:ph type="body" idx="1"/>
          </p:nvPr>
        </p:nvSpPr>
        <p:spPr>
          <a:xfrm>
            <a:off x="637776" y="892388"/>
            <a:ext cx="21971001" cy="10580321"/>
          </a:xfrm>
          <a:prstGeom prst="rect">
            <a:avLst/>
          </a:prstGeom>
        </p:spPr>
        <p:txBody>
          <a:bodyPr/>
          <a:lstStyle/>
          <a:p>
            <a:pPr algn="just">
              <a:defRPr b="1" spc="-79" sz="4000">
                <a:latin typeface="Arial"/>
                <a:ea typeface="Arial"/>
                <a:cs typeface="Arial"/>
                <a:sym typeface="Arial"/>
              </a:defRPr>
            </a:pPr>
            <a:r>
              <a:t>DATA CLEANING</a:t>
            </a:r>
          </a:p>
          <a:p>
            <a:pPr algn="just">
              <a:defRPr spc="-72" sz="3600">
                <a:latin typeface="Arial"/>
                <a:ea typeface="Arial"/>
                <a:cs typeface="Arial"/>
                <a:sym typeface="Arial"/>
              </a:defRPr>
            </a:pPr>
          </a:p>
          <a:p>
            <a:pPr algn="just">
              <a:defRPr spc="-72" sz="3600">
                <a:latin typeface="Arial"/>
                <a:ea typeface="Arial"/>
                <a:cs typeface="Arial"/>
                <a:sym typeface="Arial"/>
              </a:defRPr>
            </a:pPr>
          </a:p>
          <a:p>
            <a:pPr algn="just">
              <a:defRPr spc="-72" sz="3600">
                <a:latin typeface="Arial"/>
                <a:ea typeface="Arial"/>
                <a:cs typeface="Arial"/>
                <a:sym typeface="Arial"/>
              </a:defRPr>
            </a:pPr>
            <a:r>
              <a:t>As a part of data cleaning, we see that the data set given has many columns that does not play any role in analysing the data, such data is cleaned for better understanding.</a:t>
            </a:r>
          </a:p>
          <a:p>
            <a:pPr algn="just">
              <a:defRPr spc="-72" sz="3600">
                <a:latin typeface="Arial"/>
                <a:ea typeface="Arial"/>
                <a:cs typeface="Arial"/>
                <a:sym typeface="Arial"/>
              </a:defRPr>
            </a:pPr>
          </a:p>
          <a:p>
            <a:pPr algn="just">
              <a:defRPr spc="-72" sz="3600">
                <a:latin typeface="Arial"/>
                <a:ea typeface="Arial"/>
                <a:cs typeface="Arial"/>
                <a:sym typeface="Arial"/>
              </a:defRPr>
            </a:pPr>
          </a:p>
          <a:p>
            <a:pPr algn="just">
              <a:defRPr spc="-72" sz="3600">
                <a:latin typeface="Arial"/>
                <a:ea typeface="Arial"/>
                <a:cs typeface="Arial"/>
                <a:sym typeface="Arial"/>
              </a:defRPr>
            </a:pPr>
            <a:r>
              <a:t>Columns that tell about customer’s behaviour are cleaned for example,</a:t>
            </a:r>
          </a:p>
          <a:p>
            <a:pPr algn="just">
              <a:defRPr spc="-72" sz="3600">
                <a:latin typeface="Arial"/>
                <a:ea typeface="Arial"/>
                <a:cs typeface="Arial"/>
                <a:sym typeface="Arial"/>
              </a:defRPr>
            </a:pPr>
          </a:p>
          <a:p>
            <a:pPr algn="just">
              <a:defRPr spc="-72" sz="3600">
                <a:latin typeface="Arial"/>
                <a:ea typeface="Arial"/>
                <a:cs typeface="Arial"/>
                <a:sym typeface="Arial"/>
              </a:defRPr>
            </a:pPr>
            <a:r>
              <a:t>    </a:t>
            </a:r>
            <a:r>
              <a:rPr spc="-58" sz="2900"/>
              <a:t>delinq_2, earliest_cr_line, recoveries, out_prncp, total_acc, last_pumnt_amnt etc.</a:t>
            </a:r>
            <a:endParaRPr spc="-58" sz="2900"/>
          </a:p>
          <a:p>
            <a:pPr algn="just">
              <a:defRPr spc="-72" sz="3600">
                <a:latin typeface="Arial"/>
                <a:ea typeface="Arial"/>
                <a:cs typeface="Arial"/>
                <a:sym typeface="Arial"/>
              </a:defRPr>
            </a:pPr>
          </a:p>
          <a:p>
            <a:pPr algn="just">
              <a:defRPr spc="-72" sz="3600">
                <a:latin typeface="Arial"/>
                <a:ea typeface="Arial"/>
                <a:cs typeface="Arial"/>
                <a:sym typeface="Arial"/>
              </a:defRPr>
            </a:pPr>
          </a:p>
          <a:p>
            <a:pPr algn="just">
              <a:defRPr spc="-72" sz="3600">
                <a:latin typeface="Arial"/>
                <a:ea typeface="Arial"/>
                <a:cs typeface="Arial"/>
                <a:sym typeface="Arial"/>
              </a:defRPr>
            </a:pPr>
          </a:p>
          <a:p>
            <a:pPr algn="just">
              <a:defRPr spc="-72" sz="3600">
                <a:latin typeface="Arial"/>
                <a:ea typeface="Arial"/>
                <a:cs typeface="Arial"/>
                <a:sym typeface="Arial"/>
              </a:defRPr>
            </a:pPr>
            <a:r>
              <a:t>  * Most of the columns with highest correlation to the default status are the parameters that are obtained only after  the loan is approved .</a:t>
            </a:r>
          </a:p>
          <a:p>
            <a:pPr algn="just">
              <a:defRPr spc="-72" sz="3600">
                <a:latin typeface="Arial"/>
                <a:ea typeface="Arial"/>
                <a:cs typeface="Arial"/>
                <a:sym typeface="Arial"/>
              </a:defRPr>
            </a:pPr>
          </a:p>
          <a:p>
            <a:pPr algn="just">
              <a:defRPr spc="-72" sz="3600">
                <a:latin typeface="Arial"/>
                <a:ea typeface="Arial"/>
                <a:cs typeface="Arial"/>
                <a:sym typeface="Arial"/>
              </a:defRPr>
            </a:pPr>
            <a:r>
              <a:t>* So after evaluating the correlation of such columns with the primary details of the customer that can be obtained before the loan is approved , we have selected the columns that have indirect dependence of the default status on them .</a:t>
            </a:r>
          </a:p>
          <a:p>
            <a:pPr algn="just">
              <a:defRPr spc="-72" sz="3600">
                <a:latin typeface="Arial"/>
                <a:ea typeface="Arial"/>
                <a:cs typeface="Arial"/>
                <a:sym typeface="Arial"/>
              </a:defRPr>
            </a:pPr>
          </a:p>
          <a:p>
            <a:pPr algn="just">
              <a:defRPr spc="-72" sz="3600">
                <a:latin typeface="Arial"/>
                <a:ea typeface="Arial"/>
                <a:cs typeface="Arial"/>
                <a:sym typeface="Arial"/>
              </a:defRPr>
            </a:pPr>
            <a:r>
              <a:t>Such as loan amount , instalments , funded amount and funded amount by the investor .etc.</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ANALYSIS…"/>
          <p:cNvSpPr txBox="1"/>
          <p:nvPr>
            <p:ph type="body" idx="1"/>
          </p:nvPr>
        </p:nvSpPr>
        <p:spPr>
          <a:xfrm>
            <a:off x="282325" y="536936"/>
            <a:ext cx="23713178" cy="13057192"/>
          </a:xfrm>
          <a:prstGeom prst="rect">
            <a:avLst/>
          </a:prstGeom>
        </p:spPr>
        <p:txBody>
          <a:bodyPr/>
          <a:lstStyle/>
          <a:p>
            <a:pPr algn="l">
              <a:defRPr b="1" spc="-140" sz="7000" u="sng">
                <a:latin typeface="+mn-lt"/>
                <a:ea typeface="+mn-ea"/>
                <a:cs typeface="+mn-cs"/>
                <a:sym typeface="Helvetica Neue"/>
              </a:defRPr>
            </a:pPr>
            <a:r>
              <a:t>ANALYSIS</a:t>
            </a:r>
            <a:endParaRPr b="0" u="none">
              <a:latin typeface="Helvetica Neue Medium"/>
              <a:ea typeface="Helvetica Neue Medium"/>
              <a:cs typeface="Helvetica Neue Medium"/>
              <a:sym typeface="Helvetica Neue Medium"/>
            </a:endParaRPr>
          </a:p>
          <a:p>
            <a:pPr algn="l">
              <a:defRPr b="1" spc="-140" sz="7000" u="sng">
                <a:latin typeface="+mn-lt"/>
                <a:ea typeface="+mn-ea"/>
                <a:cs typeface="+mn-cs"/>
                <a:sym typeface="Helvetica Neue"/>
              </a:defRPr>
            </a:pPr>
            <a:endParaRPr b="0" u="none">
              <a:latin typeface="Helvetica Neue Medium"/>
              <a:ea typeface="Helvetica Neue Medium"/>
              <a:cs typeface="Helvetica Neue Medium"/>
              <a:sym typeface="Helvetica Neue Medium"/>
            </a:endParaRPr>
          </a:p>
          <a:p>
            <a:pPr lvl="1" algn="l">
              <a:defRPr b="1" spc="-59" sz="3000" u="sng">
                <a:latin typeface="+mn-lt"/>
                <a:ea typeface="+mn-ea"/>
                <a:cs typeface="+mn-cs"/>
                <a:sym typeface="Helvetica Neue"/>
              </a:defRPr>
            </a:pPr>
            <a:r>
              <a:rPr b="0" u="none">
                <a:latin typeface="Helvetica Neue Medium"/>
                <a:ea typeface="Helvetica Neue Medium"/>
                <a:cs typeface="Helvetica Neue Medium"/>
                <a:sym typeface="Helvetica Neue Medium"/>
              </a:rPr>
              <a:t>                               Term Distribution                                                                                Loan Status Distribution </a:t>
            </a:r>
            <a:endParaRPr b="0" spc="-70" sz="3500" u="none">
              <a:latin typeface="Helvetica Neue Medium"/>
              <a:ea typeface="Helvetica Neue Medium"/>
              <a:cs typeface="Helvetica Neue Medium"/>
              <a:sym typeface="Helvetica Neue Medium"/>
            </a:endParaRPr>
          </a:p>
          <a:p>
            <a:pPr algn="l">
              <a:defRPr b="1" spc="-140" sz="7000" u="sng">
                <a:latin typeface="+mn-lt"/>
                <a:ea typeface="+mn-ea"/>
                <a:cs typeface="+mn-cs"/>
                <a:sym typeface="Helvetica Neue"/>
              </a:defRPr>
            </a:pPr>
            <a:r>
              <a:rPr b="0" spc="-70" sz="3500" u="none">
                <a:latin typeface="Helvetica Neue Medium"/>
                <a:ea typeface="Helvetica Neue Medium"/>
                <a:cs typeface="Helvetica Neue Medium"/>
                <a:sym typeface="Helvetica Neue Medium"/>
              </a:rPr>
              <a:t>                     </a:t>
            </a:r>
            <a:endParaRPr b="0" spc="-70" sz="3500" u="none">
              <a:latin typeface="Helvetica Neue Medium"/>
              <a:ea typeface="Helvetica Neue Medium"/>
              <a:cs typeface="Helvetica Neue Medium"/>
              <a:sym typeface="Helvetica Neue Medium"/>
            </a:endParaRPr>
          </a:p>
          <a:p>
            <a:pPr algn="l">
              <a:defRPr b="1" spc="-140" sz="7000" u="sng">
                <a:latin typeface="+mn-lt"/>
                <a:ea typeface="+mn-ea"/>
                <a:cs typeface="+mn-cs"/>
                <a:sym typeface="Helvetica Neue"/>
              </a:defRPr>
            </a:pPr>
            <a:endParaRPr b="0" spc="-70" sz="3500" u="none">
              <a:latin typeface="Helvetica Neue Medium"/>
              <a:ea typeface="Helvetica Neue Medium"/>
              <a:cs typeface="Helvetica Neue Medium"/>
              <a:sym typeface="Helvetica Neue Medium"/>
            </a:endParaRPr>
          </a:p>
          <a:p>
            <a:pPr algn="l">
              <a:defRPr b="1" spc="-140" sz="7000" u="sng">
                <a:latin typeface="+mn-lt"/>
                <a:ea typeface="+mn-ea"/>
                <a:cs typeface="+mn-cs"/>
                <a:sym typeface="Helvetica Neue"/>
              </a:defRPr>
            </a:pPr>
            <a:endParaRPr b="0" spc="-70" sz="3500" u="none">
              <a:latin typeface="Helvetica Neue Medium"/>
              <a:ea typeface="Helvetica Neue Medium"/>
              <a:cs typeface="Helvetica Neue Medium"/>
              <a:sym typeface="Helvetica Neue Medium"/>
            </a:endParaRPr>
          </a:p>
          <a:p>
            <a:pPr algn="l">
              <a:defRPr b="1" spc="-140" sz="7000" u="sng">
                <a:latin typeface="+mn-lt"/>
                <a:ea typeface="+mn-ea"/>
                <a:cs typeface="+mn-cs"/>
                <a:sym typeface="Helvetica Neue"/>
              </a:defRPr>
            </a:pPr>
            <a:endParaRPr b="0" spc="-70" sz="3500" u="none">
              <a:latin typeface="Helvetica Neue Medium"/>
              <a:ea typeface="Helvetica Neue Medium"/>
              <a:cs typeface="Helvetica Neue Medium"/>
              <a:sym typeface="Helvetica Neue Medium"/>
            </a:endParaRPr>
          </a:p>
          <a:p>
            <a:pPr algn="l">
              <a:defRPr b="1" spc="-140" sz="7000" u="sng">
                <a:latin typeface="+mn-lt"/>
                <a:ea typeface="+mn-ea"/>
                <a:cs typeface="+mn-cs"/>
                <a:sym typeface="Helvetica Neue"/>
              </a:defRPr>
            </a:pPr>
            <a:r>
              <a:rPr b="0" spc="-70" sz="3500" u="none">
                <a:latin typeface="Helvetica Neue Medium"/>
                <a:ea typeface="Helvetica Neue Medium"/>
                <a:cs typeface="Helvetica Neue Medium"/>
                <a:sym typeface="Helvetica Neue Medium"/>
              </a:rPr>
              <a:t>* As per the records, there are two loan terms 36 and 60 months, we observe that almost 75% of the customers have opted for loan term of 36 months. </a:t>
            </a:r>
            <a:endParaRPr b="0" spc="-70" sz="3500" u="none">
              <a:latin typeface="Helvetica Neue Medium"/>
              <a:ea typeface="Helvetica Neue Medium"/>
              <a:cs typeface="Helvetica Neue Medium"/>
              <a:sym typeface="Helvetica Neue Medium"/>
            </a:endParaRPr>
          </a:p>
          <a:p>
            <a:pPr algn="l">
              <a:defRPr b="1" spc="-140" sz="7000" u="sng">
                <a:latin typeface="+mn-lt"/>
                <a:ea typeface="+mn-ea"/>
                <a:cs typeface="+mn-cs"/>
                <a:sym typeface="Helvetica Neue"/>
              </a:defRPr>
            </a:pPr>
            <a:endParaRPr b="0" spc="-70" sz="3500" u="none">
              <a:latin typeface="Helvetica Neue Medium"/>
              <a:ea typeface="Helvetica Neue Medium"/>
              <a:cs typeface="Helvetica Neue Medium"/>
              <a:sym typeface="Helvetica Neue Medium"/>
            </a:endParaRPr>
          </a:p>
          <a:p>
            <a:pPr algn="l">
              <a:defRPr b="1" spc="-140" sz="7000" u="sng">
                <a:latin typeface="+mn-lt"/>
                <a:ea typeface="+mn-ea"/>
                <a:cs typeface="+mn-cs"/>
                <a:sym typeface="Helvetica Neue"/>
              </a:defRPr>
            </a:pPr>
            <a:r>
              <a:rPr b="0" spc="-70" sz="3500" u="none">
                <a:latin typeface="Helvetica Neue Medium"/>
                <a:ea typeface="Helvetica Neue Medium"/>
                <a:cs typeface="Helvetica Neue Medium"/>
                <a:sym typeface="Helvetica Neue Medium"/>
              </a:rPr>
              <a:t>* Almost 90% of the customers with 36 months term loan are fully paid and about 10% of them are charged off.</a:t>
            </a:r>
          </a:p>
        </p:txBody>
      </p:sp>
      <p:pic>
        <p:nvPicPr>
          <p:cNvPr id="164" name="term1.png" descr="term1.png"/>
          <p:cNvPicPr>
            <a:picLocks noChangeAspect="1"/>
          </p:cNvPicPr>
          <p:nvPr/>
        </p:nvPicPr>
        <p:blipFill>
          <a:blip r:embed="rId2">
            <a:extLst/>
          </a:blip>
          <a:stretch>
            <a:fillRect/>
          </a:stretch>
        </p:blipFill>
        <p:spPr>
          <a:xfrm>
            <a:off x="282325" y="536936"/>
            <a:ext cx="8701879" cy="5685519"/>
          </a:xfrm>
          <a:prstGeom prst="rect">
            <a:avLst/>
          </a:prstGeom>
          <a:ln w="12700">
            <a:miter lim="400000"/>
          </a:ln>
        </p:spPr>
      </p:pic>
      <p:pic>
        <p:nvPicPr>
          <p:cNvPr id="165" name="term2.png" descr="term2.png"/>
          <p:cNvPicPr>
            <a:picLocks noChangeAspect="1"/>
          </p:cNvPicPr>
          <p:nvPr/>
        </p:nvPicPr>
        <p:blipFill>
          <a:blip r:embed="rId3">
            <a:extLst/>
          </a:blip>
          <a:stretch>
            <a:fillRect/>
          </a:stretch>
        </p:blipFill>
        <p:spPr>
          <a:xfrm>
            <a:off x="282325" y="536936"/>
            <a:ext cx="8751887" cy="572573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Loan amount Vs Loan status…"/>
          <p:cNvSpPr txBox="1"/>
          <p:nvPr>
            <p:ph type="body" idx="1"/>
          </p:nvPr>
        </p:nvSpPr>
        <p:spPr>
          <a:xfrm>
            <a:off x="113670" y="252852"/>
            <a:ext cx="23063830" cy="13446800"/>
          </a:xfrm>
          <a:prstGeom prst="rect">
            <a:avLst/>
          </a:prstGeom>
        </p:spPr>
        <p:txBody>
          <a:bodyPr/>
          <a:lstStyle/>
          <a:p>
            <a:pPr>
              <a:defRPr spc="-79" sz="4000"/>
            </a:pPr>
          </a:p>
          <a:p>
            <a:pPr>
              <a:defRPr spc="-79" sz="4000"/>
            </a:pPr>
            <a:r>
              <a:t>Loan amount Vs Loan status </a:t>
            </a:r>
          </a:p>
          <a:p>
            <a:pPr>
              <a:defRPr spc="-79" sz="4000"/>
            </a:pPr>
          </a:p>
          <a:p>
            <a:pPr>
              <a:defRPr spc="-79" sz="4000"/>
            </a:pPr>
          </a:p>
          <a:p>
            <a:pPr>
              <a:defRPr spc="-79" sz="4000"/>
            </a:pPr>
          </a:p>
          <a:p>
            <a:pPr algn="l">
              <a:defRPr spc="-79" sz="4000"/>
            </a:pPr>
            <a:r>
              <a:t>* From the above plot it is understood that higher the loan amount more the charged off and high chance of loan getting defaulted.</a:t>
            </a:r>
          </a:p>
          <a:p>
            <a:pPr algn="l">
              <a:defRPr spc="-79" sz="4000"/>
            </a:pPr>
          </a:p>
          <a:p>
            <a:pPr algn="l">
              <a:defRPr spc="-79" sz="4000"/>
            </a:pPr>
          </a:p>
        </p:txBody>
      </p:sp>
      <p:pic>
        <p:nvPicPr>
          <p:cNvPr id="168" name="loanamt.png" descr="loanamt.png"/>
          <p:cNvPicPr>
            <a:picLocks noChangeAspect="1"/>
          </p:cNvPicPr>
          <p:nvPr/>
        </p:nvPicPr>
        <p:blipFill>
          <a:blip r:embed="rId2">
            <a:extLst/>
          </a:blip>
          <a:stretch>
            <a:fillRect/>
          </a:stretch>
        </p:blipFill>
        <p:spPr>
          <a:xfrm>
            <a:off x="113670" y="252852"/>
            <a:ext cx="9486901" cy="83820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Verification status…"/>
          <p:cNvSpPr txBox="1"/>
          <p:nvPr>
            <p:ph type="body" idx="1"/>
          </p:nvPr>
        </p:nvSpPr>
        <p:spPr>
          <a:xfrm>
            <a:off x="234931" y="-85104"/>
            <a:ext cx="23914138" cy="15041427"/>
          </a:xfrm>
          <a:prstGeom prst="rect">
            <a:avLst/>
          </a:prstGeom>
        </p:spPr>
        <p:txBody>
          <a:bodyPr/>
          <a:lstStyle/>
          <a:p>
            <a:pPr>
              <a:defRPr spc="-79" sz="4000"/>
            </a:pPr>
            <a:r>
              <a:t>Verification status </a:t>
            </a:r>
          </a:p>
          <a:p>
            <a:pPr/>
          </a:p>
          <a:p>
            <a:pPr/>
          </a:p>
          <a:p>
            <a:pPr/>
          </a:p>
          <a:p>
            <a:pPr/>
          </a:p>
          <a:p>
            <a:pPr/>
          </a:p>
          <a:p>
            <a:pPr algn="l">
              <a:defRPr spc="-59" sz="3000"/>
            </a:pPr>
          </a:p>
          <a:p>
            <a:pPr algn="l">
              <a:defRPr spc="-70" sz="3500"/>
            </a:pPr>
            <a:r>
              <a:t>Above plot shows that most of the customers whose data is verified are fully paid. From this we can filter out the loan applicants who are default. </a:t>
            </a:r>
          </a:p>
        </p:txBody>
      </p:sp>
      <p:pic>
        <p:nvPicPr>
          <p:cNvPr id="171" name="verification_status.png" descr="verification_status.png"/>
          <p:cNvPicPr>
            <a:picLocks noChangeAspect="1"/>
          </p:cNvPicPr>
          <p:nvPr/>
        </p:nvPicPr>
        <p:blipFill>
          <a:blip r:embed="rId2">
            <a:extLst/>
          </a:blip>
          <a:stretch>
            <a:fillRect/>
          </a:stretch>
        </p:blipFill>
        <p:spPr>
          <a:xfrm>
            <a:off x="5209359" y="3649544"/>
            <a:ext cx="11770865" cy="7261759"/>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Grade Vs Loan status…"/>
          <p:cNvSpPr txBox="1"/>
          <p:nvPr>
            <p:ph type="body" idx="1"/>
          </p:nvPr>
        </p:nvSpPr>
        <p:spPr>
          <a:xfrm>
            <a:off x="763110" y="339772"/>
            <a:ext cx="23947832" cy="13036456"/>
          </a:xfrm>
          <a:prstGeom prst="rect">
            <a:avLst/>
          </a:prstGeom>
        </p:spPr>
        <p:txBody>
          <a:bodyPr/>
          <a:lstStyle/>
          <a:p>
            <a:pPr defTabSz="2389572">
              <a:defRPr spc="-78" sz="3920"/>
            </a:pPr>
          </a:p>
          <a:p>
            <a:pPr algn="l" defTabSz="2389572">
              <a:defRPr spc="-78" sz="3920"/>
            </a:pPr>
            <a:r>
              <a:t>                                                             Grade Vs Loan status</a:t>
            </a:r>
          </a:p>
          <a:p>
            <a:pPr defTabSz="2389572">
              <a:defRPr spc="-78" sz="3920"/>
            </a:pPr>
          </a:p>
          <a:p>
            <a:pPr algn="l" defTabSz="2389572">
              <a:defRPr spc="-227" sz="11368"/>
            </a:pPr>
            <a:r>
              <a:t>    </a:t>
            </a:r>
          </a:p>
          <a:p>
            <a:pPr algn="l" defTabSz="2389572">
              <a:defRPr spc="-68" sz="3430"/>
            </a:pPr>
          </a:p>
          <a:p>
            <a:pPr algn="l" defTabSz="2389572">
              <a:defRPr spc="-68" sz="3430"/>
            </a:pPr>
            <a:r>
              <a:t>* Grades are very good category to tell the borrower probability of defaulting the loan.</a:t>
            </a:r>
          </a:p>
          <a:p>
            <a:pPr algn="l" defTabSz="2389572">
              <a:defRPr spc="-68" sz="3430"/>
            </a:pPr>
          </a:p>
          <a:p>
            <a:pPr algn="l" defTabSz="2389572">
              <a:defRPr spc="-68" sz="3430"/>
            </a:pPr>
            <a:r>
              <a:t>* The lower the grade (E,F,G) have higher chances of defaulting the loan than higher ones(A,B)</a:t>
            </a:r>
          </a:p>
          <a:p>
            <a:pPr algn="l" defTabSz="2389572">
              <a:defRPr spc="-68" sz="3430"/>
            </a:pPr>
          </a:p>
          <a:p>
            <a:pPr algn="l" defTabSz="2389572">
              <a:defRPr spc="-68" sz="3430"/>
            </a:pPr>
            <a:r>
              <a:t>* The lower grades are getting loans for higher interest rates which might be the cause for loan default. </a:t>
            </a:r>
          </a:p>
          <a:p>
            <a:pPr algn="l" defTabSz="2389572">
              <a:defRPr spc="-68" sz="3430"/>
            </a:pPr>
          </a:p>
          <a:p>
            <a:pPr algn="l" defTabSz="2389572">
              <a:defRPr spc="-68" sz="3430"/>
            </a:pPr>
          </a:p>
          <a:p>
            <a:pPr algn="l" defTabSz="2389572">
              <a:defRPr spc="-68" sz="3430"/>
            </a:pPr>
          </a:p>
        </p:txBody>
      </p:sp>
      <p:pic>
        <p:nvPicPr>
          <p:cNvPr id="174" name="gradevsloanstatus.png" descr="gradevsloanstatus.png"/>
          <p:cNvPicPr>
            <a:picLocks noChangeAspect="1"/>
          </p:cNvPicPr>
          <p:nvPr/>
        </p:nvPicPr>
        <p:blipFill>
          <a:blip r:embed="rId2">
            <a:extLst/>
          </a:blip>
          <a:stretch>
            <a:fillRect/>
          </a:stretch>
        </p:blipFill>
        <p:spPr>
          <a:xfrm>
            <a:off x="763110" y="339772"/>
            <a:ext cx="9474201" cy="6972301"/>
          </a:xfrm>
          <a:prstGeom prst="rect">
            <a:avLst/>
          </a:prstGeom>
          <a:ln w="12700">
            <a:miter lim="400000"/>
          </a:ln>
        </p:spPr>
      </p:pic>
      <p:pic>
        <p:nvPicPr>
          <p:cNvPr id="175" name="grade vs default.png" descr="grade vs default.png"/>
          <p:cNvPicPr>
            <a:picLocks noChangeAspect="1"/>
          </p:cNvPicPr>
          <p:nvPr/>
        </p:nvPicPr>
        <p:blipFill>
          <a:blip r:embed="rId3">
            <a:extLst/>
          </a:blip>
          <a:stretch>
            <a:fillRect/>
          </a:stretch>
        </p:blipFill>
        <p:spPr>
          <a:xfrm>
            <a:off x="763110" y="339772"/>
            <a:ext cx="8835677" cy="683927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