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audio11.wav" ContentType="audio/x-wav"/>
  <Override PartName="/ppt/media/audio21.wav" ContentType="audio/x-wav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6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9" r:id="rId8"/>
    <p:sldId id="264" r:id="rId9"/>
    <p:sldId id="267" r:id="rId10"/>
    <p:sldId id="262" r:id="rId11"/>
    <p:sldId id="261" r:id="rId12"/>
    <p:sldId id="263" r:id="rId13"/>
    <p:sldId id="265" r:id="rId14"/>
    <p:sldId id="266" r:id="rId15"/>
    <p:sldId id="268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7"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83" autoAdjust="0"/>
    <p:restoredTop sz="95149" autoAdjust="0"/>
  </p:normalViewPr>
  <p:slideViewPr>
    <p:cSldViewPr snapToGrid="0">
      <p:cViewPr varScale="1">
        <p:scale>
          <a:sx n="69" d="100"/>
          <a:sy n="69" d="100"/>
        </p:scale>
        <p:origin x="-57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\Documents\DEPENDENCE%20CHART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DMIN\Documents\PERCENTAGE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DMIN\Documents\GENDER%20AND%20EDUCATIO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ADMIN\Downloads\Loan_preprocess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[DEPENDENCE CHART.csv]Sheet5!PivotTable4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>
                <a:solidFill>
                  <a:schemeClr val="tx1"/>
                </a:solidFill>
                <a:latin typeface="Berlin Sans FB Demi" panose="020E0802020502020306" pitchFamily="34" charset="0"/>
              </a:rPr>
              <a:t>LOAN APPROVAL PERCENTAGE</a:t>
            </a:r>
          </a:p>
        </c:rich>
      </c:tx>
      <c:layout>
        <c:manualLayout>
          <c:xMode val="edge"/>
          <c:yMode val="edge"/>
          <c:x val="0.26876055383830094"/>
          <c:y val="3.7024789533437671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Val val="1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6875839166605558"/>
          <c:y val="0.33029693964501194"/>
          <c:w val="0.66248342864556042"/>
          <c:h val="0.65079730322927842"/>
        </c:manualLayout>
      </c:layout>
      <c:doughnut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E77-4463-BF72-B3959919BD7E}"/>
              </c:ext>
            </c:extLst>
          </c:dPt>
          <c:dPt>
            <c:idx val="1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E77-4463-BF72-B3959919BD7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39A85B7-E808-4F43-A414-AE8B3550C055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77-4463-BF72-B3959919BD7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9CC062B-F059-4785-B073-80DF177F9567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77-4463-BF72-B3959919BD7E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Sheet5!$A$4:$A$6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192</c:v>
                </c:pt>
                <c:pt idx="1">
                  <c:v>422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E77-4463-BF72-B3959919BD7E}"/>
            </c:ext>
          </c:extLst>
        </c:ser>
        <c:dLbls>
          <c:showPercent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4677338187904646"/>
          <c:y val="0.19567642916104078"/>
          <c:w val="0.3919397186377977"/>
          <c:h val="6.0521370675200546E-2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57150" cap="flat" cmpd="sng" algn="ctr">
      <a:solidFill>
        <a:schemeClr val="tx1">
          <a:lumMod val="85000"/>
          <a:lumOff val="1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[PERCENTAGE.csv]Sheet6!PivotTable5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LOAN APPROVAL BASED  ON GENDER AND EDUCATION</a:t>
            </a:r>
          </a:p>
        </c:rich>
      </c:tx>
      <c:layout>
        <c:manualLayout>
          <c:xMode val="edge"/>
          <c:yMode val="edge"/>
          <c:x val="0.10324932813142665"/>
          <c:y val="3.442548384372142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000352722708083E-2"/>
          <c:y val="0.28233516112870233"/>
          <c:w val="0.74193722659667571"/>
          <c:h val="0.65029235928842255"/>
        </c:manualLayout>
      </c:layout>
      <c:bar3DChart>
        <c:barDir val="col"/>
        <c:grouping val="standard"/>
        <c:ser>
          <c:idx val="0"/>
          <c:order val="0"/>
          <c:tx>
            <c:strRef>
              <c:f>Sheet6!$B$3:$B$4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Sheet6!$A$5:$A$7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Sheet6!$B$5:$B$7</c:f>
              <c:numCache>
                <c:formatCode>General</c:formatCode>
                <c:ptCount val="2"/>
                <c:pt idx="0">
                  <c:v>61</c:v>
                </c:pt>
                <c:pt idx="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6D-46F0-8E6F-ACEF44BA9BF3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Sheet6!$C$5:$C$7</c:f>
              <c:numCache>
                <c:formatCode>General</c:formatCode>
                <c:ptCount val="2"/>
                <c:pt idx="0">
                  <c:v>279</c:v>
                </c:pt>
                <c:pt idx="1">
                  <c:v>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6D-46F0-8E6F-ACEF44BA9BF3}"/>
            </c:ext>
          </c:extLst>
        </c:ser>
        <c:dLbls>
          <c:showVal val="1"/>
        </c:dLbls>
        <c:shape val="box"/>
        <c:axId val="109091840"/>
        <c:axId val="109110016"/>
        <c:axId val="108092928"/>
      </c:bar3DChart>
      <c:catAx>
        <c:axId val="1090918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10016"/>
        <c:crosses val="autoZero"/>
        <c:auto val="1"/>
        <c:lblAlgn val="ctr"/>
        <c:lblOffset val="100"/>
      </c:catAx>
      <c:valAx>
        <c:axId val="10911001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91840"/>
        <c:crosses val="autoZero"/>
        <c:crossBetween val="between"/>
      </c:valAx>
      <c:serAx>
        <c:axId val="108092928"/>
        <c:scaling>
          <c:orientation val="minMax"/>
        </c:scaling>
        <c:axPos val="b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10016"/>
        <c:crosses val="autoZero"/>
      </c:ser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28575">
      <a:solidFill>
        <a:schemeClr val="accent6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[GENDER AND EDUCATION.xlsx]PROPERTY AREA!PivotTable6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dirty="0">
                <a:solidFill>
                  <a:srgbClr val="00B0F0"/>
                </a:solidFill>
                <a:latin typeface="Gabriola" panose="04040605051002020D02" pitchFamily="82" charset="0"/>
              </a:rPr>
              <a:t>LOAN APPROVAL BASED ON PROPERTY AREA</a:t>
            </a:r>
            <a:r>
              <a:rPr lang="en-IN" sz="2400" baseline="0" dirty="0">
                <a:solidFill>
                  <a:srgbClr val="00B0F0"/>
                </a:solidFill>
                <a:latin typeface="Gabriola" panose="04040605051002020D02" pitchFamily="82" charset="0"/>
              </a:rPr>
              <a:t> </a:t>
            </a:r>
            <a:endParaRPr lang="en-IN" sz="2400" dirty="0">
              <a:solidFill>
                <a:srgbClr val="00B0F0"/>
              </a:solidFill>
              <a:latin typeface="Gabriola" panose="04040605051002020D02" pitchFamily="82" charset="0"/>
            </a:endParaRP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'PROPERTY AREA'!$B$3:$B$4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DAAAF0E-63C2-4EAF-BA74-9BB93540FB91}" type="VALUE">
                      <a:rPr lang="en-US" sz="2000">
                        <a:solidFill>
                          <a:schemeClr val="tx1"/>
                        </a:solidFill>
                      </a:rPr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5.9504311186310846E-2"/>
                      <c:h val="9.51974064379252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2DD-439D-B4C3-B6B2A18798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AREA'!$B$5:$B$7</c:f>
              <c:numCache>
                <c:formatCode>General</c:formatCode>
                <c:ptCount val="2"/>
                <c:pt idx="0">
                  <c:v>69</c:v>
                </c:pt>
                <c:pt idx="1">
                  <c:v>110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2-4397-825F-9B986ECE4E05}"/>
            </c:ext>
          </c:extLst>
        </c:ser>
        <c:ser>
          <c:idx val="1"/>
          <c:order val="1"/>
          <c:tx>
            <c:strRef>
              <c:f>'PROPERTY AREA'!$C$3:$C$4</c:f>
              <c:strCache>
                <c:ptCount val="1"/>
                <c:pt idx="0">
                  <c:v>Semiurban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dLbl>
              <c:idx val="0"/>
              <c:layout>
                <c:manualLayout>
                  <c:x val="-5.9266464432110207E-3"/>
                  <c:y val="0.107442199891199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82B6D1A2-E70E-4D2B-8913-876740F71E45}" type="VALUE">
                      <a: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6.1479885926892214E-2"/>
                      <c:h val="8.97552284011416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2DD-439D-B4C3-B6B2A187982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3E5B47D-C53E-4C84-A6B6-64E1B7A80CFB}" type="VALUE">
                      <a:rPr lang="en-US" sz="200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2DD-439D-B4C3-B6B2A1879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AREA'!$C$5:$C$7</c:f>
              <c:numCache>
                <c:formatCode>General</c:formatCode>
                <c:ptCount val="2"/>
                <c:pt idx="0">
                  <c:v>54</c:v>
                </c:pt>
                <c:pt idx="1">
                  <c:v>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442-4397-825F-9B986ECE4E05}"/>
            </c:ext>
          </c:extLst>
        </c:ser>
        <c:ser>
          <c:idx val="2"/>
          <c:order val="2"/>
          <c:tx>
            <c:strRef>
              <c:f>'PROPERTY AREA'!$D$3:$D$4</c:f>
              <c:strCache>
                <c:ptCount val="1"/>
                <c:pt idx="0">
                  <c:v>Urban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dLbl>
              <c:idx val="0"/>
              <c:layout>
                <c:manualLayout>
                  <c:x val="-5.9265686646779595E-3"/>
                  <c:y val="0.201319878155204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874826A-B9E2-4888-97D5-B05B3A455317}" type="VALUE">
                      <a: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3260057658782154"/>
                      <c:h val="0.21220423422877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2DD-439D-B4C3-B6B2A18798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AREA'!$D$5:$D$7</c:f>
              <c:numCache>
                <c:formatCode>General</c:formatCode>
                <c:ptCount val="2"/>
                <c:pt idx="0">
                  <c:v>69</c:v>
                </c:pt>
                <c:pt idx="1">
                  <c:v>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442-4397-825F-9B986ECE4E05}"/>
            </c:ext>
          </c:extLst>
        </c:ser>
        <c:dLbls>
          <c:showVal val="1"/>
        </c:dLbls>
        <c:gapWidth val="100"/>
        <c:overlap val="-24"/>
        <c:axId val="109129088"/>
        <c:axId val="109171840"/>
      </c:barChart>
      <c:catAx>
        <c:axId val="1091290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71840"/>
        <c:crosses val="autoZero"/>
        <c:auto val="1"/>
        <c:lblAlgn val="ctr"/>
        <c:lblOffset val="100"/>
      </c:catAx>
      <c:valAx>
        <c:axId val="109171840"/>
        <c:scaling>
          <c:orientation val="minMax"/>
        </c:scaling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29088"/>
        <c:crosses val="autoZero"/>
        <c:crossBetween val="between"/>
      </c:valAx>
      <c:spPr>
        <a:noFill/>
        <a:ln w="28575">
          <a:solidFill>
            <a:schemeClr val="tx1"/>
          </a:solidFill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[Loan_preprocess (1).csv]Sheet2!PivotTable1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002060"/>
                </a:solidFill>
                <a:effectLst/>
                <a:latin typeface="Gabriola" panose="04040605051002020D02" pitchFamily="82" charset="0"/>
              </a:rPr>
              <a:t>LOAN STATUS APPROVAL  BASED ON DEPENDENT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88-46C0-A98F-D41A2926D9B3}"/>
              </c:ext>
            </c:extLst>
          </c:dPt>
          <c:dPt>
            <c:idx val="1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88-46C0-A98F-D41A2926D9B3}"/>
              </c:ext>
            </c:extLst>
          </c:dPt>
          <c:dPt>
            <c:idx val="2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88-46C0-A98F-D41A2926D9B3}"/>
              </c:ext>
            </c:extLst>
          </c:dPt>
          <c:dPt>
            <c:idx val="3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88-46C0-A98F-D41A2926D9B3}"/>
              </c:ext>
            </c:extLst>
          </c:dPt>
          <c:dLbls>
            <c:showPercent val="1"/>
          </c:dLbls>
          <c:cat>
            <c:strRef>
              <c:f>Sheet2!$A$4:$A$8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4"/>
                <c:pt idx="0">
                  <c:v>247</c:v>
                </c:pt>
                <c:pt idx="1">
                  <c:v>66</c:v>
                </c:pt>
                <c:pt idx="2">
                  <c:v>76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288-46C0-A98F-D41A2926D9B3}"/>
            </c:ext>
          </c:extLst>
        </c:ser>
        <c:dLbls>
          <c:showPercent val="1"/>
        </c:dLbls>
      </c:pie3DChart>
      <c:spPr>
        <a:noFill/>
        <a:ln w="28575">
          <a:noFill/>
        </a:ln>
        <a:effectLst/>
      </c:spPr>
    </c:plotArea>
    <c:legend>
      <c:legendPos val="r"/>
      <c:layout/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843D-ADDD-432B-BFE1-E586A27E68C6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FBF25-D59E-44AC-8A2C-F639A6ED51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FBF25-D59E-44AC-8A2C-F639A6ED5183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60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4" Type="http://schemas.openxmlformats.org/officeDocument/2006/relationships/audio" Target="../media/audio1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62B51-20D4-6EDF-18D6-5E7D91C7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3D3CA4-FB15-CFF3-E4E9-5FFBE983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96D1F1-01B5-04E2-D98B-FBF94DC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D618F7-3506-F6DD-B0CA-A2B5CFF1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DA6E33-9081-559E-56D8-5A638EE5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1354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3238A2-E7F3-EEE1-5F9B-CC7E5A3A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4B43C1-850B-F843-1444-C9E1EB18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9A83B6-218F-362F-A3A4-979B3C69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8CBEC2-0FA1-7617-AE45-C8227626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30C7CE-A891-3C11-1FF2-7941F15C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76019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5D801B-D6E9-3F9F-1721-8FE80B38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D80C99B-CF22-F1EE-5EF8-CD4F76CE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9F6191-0B67-D9EF-C041-564B7C4E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623356-0E35-A8CF-A1C8-64F78FCF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EC8311-DA22-8F2A-A9D8-1CE5F8F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4341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9988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4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580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4411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6788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9241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788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6166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3339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052EC-5C46-4B76-0913-E9E64BA5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21D89E-8F6A-AA91-26A9-1676608F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5AF338-F43E-0A65-3E3D-0C6C60F0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C2C277-8322-90B8-EDD0-16C8A68C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0E0EE8-6B0A-8D24-3D61-B3D76170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2944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259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4492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4807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6159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36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51573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3737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3018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6974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50A5B-3E3B-ACA6-0ED2-5BA330C8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F69C9C-6C63-C42E-1A08-FB78FAF0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A48406-EF65-5D4F-0E03-3162F3E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39CD24-326B-CDBC-1590-4B457AB9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E6B19A-3425-A1EE-817D-DD58999B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5154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C03B7-3439-7B8F-4049-340EE3F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4B21E5-4E5F-23E9-1CA0-0FC24F45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F1880B-D0DB-3835-40D6-9D91E30A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6C15DE-59E2-82E5-0727-A4B5917C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2FFB7D-B3E9-9EE7-5A8D-CCB0970B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CF3CED-DA32-B10D-3489-BED6EA3E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97713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3C8205-CB40-E5E6-A66A-43ED9C2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F360ED-19F0-CEC0-D10D-19D4E706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037158-0091-57DB-9F6D-8A07782A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233D72-BF14-91AB-FE7E-234C250C9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A52A49-020F-61A1-0F40-387A7538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E3DBBF-9439-D5C4-C2AF-9308FFAC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F081F13-256E-022A-54AA-F7B645B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7366882-5DF6-2467-E7A5-12A9AD41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0695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55FBE-45FA-86B2-377E-95D83D7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ED871C8-79C6-DC47-D8D7-A619077F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129803-9CE2-CADC-6FBA-06C6A51A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910FD2-B2F9-D9AC-45A2-9047BB1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5836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D6C777-14BF-6BD6-0889-61196F9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DF64D0-E8E9-A921-219F-606B56F7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2F5C69-D1F9-B009-ADC4-71ED79D6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1212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6CD77-6463-5D41-B38A-8670BF93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D53BC1-3072-59B3-83D6-D9DB239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67552B-190F-70C1-D359-490C42F4A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A298C7-532D-5C28-3DC7-596A43B0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E5D818-FAB8-F7B7-568C-370C9A4D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EF21C6-2B49-80AB-03D7-A57E33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2439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21EDEE-6876-0439-BC60-9B81B9B8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0130EA7-9ADB-91FF-241A-1D5D38AE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950C2A-FAC8-A6FA-0712-B84AF0B8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1EFB48-119B-6741-D0C1-73B7A514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77E1F4-0116-9105-4821-AC773942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06FEFB-047C-6A1F-27F7-85A5F7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734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1.wav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audio" Target="../media/audio11.wav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F7F07E9-DAC5-194E-787F-677C5BBE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FAAD6E-8106-79B7-056B-012B5178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1570C2-C645-C7C6-40E1-87F5A1E7F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347C12-8197-09F9-7729-55E205875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C76614-EB37-5964-D6B5-8F4278F7B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60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14" name="arrow.wav"/>
          </p:stSnd>
        </p:sndAc>
      </p:transition>
    </mc:Choice>
    <mc:Fallback>
      <p:transition spd="slow">
        <p:split orient="vert"/>
        <p:sndAc>
          <p:stSnd>
            <p:snd r:embed="rId13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E49-C0C5-436D-A2E4-F46B8360D5A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48A-99BE-4584-9953-0166133F1D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33752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21" name="arrow.wav"/>
          </p:stSnd>
        </p:sndAc>
      </p:transition>
    </mc:Choice>
    <mc:Fallback>
      <p:transition spd="slow">
        <p:split orient="vert"/>
        <p:sndAc>
          <p:stSnd>
            <p:snd r:embed="rId19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1.wav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1.wav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1.wav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1.wav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1.wav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1.wav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1.wa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1.wav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BCE28-400D-8EED-A74D-C167255A6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B90F8D-026C-6D6E-7AF0-5A8484EF9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804FA8F-E783-2ED1-4D11-D98EF95E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71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0593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 advTm="1000">
        <p:split orient="vert"/>
        <p:sndAc>
          <p:stSnd>
            <p:snd r:embed="rId4" name="arrow.wav"/>
          </p:stSnd>
        </p:sndAc>
      </p:transition>
    </mc:Choice>
    <mc:Fallback>
      <p:transition spd="slow" advTm="1000">
        <p:split orient="vert"/>
        <p:sndAc>
          <p:stSnd>
            <p:snd r:embed="rId2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8AFA502-0E02-98C5-AA54-84EB2475E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3" y="692727"/>
            <a:ext cx="3227039" cy="6054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3A2DC5-D8D7-C9CE-969D-E9A3E1ECD75B}"/>
              </a:ext>
            </a:extLst>
          </p:cNvPr>
          <p:cNvSpPr txBox="1"/>
          <p:nvPr/>
        </p:nvSpPr>
        <p:spPr>
          <a:xfrm>
            <a:off x="2922238" y="180109"/>
            <a:ext cx="5792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LOAN APPROVAL BASED ON </a:t>
            </a:r>
          </a:p>
          <a:p>
            <a:r>
              <a:rPr lang="en-US" sz="2800" b="1" dirty="0"/>
              <a:t>           LOAN AMOUNT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F4BFD4-38D8-C4A4-627D-6AC8B382AFFE}"/>
              </a:ext>
            </a:extLst>
          </p:cNvPr>
          <p:cNvSpPr txBox="1"/>
          <p:nvPr/>
        </p:nvSpPr>
        <p:spPr>
          <a:xfrm>
            <a:off x="3823854" y="1399310"/>
            <a:ext cx="7287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Approved  &gt;   Rejected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 we used,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=IF(I2&gt;=150,"HIGH",IF(I2&lt;150,"LOW"))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=COUNTIFS(N:N,"HIGH",M:M,"Y")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Loan Amount was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Count of Loan Status is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287.</a:t>
            </a:r>
          </a:p>
          <a:p>
            <a:pPr lvl="1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Loan Amount was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Count of Loan Status is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135.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COUNTIFS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condition, We find the Loan Amount Approved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 the Loan Amount was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5515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4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0B7C3B3-2B71-924A-DF7B-A03F3784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5" y="374073"/>
            <a:ext cx="5616539" cy="599815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8967901-A899-D2FE-697E-C7C11899C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527" y="221673"/>
            <a:ext cx="3736244" cy="1316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D87DC40-C4A6-4881-EBCD-CB7FCBBD8850}"/>
              </a:ext>
            </a:extLst>
          </p:cNvPr>
          <p:cNvSpPr txBox="1"/>
          <p:nvPr/>
        </p:nvSpPr>
        <p:spPr>
          <a:xfrm>
            <a:off x="6401526" y="1842655"/>
            <a:ext cx="4169491" cy="8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Condensed" panose="020B0502040204020203" pitchFamily="34" charset="0"/>
              </a:rPr>
              <a:t>86% of Applicants </a:t>
            </a:r>
            <a:r>
              <a:rPr lang="en-US" sz="2400">
                <a:latin typeface="Bahnschrift SemiBold Condensed" panose="020B0502040204020203" pitchFamily="34" charset="0"/>
              </a:rPr>
              <a:t>are </a:t>
            </a:r>
            <a:r>
              <a:rPr lang="en-US" sz="2400" smtClean="0">
                <a:latin typeface="Bahnschrift SemiBold Condensed" panose="020B0502040204020203" pitchFamily="34" charset="0"/>
              </a:rPr>
              <a:t>Un-Employed</a:t>
            </a:r>
            <a:endParaRPr lang="en-IN" sz="2400" dirty="0">
              <a:latin typeface="Bahnschrift SemiBold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2D6968-5095-08A9-A188-672B05118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527" y="2640877"/>
            <a:ext cx="3736244" cy="1775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EBFF05-5BA5-BC09-4451-A4F37BE33B64}"/>
              </a:ext>
            </a:extLst>
          </p:cNvPr>
          <p:cNvSpPr txBox="1"/>
          <p:nvPr/>
        </p:nvSpPr>
        <p:spPr>
          <a:xfrm>
            <a:off x="6622472" y="4724400"/>
            <a:ext cx="469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Bold Condensed" panose="020B0502040204020203" pitchFamily="34" charset="0"/>
              </a:rPr>
              <a:t>Un-Employed Applicants are getting Higher Percent Of Loan Approval.</a:t>
            </a:r>
            <a:endParaRPr lang="en-IN" sz="24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6820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6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3D445D-C448-8CAA-8E49-D101BFA7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89072" cy="125585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07886BF1-24FA-6449-50A6-C13C3D3C6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36269548"/>
              </p:ext>
            </p:extLst>
          </p:nvPr>
        </p:nvGraphicFramePr>
        <p:xfrm>
          <a:off x="720435" y="2190751"/>
          <a:ext cx="6428509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FCBC2AD-11A9-F61E-DC80-B2C9C44C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3964"/>
            <a:ext cx="6206837" cy="1634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C15388-62ED-66D4-4CA7-344C8CE7B47A}"/>
              </a:ext>
            </a:extLst>
          </p:cNvPr>
          <p:cNvSpPr txBox="1"/>
          <p:nvPr/>
        </p:nvSpPr>
        <p:spPr>
          <a:xfrm>
            <a:off x="7356764" y="365126"/>
            <a:ext cx="41148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Property based we have three Areas,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/>
                </a:solidFill>
              </a:rPr>
              <a:t>Semi Urban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Urban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Rural</a:t>
            </a:r>
          </a:p>
          <a:p>
            <a:pPr lvl="2"/>
            <a:r>
              <a:rPr lang="en-US" sz="2000" dirty="0"/>
              <a:t>              </a:t>
            </a:r>
            <a:r>
              <a:rPr lang="en-US" dirty="0"/>
              <a:t>                      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FA6EFE4-B4C7-1D3A-A058-A2BADF823AE8}"/>
              </a:ext>
            </a:extLst>
          </p:cNvPr>
          <p:cNvSpPr txBox="1"/>
          <p:nvPr/>
        </p:nvSpPr>
        <p:spPr>
          <a:xfrm>
            <a:off x="7315202" y="2796561"/>
            <a:ext cx="411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these three Areas,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 Urban </a:t>
            </a:r>
            <a:r>
              <a:rPr lang="en-US" sz="2400" dirty="0"/>
              <a:t>Area had More count of Loan Approval.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Rural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had Less Count of Loan Approval.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868186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5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572EB-ABB0-BE32-19A1-FBCD25D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945" cy="13255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D143BCF-3BB3-B45E-6EE0-6DEEDF307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48099558"/>
              </p:ext>
            </p:extLst>
          </p:nvPr>
        </p:nvGraphicFramePr>
        <p:xfrm>
          <a:off x="838200" y="2147455"/>
          <a:ext cx="491143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C954D1-4CD2-2A1F-CEF0-3DD26859B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545"/>
            <a:ext cx="4565073" cy="172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7147BF-1B8D-A931-0C8C-F94CD05D447C}"/>
              </a:ext>
            </a:extLst>
          </p:cNvPr>
          <p:cNvSpPr txBox="1"/>
          <p:nvPr/>
        </p:nvSpPr>
        <p:spPr>
          <a:xfrm>
            <a:off x="5895109" y="3659704"/>
            <a:ext cx="5929745" cy="138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So we Conclude, Non-dependent Applicants got Higher Percentage Of Loan Approval.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ED2720-C7BB-E8BF-F728-F8CC044AAB44}"/>
              </a:ext>
            </a:extLst>
          </p:cNvPr>
          <p:cNvSpPr txBox="1"/>
          <p:nvPr/>
        </p:nvSpPr>
        <p:spPr>
          <a:xfrm>
            <a:off x="5943599" y="263236"/>
            <a:ext cx="5929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58% Applicants have 0 dependent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16% Applicants have 1 dependent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18% Applicants have 2 dependent 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8% Applicants have 3 dependent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0414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5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B673300-FC1D-125B-71F9-767F9E16C860}"/>
              </a:ext>
            </a:extLst>
          </p:cNvPr>
          <p:cNvSpPr txBox="1"/>
          <p:nvPr/>
        </p:nvSpPr>
        <p:spPr>
          <a:xfrm>
            <a:off x="5237018" y="306712"/>
            <a:ext cx="4959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Loan Amount Term,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Term Of 360 has 87% of Loan Approval. 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24A56A4-6023-7E71-1F6D-DB3123CC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3" y="523058"/>
            <a:ext cx="4281057" cy="58223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BCB1853-E722-8268-2C36-DEBD0A1CC7D0}"/>
              </a:ext>
            </a:extLst>
          </p:cNvPr>
          <p:cNvSpPr txBox="1"/>
          <p:nvPr/>
        </p:nvSpPr>
        <p:spPr>
          <a:xfrm>
            <a:off x="5492145" y="5169189"/>
            <a:ext cx="570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Credit History,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Credit History Of 1 has 98% Approval.       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6766AD3-D334-F462-F34A-BB52B39E8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82" y="2167514"/>
            <a:ext cx="4801783" cy="25229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037947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5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CEB95D-610A-CA43-F865-426CC39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080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Main steps for model building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3FAF4E-91DC-F786-2F5C-A2773AAE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202124"/>
                </a:solidFill>
                <a:latin typeface="Gabriola" panose="04040605051002020D02" pitchFamily="82" charset="0"/>
              </a:rPr>
              <a:t>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eperate Dependent and Independent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S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pliting data Train and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Create a Model(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it, Pred)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Check Model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erformance(Accuracy)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5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97F56-A751-5DB6-2AEA-253021CB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81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  <a:latin typeface="Gabriola" panose="04040605051002020D02" pitchFamily="82" charset="0"/>
              </a:rPr>
              <a:t>CONCLUSION</a:t>
            </a:r>
            <a:endParaRPr lang="en-IN" sz="8000" dirty="0">
              <a:solidFill>
                <a:srgbClr val="0070C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7BD6F8-9493-E2FB-D8E3-EE4D95B6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8073"/>
            <a:ext cx="9720073" cy="4411287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Gabriola" panose="04040605051002020D02" pitchFamily="82" charset="0"/>
              </a:rPr>
              <a:t>Accuracy Score for Models,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b="1" dirty="0">
                <a:latin typeface="Gabriola" panose="04040605051002020D02" pitchFamily="82" charset="0"/>
              </a:rPr>
              <a:t>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Decision Tree Classifier   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73%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Logistic Regression              -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Random Forest Classifier   -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KNN Classifier                     -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 marL="1078992" lvl="7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7" algn="ctr">
              <a:buFont typeface="Wingdings" panose="05000000000000000000" pitchFamily="2" charset="2"/>
              <a:buChar char="q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So we conclude Logistic Regression is best Model for this  Loan Prediction Of Our Data Set, because Logistic Regression has Higher Accuracy Score.</a:t>
            </a:r>
          </a:p>
        </p:txBody>
      </p:sp>
    </p:spTree>
    <p:extLst>
      <p:ext uri="{BB962C8B-B14F-4D97-AF65-F5344CB8AC3E}">
        <p14:creationId xmlns="" xmlns:p14="http://schemas.microsoft.com/office/powerpoint/2010/main" val="1891031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4" name="arrow.wav"/>
          </p:stSnd>
        </p:sndAc>
      </p:transition>
    </mc:Choice>
    <mc:Fallback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Png Transparent - Thank You Page For Ppt, Png Download - kindpng">
            <a:extLst>
              <a:ext uri="{FF2B5EF4-FFF2-40B4-BE49-F238E27FC236}">
                <a16:creationId xmlns="" xmlns:a16="http://schemas.microsoft.com/office/drawing/2014/main" id="{41C59845-BCB9-FCA3-C534-DCE0A5BC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98" y="743680"/>
            <a:ext cx="7128575" cy="480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ank You Animation For Powerpoint Free Download - ClipArt Best">
            <a:extLst>
              <a:ext uri="{FF2B5EF4-FFF2-40B4-BE49-F238E27FC236}">
                <a16:creationId xmlns="" xmlns:a16="http://schemas.microsoft.com/office/drawing/2014/main" id="{0A455F41-499E-D1DA-929C-AFF10DE55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59" t="11079" r="46957" b="13978"/>
          <a:stretch/>
        </p:blipFill>
        <p:spPr bwMode="auto">
          <a:xfrm>
            <a:off x="3396343" y="3732244"/>
            <a:ext cx="1026368" cy="1306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927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5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BA8DA9-4588-E092-C998-ABF65792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82"/>
            <a:ext cx="10515600" cy="692727"/>
          </a:xfrm>
        </p:spPr>
        <p:txBody>
          <a:bodyPr>
            <a:noAutofit/>
          </a:bodyPr>
          <a:lstStyle/>
          <a:p>
            <a:r>
              <a:rPr lang="en-US" b="1" dirty="0">
                <a:latin typeface="Gabriola" panose="04040605051002020D02" pitchFamily="82" charset="0"/>
                <a:ea typeface="Cambria" panose="02040503050406030204" pitchFamily="18" charset="0"/>
              </a:rPr>
              <a:t>Description Of Data</a:t>
            </a:r>
            <a:endParaRPr lang="en-IN" b="1" dirty="0">
              <a:latin typeface="Gabriola" panose="04040605051002020D02" pitchFamily="82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7D06A8-9FFF-4873-E69F-473A9A73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897129"/>
          </a:xfrm>
        </p:spPr>
        <p:txBody>
          <a:bodyPr/>
          <a:lstStyle/>
          <a:p>
            <a:r>
              <a:rPr lang="en-US" sz="2400" dirty="0"/>
              <a:t>This data set downloaded from Kaggle, it is about </a:t>
            </a:r>
            <a:r>
              <a:rPr lang="en-US" sz="2400" b="1" dirty="0"/>
              <a:t>“</a:t>
            </a:r>
            <a:r>
              <a:rPr lang="en-US" sz="2400" b="1" dirty="0">
                <a:latin typeface="Algerian" panose="04020705040A02060702" pitchFamily="82" charset="0"/>
              </a:rPr>
              <a:t>LOAN PREDICATION</a:t>
            </a:r>
            <a:r>
              <a:rPr lang="en-US" b="1" dirty="0"/>
              <a:t>”</a:t>
            </a:r>
          </a:p>
          <a:p>
            <a:r>
              <a:rPr lang="en-US" sz="2400" dirty="0"/>
              <a:t>The Column of our data set,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7B4F50C7-B189-AB6A-CFC3-D5E1AAE3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7032153"/>
              </p:ext>
            </p:extLst>
          </p:nvPr>
        </p:nvGraphicFramePr>
        <p:xfrm>
          <a:off x="5056909" y="1066800"/>
          <a:ext cx="6698673" cy="561109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25300">
                  <a:extLst>
                    <a:ext uri="{9D8B030D-6E8A-4147-A177-3AD203B41FA5}">
                      <a16:colId xmlns="" xmlns:a16="http://schemas.microsoft.com/office/drawing/2014/main" val="3068315987"/>
                    </a:ext>
                  </a:extLst>
                </a:gridCol>
                <a:gridCol w="3573373">
                  <a:extLst>
                    <a:ext uri="{9D8B030D-6E8A-4147-A177-3AD203B41FA5}">
                      <a16:colId xmlns="" xmlns:a16="http://schemas.microsoft.com/office/drawing/2014/main" val="1782727895"/>
                    </a:ext>
                  </a:extLst>
                </a:gridCol>
              </a:tblGrid>
              <a:tr h="426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           VARIABLE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014249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ID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Unique Loan ID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606620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031085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Married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married (Y/N)</a:t>
                      </a:r>
                      <a:endParaRPr lang="en-U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6522764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Dependents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dependents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4875002"/>
                  </a:ext>
                </a:extLst>
              </a:tr>
              <a:tr h="659836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Education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Education (Graduate/ Non-Graduate)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057348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Self _ Employed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Self employed (Y/N)</a:t>
                      </a:r>
                      <a:endParaRPr lang="en-U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3738162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Income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income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0048936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Co-applicant Income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Co-applicant income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402720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Amount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Amount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3617983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Amount _Term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Term of loan in months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4264473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Credit _ History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credit history meets guidelines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530250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 _ Area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Urban/ Semi Urban/ Rural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434536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Status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approved (Y/N)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202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489581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camera.wav"/>
          </p:stSnd>
        </p:sndAc>
      </p:transition>
    </mc:Choice>
    <mc:Fallback>
      <p:transition spd="slow">
        <p:split orient="vert"/>
        <p:sndAc>
          <p:stSnd>
            <p:snd r:embed="rId2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7BEE2-D942-A55E-CE48-FDCA44F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PROBLEM STATEMENT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90A21E-0C5E-C809-F674-290E1169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7"/>
            <a:ext cx="10515600" cy="50547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he loan eligibility process based on customer detail provided while filling online application form. These details are </a:t>
            </a:r>
            <a:r>
              <a:rPr lang="en-US" sz="2800" b="1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Gender, Marital Status, Education, Number of Dependents, Income, Loan Amount, Credit History 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and </a:t>
            </a:r>
            <a:r>
              <a:rPr lang="en-US" sz="2800" b="1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Property area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In our analysis, we work with some Model Buildings in this data set based on given details and we predict the </a:t>
            </a:r>
            <a:r>
              <a:rPr lang="en-US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odel Accuracy score.</a:t>
            </a:r>
            <a:endParaRPr lang="en-IN" sz="2800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124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838FE1-1088-BB48-A093-942AFA0F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Tools we used in our Project,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DATA VISUALIZATION: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Excel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DATA PREPROCESSING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/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Python3    </a:t>
            </a:r>
            <a:r>
              <a:rPr lang="en-US" sz="2200" b="1" dirty="0"/>
              <a:t> 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MODEL PREDICTION: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 Classifier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Classifier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Classifier</a:t>
            </a:r>
          </a:p>
        </p:txBody>
      </p:sp>
    </p:spTree>
    <p:extLst>
      <p:ext uri="{BB962C8B-B14F-4D97-AF65-F5344CB8AC3E}">
        <p14:creationId xmlns="" xmlns:p14="http://schemas.microsoft.com/office/powerpoint/2010/main" val="1345527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E75F0-F5F0-A292-2F69-E882C68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Gabriola" panose="04040605051002020D02" pitchFamily="82" charset="0"/>
              </a:rPr>
              <a:t>OBSERVATIONS:</a:t>
            </a:r>
            <a:endParaRPr lang="en-IN" sz="5400" b="1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C7296D-9BDF-E6D0-469C-A7DCE5A2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dirty="0"/>
              <a:t>In this data set, We have 614 rows and 13 Columns.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Our project data types were Object, Int</a:t>
            </a:r>
            <a:r>
              <a:rPr lang="en-US" dirty="0">
                <a:solidFill>
                  <a:srgbClr val="202124"/>
                </a:solidFill>
              </a:rPr>
              <a:t>64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and Float64, and it was a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  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2-D data set.</a:t>
            </a:r>
          </a:p>
          <a:p>
            <a:r>
              <a:rPr lang="en-US" dirty="0">
                <a:solidFill>
                  <a:srgbClr val="202124"/>
                </a:solidFill>
              </a:rPr>
              <a:t>We have some null values in our data, so we replaced using these Functions: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200BE6-3B9D-4388-38B3-49CFC1C7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55" y="3610755"/>
            <a:ext cx="10273145" cy="288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412437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5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1739D6-B070-A1F5-6AE7-BDAE0A1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79618" cy="13255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F607AF2D-3711-54DD-5DF8-FCC2DB8DD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54666397"/>
              </p:ext>
            </p:extLst>
          </p:nvPr>
        </p:nvGraphicFramePr>
        <p:xfrm>
          <a:off x="865904" y="1839479"/>
          <a:ext cx="4717478" cy="480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2F07667-5CA4-A981-979F-1E44380EE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4" y="216334"/>
            <a:ext cx="4717477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11C3D7-C866-7AC2-DD2A-6585D15388F1}"/>
              </a:ext>
            </a:extLst>
          </p:cNvPr>
          <p:cNvSpPr txBox="1"/>
          <p:nvPr/>
        </p:nvSpPr>
        <p:spPr>
          <a:xfrm>
            <a:off x="6033660" y="370401"/>
            <a:ext cx="529243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Gabriola" panose="04040605051002020D02" pitchFamily="82" charset="0"/>
              </a:rPr>
              <a:t>In this Data Set,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69%</a:t>
            </a:r>
            <a:r>
              <a:rPr lang="en-US" sz="4400" dirty="0">
                <a:latin typeface="Gabriola" panose="04040605051002020D02" pitchFamily="82" charset="0"/>
              </a:rPr>
              <a:t>  Of Loan Applications has been Approved.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dirty="0">
                <a:latin typeface="Gabriola" panose="04040605051002020D02" pitchFamily="82" charset="0"/>
              </a:rPr>
              <a:t>Of Loan Applications has been Rejected.</a:t>
            </a:r>
            <a:endParaRPr lang="en-IN" sz="4400" dirty="0">
              <a:latin typeface="Gabriola" panose="04040605051002020D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2283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5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9D4135-FAAA-5596-3EF7-32ADAE176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" y="173666"/>
            <a:ext cx="3047999" cy="653837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918C89D-4CA1-A266-8360-D10A0125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349" y="309074"/>
            <a:ext cx="3516160" cy="1519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4D189D-74A3-5809-CFE4-5C8F02733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349" y="3014583"/>
            <a:ext cx="3516160" cy="1751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F1DFB1-F4DE-6539-E2B7-70620BCF4B71}"/>
              </a:ext>
            </a:extLst>
          </p:cNvPr>
          <p:cNvSpPr txBox="1"/>
          <p:nvPr/>
        </p:nvSpPr>
        <p:spPr>
          <a:xfrm>
            <a:off x="7398327" y="457200"/>
            <a:ext cx="412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Number of Female      –   </a:t>
            </a:r>
            <a:r>
              <a:rPr lang="en-US" sz="2000" b="1" dirty="0"/>
              <a:t>18%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Number Of Male         -    </a:t>
            </a:r>
            <a:r>
              <a:rPr lang="en-US" sz="2000" b="1" dirty="0"/>
              <a:t>82%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93B885B-90E0-9DFB-426D-08D1861F3F2C}"/>
              </a:ext>
            </a:extLst>
          </p:cNvPr>
          <p:cNvSpPr txBox="1"/>
          <p:nvPr/>
        </p:nvSpPr>
        <p:spPr>
          <a:xfrm>
            <a:off x="7553621" y="3006436"/>
            <a:ext cx="42394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</a:rPr>
              <a:t>Loan Status based on Gender,</a:t>
            </a:r>
          </a:p>
          <a:p>
            <a:r>
              <a:rPr lang="en-US" sz="20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Loan Approved[Female]  – </a:t>
            </a:r>
            <a:r>
              <a:rPr lang="en-US" sz="2000" b="1" dirty="0">
                <a:latin typeface="Bahnschrift" panose="020B0502040204020203" pitchFamily="34" charset="0"/>
              </a:rPr>
              <a:t>75</a:t>
            </a:r>
          </a:p>
          <a:p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Loan Approved[Male]       -  </a:t>
            </a:r>
            <a:r>
              <a:rPr lang="en-US" sz="2000" b="1" dirty="0">
                <a:latin typeface="Bahnschrift" panose="020B0502040204020203" pitchFamily="34" charset="0"/>
              </a:rPr>
              <a:t>347</a:t>
            </a:r>
            <a:endParaRPr lang="en-IN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72A0216-098B-38A0-F70C-E3BFA3B16C52}"/>
              </a:ext>
            </a:extLst>
          </p:cNvPr>
          <p:cNvSpPr txBox="1"/>
          <p:nvPr/>
        </p:nvSpPr>
        <p:spPr>
          <a:xfrm>
            <a:off x="3674348" y="5140036"/>
            <a:ext cx="753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 SemiCondensed" panose="020B0502040204020203" pitchFamily="34" charset="0"/>
              </a:rPr>
              <a:t>So Obviously, Count Of Male Applicants are getting loan higher than Female Applicants.</a:t>
            </a:r>
            <a:endParaRPr lang="en-IN" sz="2400" dirty="0">
              <a:latin typeface="Bahnschrif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E8AE2AA-2CB8-55F6-FAD6-32CEBE42095E}"/>
              </a:ext>
            </a:extLst>
          </p:cNvPr>
          <p:cNvSpPr txBox="1"/>
          <p:nvPr/>
        </p:nvSpPr>
        <p:spPr>
          <a:xfrm>
            <a:off x="3674348" y="2105891"/>
            <a:ext cx="79634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 Condensed" panose="020B0502040204020203" pitchFamily="34" charset="0"/>
              </a:rPr>
              <a:t>Male Applicants are higher than Female Applicants</a:t>
            </a:r>
            <a:r>
              <a:rPr lang="en-US" sz="2800" b="1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1866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7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6E5C9E-91A8-587A-5DAA-19719DD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0782" cy="14605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9195134B-149E-DA63-56E5-CCE5CCE84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12307126"/>
              </p:ext>
            </p:extLst>
          </p:nvPr>
        </p:nvGraphicFramePr>
        <p:xfrm>
          <a:off x="838198" y="2005733"/>
          <a:ext cx="5008420" cy="448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7BEDF7-E792-3902-E3D5-81D6BEF62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533"/>
            <a:ext cx="4911435" cy="1533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DAFBE2-1051-2A09-6655-39B6615C652E}"/>
              </a:ext>
            </a:extLst>
          </p:cNvPr>
          <p:cNvSpPr txBox="1"/>
          <p:nvPr/>
        </p:nvSpPr>
        <p:spPr>
          <a:xfrm>
            <a:off x="6248400" y="365125"/>
            <a:ext cx="5486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In this Chart, We Compare Education as well as Gender.</a:t>
            </a:r>
          </a:p>
          <a:p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So already we seen, Count Of Male Applicants are Higher than Female Applicants.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Count Of Graduates Applicants are Higher than Non-Graduate Applicants.</a:t>
            </a:r>
          </a:p>
          <a:p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So, Male Graduate Applicants got more Loan Approval.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88939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5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E272AD-D90A-CC9C-EB94-5A0A177B718F}"/>
              </a:ext>
            </a:extLst>
          </p:cNvPr>
          <p:cNvSpPr txBox="1"/>
          <p:nvPr/>
        </p:nvSpPr>
        <p:spPr>
          <a:xfrm>
            <a:off x="2992581" y="7703127"/>
            <a:ext cx="7721161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63FFEC-8BAD-0C0F-B82F-E6B678EF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06579"/>
            <a:ext cx="2825683" cy="66448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F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DE563A3-4DFC-F6E4-F357-43496096A2EB}"/>
              </a:ext>
            </a:extLst>
          </p:cNvPr>
          <p:cNvSpPr txBox="1"/>
          <p:nvPr/>
        </p:nvSpPr>
        <p:spPr>
          <a:xfrm>
            <a:off x="3338945" y="5375564"/>
            <a:ext cx="772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data set,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65% </a:t>
            </a:r>
            <a:r>
              <a:rPr lang="en-US" sz="2000" dirty="0"/>
              <a:t>Applicants are </a:t>
            </a:r>
            <a:r>
              <a:rPr lang="en-US" sz="2000" b="1" i="1" dirty="0"/>
              <a:t>Married</a:t>
            </a:r>
            <a:r>
              <a:rPr lang="en-US" sz="2000" i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that </a:t>
            </a:r>
            <a:r>
              <a:rPr lang="en-US" sz="2000" b="1" i="1" dirty="0"/>
              <a:t>Married </a:t>
            </a:r>
            <a:r>
              <a:rPr lang="en-US" sz="2000" dirty="0"/>
              <a:t>Applicants,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72%</a:t>
            </a:r>
            <a:r>
              <a:rPr lang="en-US" sz="2000" dirty="0"/>
              <a:t> Applicants are getting Loan.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So we Conclude,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Marital Status </a:t>
            </a:r>
            <a:r>
              <a:rPr lang="en-US" sz="2000" dirty="0"/>
              <a:t>plays a Vital role in Loan Application.</a:t>
            </a:r>
          </a:p>
          <a:p>
            <a:r>
              <a:rPr lang="en-US" sz="2000" dirty="0"/>
              <a:t>       </a:t>
            </a:r>
            <a:endParaRPr lang="en-IN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850B54D0-9A2A-7844-B967-34E4A36C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124" y="2897895"/>
            <a:ext cx="3397292" cy="1899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B34E6586-2333-E7F9-11E8-E29B189C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24" y="171550"/>
            <a:ext cx="3441784" cy="1722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9A9F8E3-E85A-33CD-C624-49959D446294}"/>
              </a:ext>
            </a:extLst>
          </p:cNvPr>
          <p:cNvSpPr txBox="1"/>
          <p:nvPr/>
        </p:nvSpPr>
        <p:spPr>
          <a:xfrm>
            <a:off x="7287491" y="277091"/>
            <a:ext cx="457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Number of Married       –   </a:t>
            </a:r>
            <a:r>
              <a:rPr lang="en-US" sz="2400" b="1" dirty="0"/>
              <a:t>401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Number Of Unmarried  -   </a:t>
            </a:r>
            <a:r>
              <a:rPr lang="en-US" sz="2400" b="1" dirty="0"/>
              <a:t>213</a:t>
            </a:r>
            <a:endParaRPr lang="en-IN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6599A8C-1A2B-2CB3-871B-79D1D774DF4B}"/>
              </a:ext>
            </a:extLst>
          </p:cNvPr>
          <p:cNvSpPr txBox="1"/>
          <p:nvPr/>
        </p:nvSpPr>
        <p:spPr>
          <a:xfrm>
            <a:off x="7347088" y="2897895"/>
            <a:ext cx="4087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Loan Status Of Married Applicant,</a:t>
            </a:r>
          </a:p>
          <a:p>
            <a:r>
              <a:rPr lang="en-US" sz="24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Loan Approved    – </a:t>
            </a:r>
            <a:r>
              <a:rPr lang="en-US" sz="2400" b="1" dirty="0">
                <a:latin typeface="Bahnschrift" panose="020B0502040204020203" pitchFamily="34" charset="0"/>
              </a:rPr>
              <a:t>288</a:t>
            </a: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Loan Rejected      -  </a:t>
            </a:r>
            <a:r>
              <a:rPr lang="en-US" sz="2400" b="1" dirty="0">
                <a:latin typeface="Bahnschrift" panose="020B0502040204020203" pitchFamily="34" charset="0"/>
              </a:rPr>
              <a:t>113</a:t>
            </a:r>
            <a:endParaRPr lang="en-IN" sz="24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155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500">
        <p:split orient="vert"/>
        <p:sndAc>
          <p:stSnd>
            <p:snd r:embed="rId6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1445</TotalTime>
  <Words>768</Words>
  <Application>Microsoft Office PowerPoint</Application>
  <PresentationFormat>Custom</PresentationFormat>
  <Paragraphs>148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Circuit</vt:lpstr>
      <vt:lpstr>Slide 1</vt:lpstr>
      <vt:lpstr>Description Of Data</vt:lpstr>
      <vt:lpstr>PROBLEM STATEMENT</vt:lpstr>
      <vt:lpstr>Slide 4</vt:lpstr>
      <vt:lpstr>OBSERVATIONS: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Main steps for model building</vt:lpstr>
      <vt:lpstr>CONCLUSION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Priyadurga narayanan</dc:creator>
  <cp:lastModifiedBy>Windows User</cp:lastModifiedBy>
  <cp:revision>17</cp:revision>
  <dcterms:created xsi:type="dcterms:W3CDTF">2023-03-22T05:17:20Z</dcterms:created>
  <dcterms:modified xsi:type="dcterms:W3CDTF">2023-03-28T20:39:08Z</dcterms:modified>
</cp:coreProperties>
</file>