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334" r:id="rId4"/>
    <p:sldId id="321" r:id="rId5"/>
    <p:sldId id="322" r:id="rId6"/>
    <p:sldId id="325" r:id="rId7"/>
    <p:sldId id="324" r:id="rId8"/>
    <p:sldId id="323" r:id="rId9"/>
    <p:sldId id="335" r:id="rId10"/>
    <p:sldId id="336" r:id="rId11"/>
    <p:sldId id="258" r:id="rId12"/>
    <p:sldId id="326" r:id="rId13"/>
    <p:sldId id="327" r:id="rId14"/>
    <p:sldId id="332" r:id="rId15"/>
    <p:sldId id="328" r:id="rId16"/>
    <p:sldId id="329" r:id="rId17"/>
    <p:sldId id="339" r:id="rId18"/>
    <p:sldId id="330" r:id="rId19"/>
    <p:sldId id="331" r:id="rId20"/>
    <p:sldId id="333" r:id="rId21"/>
    <p:sldId id="337" r:id="rId22"/>
    <p:sldId id="340" r:id="rId23"/>
    <p:sldId id="33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E7DBC-1827-D443-BDB7-A211B6124E32}" type="datetimeFigureOut">
              <a:t>04/06/2020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E1A52-CACF-8645-96A6-EF6EF3315632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525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A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45596"/>
            <a:ext cx="12192000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478418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000" cap="small" spc="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175" y="648050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58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727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619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75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TimesNewRo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+mj-lt"/>
              </a:defRPr>
            </a:lvl1pPr>
            <a:lvl2pPr latinLnBrk="0">
              <a:defRPr sz="2000">
                <a:solidFill>
                  <a:schemeClr val="tx1"/>
                </a:solidFill>
                <a:latin typeface="+mj-lt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j-lt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6227371-047B-9B44-B6E9-A881E170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8" y="104652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15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hs_Camb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DC5147-96DB-654A-999D-7FC4DC7E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36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_Conso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indent="-324000" latinLnBrk="0">
              <a:defRPr sz="24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latinLnBrk="0">
              <a:defRPr sz="2000">
                <a:solidFill>
                  <a:schemeClr val="tx1"/>
                </a:solidFill>
                <a:latin typeface="Consolas" panose="020B0609020204030204" pitchFamily="49" charset="0"/>
              </a:defRPr>
            </a:lvl2pPr>
            <a:lvl3pPr marL="612000" indent="-216000" latinLnBrk="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nsolas" panose="020B0609020204030204" pitchFamily="49" charset="0"/>
              </a:defRPr>
            </a:lvl3pPr>
            <a:lvl4pPr marL="648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4pPr>
            <a:lvl5pPr marL="756000" indent="-216000">
              <a:buFont typeface="Wingdings" panose="05000000000000000000" pitchFamily="2" charset="2"/>
              <a:buChar char="§"/>
              <a:defRPr sz="1600">
                <a:latin typeface="+mj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25D62C8-E3C6-D94D-B70D-6D26087F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2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2591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2711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2574916" cy="2286000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238" y="594359"/>
            <a:ext cx="7664601" cy="5710845"/>
          </a:xfrm>
        </p:spPr>
        <p:txBody>
          <a:bodyPr/>
          <a:lstStyle>
            <a:lvl1pPr indent="-324000"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2574916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28238" y="6459785"/>
            <a:ext cx="4648200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E2A0D5-3B72-5E40-86B2-ED85F79C1EBA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187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481588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latinLnBrk="0"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 latinLnBrk="0">
              <a:buNone/>
              <a:defRPr sz="240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3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6611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74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A0D5-3B72-5E40-86B2-ED85F79C1EBA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8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45596"/>
            <a:ext cx="12188825" cy="312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81588"/>
            <a:ext cx="12192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09" y="106494"/>
            <a:ext cx="11490564" cy="65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008" y="936953"/>
            <a:ext cx="11490565" cy="52500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dirty="0"/>
              <a:t>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45596"/>
            <a:ext cx="2472271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E4E38C-D34D-9843-BD6C-05B15E6C1CDE}" type="datetimeFigureOut">
              <a:t>04/06/2020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45596"/>
            <a:ext cx="4822804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45596"/>
            <a:ext cx="1312025" cy="279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E2A0D5-3B72-5E40-86B2-ED85F79C1EBA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72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1pPr>
      <a:lvl2pPr marL="43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imes New Roman" panose="02020603050405020304" pitchFamily="18" charset="0"/>
        <a:buChar char="◦"/>
        <a:defRPr sz="20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2pPr>
      <a:lvl3pPr marL="612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3pPr>
      <a:lvl4pPr marL="648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4pPr>
      <a:lvl5pPr marL="756000" indent="-2160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Tahoma" panose="020B0604030504040204" pitchFamily="34" charset="0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nf.csiro.au/people/mcalabre/WCS/Intro/WCS0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ts.gsfc.nasa.gov/fits_wc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ts.gsfc.nasa.gov/fits_wcs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ts.gsfc.nasa.gov/fits_wcs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7707-88D0-0343-9E8E-A5F21F6C9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AO Class</a:t>
            </a:r>
            <a:br>
              <a:rPr lang="en-KR"/>
            </a:br>
            <a:br>
              <a:rPr lang="en-KR"/>
            </a:br>
            <a:r>
              <a:rPr lang="en-KR"/>
              <a:t>Prep Course for</a:t>
            </a:r>
            <a:br>
              <a:rPr lang="en-KR"/>
            </a:br>
            <a:br>
              <a:rPr lang="en-KR"/>
            </a:br>
            <a:r>
              <a:rPr lang="en-KR"/>
              <a:t>TA Final Exam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5B6C9-4E74-2A48-9F0C-F973DD0AD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KR"/>
              <a:t>Yoonsoo P. Bach</a:t>
            </a:r>
          </a:p>
        </p:txBody>
      </p:sp>
    </p:spTree>
    <p:extLst>
      <p:ext uri="{BB962C8B-B14F-4D97-AF65-F5344CB8AC3E}">
        <p14:creationId xmlns:p14="http://schemas.microsoft.com/office/powerpoint/2010/main" val="392104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7DF-48A0-704F-A1DF-1BFED9B8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D682A-0BD9-E74B-9E65-DA183989E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800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8CDF84-7D26-FD48-A96D-1FB471083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>
                    <a:latin typeface="Cambria" panose="02040503050406030204" pitchFamily="18" charset="0"/>
                  </a:rPr>
                  <a:t> Standardization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b="0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pPr marL="683460" lvl="1" indent="-342900"/>
                <a:r>
                  <a:rPr lang="en-US" i="1">
                    <a:latin typeface="Cambria" panose="02040503050406030204" pitchFamily="18" charset="0"/>
                  </a:rPr>
                  <a:t>f </a:t>
                </a:r>
                <a:r>
                  <a:rPr lang="en-US">
                    <a:latin typeface="Cambria" panose="02040503050406030204" pitchFamily="18" charset="0"/>
                  </a:rPr>
                  <a:t>: The filter (V, B, g', etc).</a:t>
                </a:r>
              </a:p>
              <a:p>
                <a:pPr marL="683460" lvl="1" indent="-342900"/>
                <a:r>
                  <a:rPr lang="en-US" i="1">
                    <a:latin typeface="Cambria" panose="02040503050406030204" pitchFamily="18" charset="0"/>
                  </a:rPr>
                  <a:t>X </a:t>
                </a:r>
                <a:r>
                  <a:rPr lang="en-US">
                    <a:latin typeface="Cambria" panose="02040503050406030204" pitchFamily="18" charset="0"/>
                  </a:rPr>
                  <a:t>: airmass</a:t>
                </a:r>
              </a:p>
              <a:p>
                <a:pPr marL="68346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>
                    <a:latin typeface="Cambria" panose="02040503050406030204" pitchFamily="18" charset="0"/>
                  </a:rPr>
                  <a:t> : The </a:t>
                </a:r>
                <a:r>
                  <a:rPr lang="en-US" i="1">
                    <a:latin typeface="Cambria" panose="02040503050406030204" pitchFamily="18" charset="0"/>
                  </a:rPr>
                  <a:t>standard</a:t>
                </a:r>
                <a:r>
                  <a:rPr lang="en-US">
                    <a:latin typeface="Cambria" panose="02040503050406030204" pitchFamily="18" charset="0"/>
                  </a:rPr>
                  <a:t> apparent magnitude (or the </a:t>
                </a:r>
                <a:r>
                  <a:rPr lang="en-US" i="1">
                    <a:latin typeface="Cambria" panose="02040503050406030204" pitchFamily="18" charset="0"/>
                  </a:rPr>
                  <a:t>true</a:t>
                </a:r>
                <a:r>
                  <a:rPr lang="en-US">
                    <a:latin typeface="Cambria" panose="02040503050406030204" pitchFamily="18" charset="0"/>
                  </a:rPr>
                  <a:t> apparent magnitude) at filter </a:t>
                </a:r>
                <a:r>
                  <a:rPr lang="en-US" i="1">
                    <a:latin typeface="Cambria" panose="02040503050406030204" pitchFamily="18" charset="0"/>
                  </a:rPr>
                  <a:t>f</a:t>
                </a:r>
                <a:r>
                  <a:rPr lang="en-US">
                    <a:latin typeface="Cambria" panose="02040503050406030204" pitchFamily="18" charset="0"/>
                  </a:rPr>
                  <a:t>.</a:t>
                </a:r>
              </a:p>
              <a:p>
                <a:pPr marL="68346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>
                    <a:latin typeface="Cambria" panose="02040503050406030204" pitchFamily="18" charset="0"/>
                  </a:rPr>
                  <a:t> : The </a:t>
                </a:r>
                <a:r>
                  <a:rPr lang="en-US" i="1">
                    <a:latin typeface="Cambria" panose="02040503050406030204" pitchFamily="18" charset="0"/>
                  </a:rPr>
                  <a:t>instrumental</a:t>
                </a:r>
                <a:r>
                  <a:rPr lang="en-US">
                    <a:latin typeface="Cambria" panose="02040503050406030204" pitchFamily="18" charset="0"/>
                  </a:rPr>
                  <a:t> magnitude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−2.5</m:t>
                    </m:r>
                    <m:func>
                      <m:funcPr>
                        <m:ctrlPr>
                          <a:rPr lang="en-US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>
                    <a:latin typeface="Cambria" panose="02040503050406030204" pitchFamily="18" charset="0"/>
                  </a:rPr>
                  <a:t>).</a:t>
                </a:r>
              </a:p>
              <a:p>
                <a:pPr marL="683460" lvl="1" indent="-3429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>
                    <a:latin typeface="Cambria" panose="02040503050406030204" pitchFamily="18" charset="0"/>
                  </a:rPr>
                  <a:t> : The </a:t>
                </a:r>
                <a:r>
                  <a:rPr lang="en-US" i="1">
                    <a:latin typeface="Cambria" panose="02040503050406030204" pitchFamily="18" charset="0"/>
                  </a:rPr>
                  <a:t>true</a:t>
                </a:r>
                <a:r>
                  <a:rPr lang="en-US">
                    <a:latin typeface="Cambria" panose="02040503050406030204" pitchFamily="18" charset="0"/>
                  </a:rPr>
                  <a:t> color index, e.g., B-V or g-r.</a:t>
                </a:r>
              </a:p>
              <a:p>
                <a:pPr marL="683460" lvl="1" indent="-3429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>
                    <a:latin typeface="Cambria" panose="02040503050406030204" pitchFamily="18" charset="0"/>
                  </a:rPr>
                  <a:t> : The first order extinction coefficient at filter </a:t>
                </a:r>
                <a:r>
                  <a:rPr lang="en-US" i="1">
                    <a:latin typeface="Cambria" panose="02040503050406030204" pitchFamily="18" charset="0"/>
                  </a:rPr>
                  <a:t>f</a:t>
                </a:r>
                <a:r>
                  <a:rPr lang="en-US">
                    <a:latin typeface="Cambria" panose="02040503050406030204" pitchFamily="18" charset="0"/>
                  </a:rPr>
                  <a:t>.</a:t>
                </a:r>
              </a:p>
              <a:p>
                <a:pPr marL="683460" lvl="1" indent="-3429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>
                    <a:latin typeface="Cambria" panose="02040503050406030204" pitchFamily="18" charset="0"/>
                  </a:rPr>
                  <a:t> : The second order extinction coefficient at filter </a:t>
                </a:r>
                <a:r>
                  <a:rPr lang="en-US" i="1">
                    <a:latin typeface="Cambria" panose="02040503050406030204" pitchFamily="18" charset="0"/>
                  </a:rPr>
                  <a:t>f</a:t>
                </a:r>
                <a:r>
                  <a:rPr lang="en-US">
                    <a:latin typeface="Cambria" panose="02040503050406030204" pitchFamily="18" charset="0"/>
                  </a:rPr>
                  <a:t>.</a:t>
                </a:r>
              </a:p>
              <a:p>
                <a:pPr marL="68346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>
                    <a:latin typeface="Cambria" panose="02040503050406030204" pitchFamily="18" charset="0"/>
                  </a:rPr>
                  <a:t> : The zero point at filter </a:t>
                </a:r>
                <a:r>
                  <a:rPr lang="en-US" i="1">
                    <a:latin typeface="Cambria" panose="02040503050406030204" pitchFamily="18" charset="0"/>
                  </a:rPr>
                  <a:t>f</a:t>
                </a:r>
                <a:r>
                  <a:rPr lang="en-US">
                    <a:latin typeface="Cambria" panose="02040503050406030204" pitchFamily="18" charset="0"/>
                  </a:rPr>
                  <a:t>.</a:t>
                </a:r>
              </a:p>
              <a:p>
                <a:pPr marL="68346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>
                    <a:latin typeface="Cambria" panose="02040503050406030204" pitchFamily="18" charset="0"/>
                  </a:rPr>
                  <a:t> : The system transform coefficient at filter </a:t>
                </a:r>
                <a:r>
                  <a:rPr lang="en-US" i="1">
                    <a:latin typeface="Cambria" panose="02040503050406030204" pitchFamily="18" charset="0"/>
                  </a:rPr>
                  <a:t>f</a:t>
                </a:r>
                <a:r>
                  <a:rPr lang="en-US">
                    <a:latin typeface="Cambria" panose="02040503050406030204" pitchFamily="18" charset="0"/>
                  </a:rPr>
                  <a:t>.</a:t>
                </a:r>
              </a:p>
              <a:p>
                <a:pPr marL="683460" lvl="1" indent="-342900"/>
                <a:endParaRPr lang="en-US">
                  <a:latin typeface="Cambria" panose="02040503050406030204" pitchFamily="18" charset="0"/>
                </a:endParaRPr>
              </a:p>
              <a:p>
                <a:pPr marL="340560" lvl="1" indent="0">
                  <a:buNone/>
                </a:pPr>
                <a:r>
                  <a:rPr lang="en-US">
                    <a:latin typeface="Cambria" panose="02040503050406030204" pitchFamily="18" charset="0"/>
                  </a:rPr>
                  <a:t>Note: lower- and upper-cased letters are used for the </a:t>
                </a:r>
                <a:r>
                  <a:rPr lang="en-US" i="1">
                    <a:latin typeface="Cambria" panose="02040503050406030204" pitchFamily="18" charset="0"/>
                  </a:rPr>
                  <a:t>instrumental</a:t>
                </a:r>
                <a:r>
                  <a:rPr lang="en-US">
                    <a:latin typeface="Cambria" panose="02040503050406030204" pitchFamily="18" charset="0"/>
                  </a:rPr>
                  <a:t> and </a:t>
                </a:r>
                <a:r>
                  <a:rPr lang="en-US" i="1">
                    <a:latin typeface="Cambria" panose="02040503050406030204" pitchFamily="18" charset="0"/>
                  </a:rPr>
                  <a:t>true</a:t>
                </a:r>
                <a:r>
                  <a:rPr lang="en-US">
                    <a:latin typeface="Cambria" panose="02040503050406030204" pitchFamily="18" charset="0"/>
                  </a:rPr>
                  <a:t> magnitudes, respectively. </a:t>
                </a:r>
              </a:p>
              <a:p>
                <a:pPr marL="863460" lvl="2" indent="-342900"/>
                <a:r>
                  <a:rPr lang="en-US">
                    <a:latin typeface="Cambria" panose="02040503050406030204" pitchFamily="18" charset="0"/>
                  </a:rPr>
                  <a:t>For example, v,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>
                    <a:latin typeface="Cambria" panose="02040503050406030204" pitchFamily="18" charset="0"/>
                  </a:rPr>
                  <a:t> are instrumental magnitudes of an object and V, B,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>
                    <a:latin typeface="Cambria" panose="02040503050406030204" pitchFamily="18" charset="0"/>
                  </a:rPr>
                  <a:t> are true appparent magnitudes of it.</a:t>
                </a:r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8CDF84-7D26-FD48-A96D-1FB471083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4" t="-19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F6E964-D77F-314B-B436-84090FD7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07E19-90F5-5E4D-B2D3-157A1CB2C378}"/>
              </a:ext>
            </a:extLst>
          </p:cNvPr>
          <p:cNvSpPr/>
          <p:nvPr/>
        </p:nvSpPr>
        <p:spPr>
          <a:xfrm>
            <a:off x="3898799" y="1228435"/>
            <a:ext cx="4774146" cy="1126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D80784-C511-5E4E-AC31-A9C4AB4BD1F2}"/>
                  </a:ext>
                </a:extLst>
              </p:cNvPr>
              <p:cNvSpPr/>
              <p:nvPr/>
            </p:nvSpPr>
            <p:spPr>
              <a:xfrm>
                <a:off x="8097624" y="3535347"/>
                <a:ext cx="3855563" cy="1471621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−2.5</m:t>
                      </m:r>
                      <m:func>
                        <m:funcPr>
                          <m:ctrlPr>
                            <a:rPr lang="en-KR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KR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𝑐𝑜𝑢𝑛𝑡</m:t>
                          </m:r>
                        </m:e>
                      </m:func>
                    </m:oMath>
                  </m:oMathPara>
                </a14:m>
                <a:endParaRPr lang="en-KR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KR"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KR">
                    <a:ea typeface="DengXian" panose="02010600030101010101" pitchFamily="2" charset="-122"/>
                    <a:cs typeface="Arial" panose="020B0604020202020204" pitchFamily="34" charset="0"/>
                  </a:rPr>
                  <a:t>To the 1st order Taylor series: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KR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2.5</m:t>
                          </m:r>
                        </m:num>
                        <m:den>
                          <m:func>
                            <m:funcPr>
                              <m:ctrlPr>
                                <a:rPr lang="en-KR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Arial" panose="020B0604020202020204" pitchFamily="34" charset="0"/>
                                </a:rPr>
                                <m:t>10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𝑐𝑜𝑢𝑛𝑡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Arial" panose="020B0604020202020204" pitchFamily="34" charset="0"/>
                            </a:rPr>
                            <m:t>𝑐𝑜𝑢𝑛𝑡</m:t>
                          </m:r>
                        </m:den>
                      </m:f>
                    </m:oMath>
                  </m:oMathPara>
                </a14:m>
                <a:endParaRPr lang="en-KR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D80784-C511-5E4E-AC31-A9C4AB4BD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624" y="3535347"/>
                <a:ext cx="3855563" cy="1471621"/>
              </a:xfrm>
              <a:prstGeom prst="rect">
                <a:avLst/>
              </a:prstGeom>
              <a:blipFill>
                <a:blip r:embed="rId3"/>
                <a:stretch>
                  <a:fillRect l="-97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8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If you observed standard stars in many airmasses (X),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catalog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CCD image.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4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484A5-CFA2-E94F-8ABC-2534DE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D912B-BA71-F447-BFAF-05FF8BE435F4}"/>
              </a:ext>
            </a:extLst>
          </p:cNvPr>
          <p:cNvSpPr txBox="1"/>
          <p:nvPr/>
        </p:nvSpPr>
        <p:spPr>
          <a:xfrm>
            <a:off x="5440218" y="2456873"/>
            <a:ext cx="107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/>
              <a:t>Known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88B38C-8FE2-8E4E-91DD-083EC4E2E311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613563" y="2133601"/>
            <a:ext cx="1362364" cy="32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8980D6-D756-3246-9F87-BC558EA43770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382493" y="2133601"/>
            <a:ext cx="593434" cy="32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C11FF17-0F12-2049-8DA1-C0696912C36C}"/>
              </a:ext>
            </a:extLst>
          </p:cNvPr>
          <p:cNvSpPr/>
          <p:nvPr/>
        </p:nvSpPr>
        <p:spPr>
          <a:xfrm>
            <a:off x="4350325" y="1644072"/>
            <a:ext cx="489528" cy="489528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631C82-646D-1D4D-8AB1-1444BF115AF9}"/>
              </a:ext>
            </a:extLst>
          </p:cNvPr>
          <p:cNvSpPr/>
          <p:nvPr/>
        </p:nvSpPr>
        <p:spPr>
          <a:xfrm>
            <a:off x="5149273" y="1648690"/>
            <a:ext cx="489528" cy="489528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9B9452-A165-164D-B29A-9E1905EB989F}"/>
              </a:ext>
            </a:extLst>
          </p:cNvPr>
          <p:cNvCxnSpPr>
            <a:cxnSpLocks/>
            <a:stCxn id="19" idx="0"/>
            <a:endCxn id="41" idx="4"/>
          </p:cNvCxnSpPr>
          <p:nvPr/>
        </p:nvCxnSpPr>
        <p:spPr>
          <a:xfrm flipV="1">
            <a:off x="5975927" y="2053198"/>
            <a:ext cx="1725548" cy="40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B8CBC9D-05B8-8449-9622-2AEF9FCE1ED4}"/>
              </a:ext>
            </a:extLst>
          </p:cNvPr>
          <p:cNvSpPr/>
          <p:nvPr/>
        </p:nvSpPr>
        <p:spPr>
          <a:xfrm>
            <a:off x="6199083" y="1740644"/>
            <a:ext cx="326410" cy="32641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2B1472B-B0A4-1B46-9C0E-F581AA9C26D9}"/>
              </a:ext>
            </a:extLst>
          </p:cNvPr>
          <p:cNvSpPr/>
          <p:nvPr/>
        </p:nvSpPr>
        <p:spPr>
          <a:xfrm>
            <a:off x="7176482" y="1740644"/>
            <a:ext cx="326410" cy="32641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B4F926-13B7-7B47-99AE-28ED55979D34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5992918" y="2067054"/>
            <a:ext cx="1346769" cy="38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C9967F-4EBF-0E4D-9A1F-6349A9C632A5}"/>
              </a:ext>
            </a:extLst>
          </p:cNvPr>
          <p:cNvCxnSpPr>
            <a:cxnSpLocks/>
            <a:stCxn id="19" idx="0"/>
            <a:endCxn id="33" idx="4"/>
          </p:cNvCxnSpPr>
          <p:nvPr/>
        </p:nvCxnSpPr>
        <p:spPr>
          <a:xfrm flipV="1">
            <a:off x="5975927" y="2067054"/>
            <a:ext cx="386361" cy="38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32CC5DA-C511-6C41-9D44-ACCAD32BA8D8}"/>
              </a:ext>
            </a:extLst>
          </p:cNvPr>
          <p:cNvSpPr/>
          <p:nvPr/>
        </p:nvSpPr>
        <p:spPr>
          <a:xfrm>
            <a:off x="7538270" y="1726788"/>
            <a:ext cx="326410" cy="32641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D99E00-1037-9E46-9523-E4E493FC1DF9}"/>
                  </a:ext>
                </a:extLst>
              </p:cNvPr>
              <p:cNvSpPr/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D99E00-1037-9E46-9523-E4E493FC1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CE53CEE-CEA2-EF4C-A4AF-1F8272B9042E}"/>
              </a:ext>
            </a:extLst>
          </p:cNvPr>
          <p:cNvSpPr txBox="1"/>
          <p:nvPr/>
        </p:nvSpPr>
        <p:spPr>
          <a:xfrm>
            <a:off x="4839853" y="163946"/>
            <a:ext cx="570321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KR"/>
              <a:t>at least two with different colors: called </a:t>
            </a:r>
            <a:r>
              <a:rPr lang="en-KR" b="1">
                <a:solidFill>
                  <a:srgbClr val="FF0000"/>
                </a:solidFill>
              </a:rPr>
              <a:t>blue-red pair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3D637-3358-BA4E-BB7F-103CDACE5B16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4613563" y="348612"/>
            <a:ext cx="226290" cy="6438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4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If you observed standard stars in many airmasses (X),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catalog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CCD image.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4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484A5-CFA2-E94F-8ABC-2534DE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CC37C5-1580-584B-8B84-6E71392C6CC8}"/>
              </a:ext>
            </a:extLst>
          </p:cNvPr>
          <p:cNvCxnSpPr/>
          <p:nvPr/>
        </p:nvCxnSpPr>
        <p:spPr>
          <a:xfrm flipV="1">
            <a:off x="1440873" y="2798618"/>
            <a:ext cx="0" cy="229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FE6DD5-4EB1-0D4F-AB8B-8A65A4CD979C}"/>
              </a:ext>
            </a:extLst>
          </p:cNvPr>
          <p:cNvCxnSpPr>
            <a:cxnSpLocks/>
          </p:cNvCxnSpPr>
          <p:nvPr/>
        </p:nvCxnSpPr>
        <p:spPr>
          <a:xfrm>
            <a:off x="1246909" y="4904509"/>
            <a:ext cx="4350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23D61-EF34-6841-A05E-6EDCAAE4E9E6}"/>
              </a:ext>
            </a:extLst>
          </p:cNvPr>
          <p:cNvSpPr txBox="1"/>
          <p:nvPr/>
        </p:nvSpPr>
        <p:spPr>
          <a:xfrm>
            <a:off x="5343896" y="49508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ambria" panose="02040503050406030204" pitchFamily="18" charset="0"/>
              </a:rPr>
              <a:t>Color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/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E18B867-0751-004A-B76A-FE61B85A0A72}"/>
              </a:ext>
            </a:extLst>
          </p:cNvPr>
          <p:cNvSpPr/>
          <p:nvPr/>
        </p:nvSpPr>
        <p:spPr>
          <a:xfrm>
            <a:off x="1782618" y="430414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C1E8E3-861A-8642-8BF6-F0ECD2562D39}"/>
              </a:ext>
            </a:extLst>
          </p:cNvPr>
          <p:cNvSpPr/>
          <p:nvPr/>
        </p:nvSpPr>
        <p:spPr>
          <a:xfrm>
            <a:off x="2960254" y="3925350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8B6806-5A76-294E-AD5E-26227E65C9B1}"/>
              </a:ext>
            </a:extLst>
          </p:cNvPr>
          <p:cNvSpPr/>
          <p:nvPr/>
        </p:nvSpPr>
        <p:spPr>
          <a:xfrm>
            <a:off x="4087090" y="364836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4E3B19-E485-BF4C-A74E-D0FB9BDED32F}"/>
              </a:ext>
            </a:extLst>
          </p:cNvPr>
          <p:cNvSpPr/>
          <p:nvPr/>
        </p:nvSpPr>
        <p:spPr>
          <a:xfrm>
            <a:off x="2486891" y="4119418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DA1275-FF33-F247-833A-A59AE7626EDF}"/>
              </a:ext>
            </a:extLst>
          </p:cNvPr>
          <p:cNvSpPr/>
          <p:nvPr/>
        </p:nvSpPr>
        <p:spPr>
          <a:xfrm>
            <a:off x="4625108" y="362197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F219E-8807-694A-83B3-9B93F421A6C2}"/>
                  </a:ext>
                </a:extLst>
              </p:cNvPr>
              <p:cNvSpPr txBox="1"/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F219E-8807-694A-83B3-9B93F421A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AB49E5-F5B8-0D44-9B64-2AF49377FFE2}"/>
                  </a:ext>
                </a:extLst>
              </p:cNvPr>
              <p:cNvSpPr/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AB49E5-F5B8-0D44-9B64-2AF49377F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10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060614-DD4C-E34C-AD37-125AFE9AA203}"/>
              </a:ext>
            </a:extLst>
          </p:cNvPr>
          <p:cNvCxnSpPr/>
          <p:nvPr/>
        </p:nvCxnSpPr>
        <p:spPr>
          <a:xfrm flipV="1">
            <a:off x="1440872" y="3561998"/>
            <a:ext cx="3722255" cy="85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If you observed standard stars in many airmasses (X),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catalog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CCD image.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4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484A5-CFA2-E94F-8ABC-2534DE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CC37C5-1580-584B-8B84-6E71392C6CC8}"/>
              </a:ext>
            </a:extLst>
          </p:cNvPr>
          <p:cNvCxnSpPr/>
          <p:nvPr/>
        </p:nvCxnSpPr>
        <p:spPr>
          <a:xfrm flipV="1">
            <a:off x="1440873" y="2798618"/>
            <a:ext cx="0" cy="229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FE6DD5-4EB1-0D4F-AB8B-8A65A4CD979C}"/>
              </a:ext>
            </a:extLst>
          </p:cNvPr>
          <p:cNvCxnSpPr>
            <a:cxnSpLocks/>
          </p:cNvCxnSpPr>
          <p:nvPr/>
        </p:nvCxnSpPr>
        <p:spPr>
          <a:xfrm>
            <a:off x="1246909" y="4904509"/>
            <a:ext cx="4350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23D61-EF34-6841-A05E-6EDCAAE4E9E6}"/>
              </a:ext>
            </a:extLst>
          </p:cNvPr>
          <p:cNvSpPr txBox="1"/>
          <p:nvPr/>
        </p:nvSpPr>
        <p:spPr>
          <a:xfrm>
            <a:off x="5343896" y="49508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ambria" panose="02040503050406030204" pitchFamily="18" charset="0"/>
              </a:rPr>
              <a:t>Color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/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E18B867-0751-004A-B76A-FE61B85A0A72}"/>
              </a:ext>
            </a:extLst>
          </p:cNvPr>
          <p:cNvSpPr/>
          <p:nvPr/>
        </p:nvSpPr>
        <p:spPr>
          <a:xfrm>
            <a:off x="1782618" y="430414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C1E8E3-861A-8642-8BF6-F0ECD2562D39}"/>
              </a:ext>
            </a:extLst>
          </p:cNvPr>
          <p:cNvSpPr/>
          <p:nvPr/>
        </p:nvSpPr>
        <p:spPr>
          <a:xfrm>
            <a:off x="2960254" y="3925350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8B6806-5A76-294E-AD5E-26227E65C9B1}"/>
              </a:ext>
            </a:extLst>
          </p:cNvPr>
          <p:cNvSpPr/>
          <p:nvPr/>
        </p:nvSpPr>
        <p:spPr>
          <a:xfrm>
            <a:off x="4087090" y="364836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4E3B19-E485-BF4C-A74E-D0FB9BDED32F}"/>
              </a:ext>
            </a:extLst>
          </p:cNvPr>
          <p:cNvSpPr/>
          <p:nvPr/>
        </p:nvSpPr>
        <p:spPr>
          <a:xfrm>
            <a:off x="2486891" y="4119418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DA1275-FF33-F247-833A-A59AE7626EDF}"/>
              </a:ext>
            </a:extLst>
          </p:cNvPr>
          <p:cNvSpPr/>
          <p:nvPr/>
        </p:nvSpPr>
        <p:spPr>
          <a:xfrm>
            <a:off x="4625108" y="362197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F219E-8807-694A-83B3-9B93F421A6C2}"/>
                  </a:ext>
                </a:extLst>
              </p:cNvPr>
              <p:cNvSpPr txBox="1"/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F219E-8807-694A-83B3-9B93F421A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AB49E5-F5B8-0D44-9B64-2AF49377FFE2}"/>
                  </a:ext>
                </a:extLst>
              </p:cNvPr>
              <p:cNvSpPr/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AB49E5-F5B8-0D44-9B64-2AF49377F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9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If you observed standard stars in many airmasses (X),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catalog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CCD image.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4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484A5-CFA2-E94F-8ABC-2534DE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CC37C5-1580-584B-8B84-6E71392C6CC8}"/>
              </a:ext>
            </a:extLst>
          </p:cNvPr>
          <p:cNvCxnSpPr/>
          <p:nvPr/>
        </p:nvCxnSpPr>
        <p:spPr>
          <a:xfrm flipV="1">
            <a:off x="1440873" y="2798618"/>
            <a:ext cx="0" cy="229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FE6DD5-4EB1-0D4F-AB8B-8A65A4CD979C}"/>
              </a:ext>
            </a:extLst>
          </p:cNvPr>
          <p:cNvCxnSpPr>
            <a:cxnSpLocks/>
          </p:cNvCxnSpPr>
          <p:nvPr/>
        </p:nvCxnSpPr>
        <p:spPr>
          <a:xfrm>
            <a:off x="1246909" y="4904509"/>
            <a:ext cx="4350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23D61-EF34-6841-A05E-6EDCAAE4E9E6}"/>
              </a:ext>
            </a:extLst>
          </p:cNvPr>
          <p:cNvSpPr txBox="1"/>
          <p:nvPr/>
        </p:nvSpPr>
        <p:spPr>
          <a:xfrm>
            <a:off x="5343896" y="49508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ambria" panose="02040503050406030204" pitchFamily="18" charset="0"/>
              </a:rPr>
              <a:t>Color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/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060614-DD4C-E34C-AD37-125AFE9AA203}"/>
              </a:ext>
            </a:extLst>
          </p:cNvPr>
          <p:cNvCxnSpPr/>
          <p:nvPr/>
        </p:nvCxnSpPr>
        <p:spPr>
          <a:xfrm flipV="1">
            <a:off x="1440872" y="3561998"/>
            <a:ext cx="3722255" cy="85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/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/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9283BE22-3C47-8B41-83A6-A6651499DFB1}"/>
              </a:ext>
            </a:extLst>
          </p:cNvPr>
          <p:cNvSpPr/>
          <p:nvPr/>
        </p:nvSpPr>
        <p:spPr>
          <a:xfrm>
            <a:off x="1782618" y="430414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A4AE34-D996-E94D-9D90-BD9AA64BB678}"/>
              </a:ext>
            </a:extLst>
          </p:cNvPr>
          <p:cNvSpPr/>
          <p:nvPr/>
        </p:nvSpPr>
        <p:spPr>
          <a:xfrm>
            <a:off x="2960254" y="3925350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DE1ED8-C5FB-5947-B6EF-ADCA56D3AA52}"/>
              </a:ext>
            </a:extLst>
          </p:cNvPr>
          <p:cNvSpPr/>
          <p:nvPr/>
        </p:nvSpPr>
        <p:spPr>
          <a:xfrm>
            <a:off x="4087090" y="364836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FC541E-1E57-B849-855B-D528FF6FE739}"/>
              </a:ext>
            </a:extLst>
          </p:cNvPr>
          <p:cNvSpPr/>
          <p:nvPr/>
        </p:nvSpPr>
        <p:spPr>
          <a:xfrm>
            <a:off x="2486891" y="4119418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1AC487-4317-3548-97FD-328FEC55C9B5}"/>
              </a:ext>
            </a:extLst>
          </p:cNvPr>
          <p:cNvSpPr/>
          <p:nvPr/>
        </p:nvSpPr>
        <p:spPr>
          <a:xfrm>
            <a:off x="4625108" y="362197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203090-EEA4-974F-B6E0-9E630BC07B20}"/>
                  </a:ext>
                </a:extLst>
              </p:cNvPr>
              <p:cNvSpPr txBox="1"/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203090-EEA4-974F-B6E0-9E630BC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01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40B134-0A4F-A54C-9443-41A852A3466B}"/>
              </a:ext>
            </a:extLst>
          </p:cNvPr>
          <p:cNvCxnSpPr/>
          <p:nvPr/>
        </p:nvCxnSpPr>
        <p:spPr>
          <a:xfrm flipV="1">
            <a:off x="1503221" y="4110077"/>
            <a:ext cx="3722253" cy="5080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If you observed standard stars in many airmasses (X),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catalog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CCD image.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4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484A5-CFA2-E94F-8ABC-2534DE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CC37C5-1580-584B-8B84-6E71392C6CC8}"/>
              </a:ext>
            </a:extLst>
          </p:cNvPr>
          <p:cNvCxnSpPr/>
          <p:nvPr/>
        </p:nvCxnSpPr>
        <p:spPr>
          <a:xfrm flipV="1">
            <a:off x="1440873" y="2798618"/>
            <a:ext cx="0" cy="229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FE6DD5-4EB1-0D4F-AB8B-8A65A4CD979C}"/>
              </a:ext>
            </a:extLst>
          </p:cNvPr>
          <p:cNvCxnSpPr>
            <a:cxnSpLocks/>
          </p:cNvCxnSpPr>
          <p:nvPr/>
        </p:nvCxnSpPr>
        <p:spPr>
          <a:xfrm>
            <a:off x="1246909" y="4904509"/>
            <a:ext cx="4350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23D61-EF34-6841-A05E-6EDCAAE4E9E6}"/>
              </a:ext>
            </a:extLst>
          </p:cNvPr>
          <p:cNvSpPr txBox="1"/>
          <p:nvPr/>
        </p:nvSpPr>
        <p:spPr>
          <a:xfrm>
            <a:off x="5343896" y="49508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ambria" panose="02040503050406030204" pitchFamily="18" charset="0"/>
              </a:rPr>
              <a:t>Color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/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060614-DD4C-E34C-AD37-125AFE9AA203}"/>
              </a:ext>
            </a:extLst>
          </p:cNvPr>
          <p:cNvCxnSpPr/>
          <p:nvPr/>
        </p:nvCxnSpPr>
        <p:spPr>
          <a:xfrm flipV="1">
            <a:off x="1440872" y="3561998"/>
            <a:ext cx="3722255" cy="85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/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/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536BF474-89FC-9242-A0F2-370A5215AEFA}"/>
              </a:ext>
            </a:extLst>
          </p:cNvPr>
          <p:cNvSpPr/>
          <p:nvPr/>
        </p:nvSpPr>
        <p:spPr>
          <a:xfrm>
            <a:off x="1782618" y="451493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5C2D54-C448-D249-B166-FA98A23D0F0A}"/>
              </a:ext>
            </a:extLst>
          </p:cNvPr>
          <p:cNvSpPr/>
          <p:nvPr/>
        </p:nvSpPr>
        <p:spPr>
          <a:xfrm>
            <a:off x="1782618" y="430414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D85B00-1472-8040-8143-6ECCF856F70C}"/>
              </a:ext>
            </a:extLst>
          </p:cNvPr>
          <p:cNvSpPr/>
          <p:nvPr/>
        </p:nvSpPr>
        <p:spPr>
          <a:xfrm>
            <a:off x="2960254" y="3925350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974DA8-B8D3-D544-A045-132E752FD82B}"/>
              </a:ext>
            </a:extLst>
          </p:cNvPr>
          <p:cNvSpPr/>
          <p:nvPr/>
        </p:nvSpPr>
        <p:spPr>
          <a:xfrm>
            <a:off x="4087090" y="364836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7D2056-E3A6-A340-AF8E-2BF04B34A3BF}"/>
              </a:ext>
            </a:extLst>
          </p:cNvPr>
          <p:cNvSpPr/>
          <p:nvPr/>
        </p:nvSpPr>
        <p:spPr>
          <a:xfrm>
            <a:off x="2486891" y="4119418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C5F665-4949-0748-B83C-CBD6616BA946}"/>
              </a:ext>
            </a:extLst>
          </p:cNvPr>
          <p:cNvSpPr/>
          <p:nvPr/>
        </p:nvSpPr>
        <p:spPr>
          <a:xfrm>
            <a:off x="4625108" y="362197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530A83-C303-8947-B6EC-9CF2D5D73BED}"/>
              </a:ext>
            </a:extLst>
          </p:cNvPr>
          <p:cNvSpPr/>
          <p:nvPr/>
        </p:nvSpPr>
        <p:spPr>
          <a:xfrm>
            <a:off x="2486891" y="435499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E91983-5E8F-D347-B618-46C97A0DEB64}"/>
              </a:ext>
            </a:extLst>
          </p:cNvPr>
          <p:cNvSpPr/>
          <p:nvPr/>
        </p:nvSpPr>
        <p:spPr>
          <a:xfrm>
            <a:off x="2960254" y="436336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1C6821-75CD-2348-A4BC-35EEDE4AE20B}"/>
              </a:ext>
            </a:extLst>
          </p:cNvPr>
          <p:cNvSpPr/>
          <p:nvPr/>
        </p:nvSpPr>
        <p:spPr>
          <a:xfrm>
            <a:off x="4087090" y="411007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7E710C-8991-EC48-8E9A-25738A50517E}"/>
              </a:ext>
            </a:extLst>
          </p:cNvPr>
          <p:cNvSpPr/>
          <p:nvPr/>
        </p:nvSpPr>
        <p:spPr>
          <a:xfrm>
            <a:off x="4625107" y="412958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/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/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/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F7DE078-C4B0-8542-A56D-910538118EF4}"/>
              </a:ext>
            </a:extLst>
          </p:cNvPr>
          <p:cNvSpPr/>
          <p:nvPr/>
        </p:nvSpPr>
        <p:spPr>
          <a:xfrm>
            <a:off x="567929" y="2334933"/>
            <a:ext cx="5690365" cy="2985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031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40B134-0A4F-A54C-9443-41A852A3466B}"/>
              </a:ext>
            </a:extLst>
          </p:cNvPr>
          <p:cNvCxnSpPr/>
          <p:nvPr/>
        </p:nvCxnSpPr>
        <p:spPr>
          <a:xfrm flipV="1">
            <a:off x="1503221" y="4110077"/>
            <a:ext cx="3722253" cy="5080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If you observed standard stars in many airmasses (X),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catalog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CCD image.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4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484A5-CFA2-E94F-8ABC-2534DE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CC37C5-1580-584B-8B84-6E71392C6CC8}"/>
              </a:ext>
            </a:extLst>
          </p:cNvPr>
          <p:cNvCxnSpPr/>
          <p:nvPr/>
        </p:nvCxnSpPr>
        <p:spPr>
          <a:xfrm flipV="1">
            <a:off x="1440873" y="2798618"/>
            <a:ext cx="0" cy="229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FE6DD5-4EB1-0D4F-AB8B-8A65A4CD979C}"/>
              </a:ext>
            </a:extLst>
          </p:cNvPr>
          <p:cNvCxnSpPr>
            <a:cxnSpLocks/>
          </p:cNvCxnSpPr>
          <p:nvPr/>
        </p:nvCxnSpPr>
        <p:spPr>
          <a:xfrm>
            <a:off x="1246909" y="4904509"/>
            <a:ext cx="4350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23D61-EF34-6841-A05E-6EDCAAE4E9E6}"/>
              </a:ext>
            </a:extLst>
          </p:cNvPr>
          <p:cNvSpPr txBox="1"/>
          <p:nvPr/>
        </p:nvSpPr>
        <p:spPr>
          <a:xfrm>
            <a:off x="5343896" y="49508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ambria" panose="02040503050406030204" pitchFamily="18" charset="0"/>
              </a:rPr>
              <a:t>Color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/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060614-DD4C-E34C-AD37-125AFE9AA203}"/>
              </a:ext>
            </a:extLst>
          </p:cNvPr>
          <p:cNvCxnSpPr/>
          <p:nvPr/>
        </p:nvCxnSpPr>
        <p:spPr>
          <a:xfrm flipV="1">
            <a:off x="1440872" y="3561998"/>
            <a:ext cx="3722255" cy="85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/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/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905C2D54-C448-D249-B166-FA98A23D0F0A}"/>
              </a:ext>
            </a:extLst>
          </p:cNvPr>
          <p:cNvSpPr/>
          <p:nvPr/>
        </p:nvSpPr>
        <p:spPr>
          <a:xfrm>
            <a:off x="1782618" y="430414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D85B00-1472-8040-8143-6ECCF856F70C}"/>
              </a:ext>
            </a:extLst>
          </p:cNvPr>
          <p:cNvSpPr/>
          <p:nvPr/>
        </p:nvSpPr>
        <p:spPr>
          <a:xfrm>
            <a:off x="2960254" y="3925350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974DA8-B8D3-D544-A045-132E752FD82B}"/>
              </a:ext>
            </a:extLst>
          </p:cNvPr>
          <p:cNvSpPr/>
          <p:nvPr/>
        </p:nvSpPr>
        <p:spPr>
          <a:xfrm>
            <a:off x="4087090" y="364836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7D2056-E3A6-A340-AF8E-2BF04B34A3BF}"/>
              </a:ext>
            </a:extLst>
          </p:cNvPr>
          <p:cNvSpPr/>
          <p:nvPr/>
        </p:nvSpPr>
        <p:spPr>
          <a:xfrm>
            <a:off x="2486891" y="4119418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C5F665-4949-0748-B83C-CBD6616BA946}"/>
              </a:ext>
            </a:extLst>
          </p:cNvPr>
          <p:cNvSpPr/>
          <p:nvPr/>
        </p:nvSpPr>
        <p:spPr>
          <a:xfrm>
            <a:off x="4625108" y="362197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/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/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/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72722-55C0-554B-A73B-D13908F95BC9}"/>
                  </a:ext>
                </a:extLst>
              </p:cNvPr>
              <p:cNvSpPr txBox="1"/>
              <p:nvPr/>
            </p:nvSpPr>
            <p:spPr>
              <a:xfrm>
                <a:off x="185526" y="5510328"/>
                <a:ext cx="6846863" cy="92333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Quick quiz: </a:t>
                </a:r>
              </a:p>
              <a:p>
                <a:r>
                  <a:rPr lang="en-KR">
                    <a:latin typeface="Cambria" panose="02040503050406030204" pitchFamily="18" charset="0"/>
                  </a:rPr>
                  <a:t>Say it's a graph from R</a:t>
                </a:r>
                <a:r>
                  <a:rPr lang="en-KR" baseline="-25000">
                    <a:latin typeface="Cambria" panose="02040503050406030204" pitchFamily="18" charset="0"/>
                  </a:rPr>
                  <a:t>C</a:t>
                </a:r>
                <a:r>
                  <a:rPr lang="en-KR">
                    <a:latin typeface="Cambria" panose="02040503050406030204" pitchFamily="18" charset="0"/>
                  </a:rPr>
                  <a:t>-band with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ranging from 0 to 1.</a:t>
                </a:r>
              </a:p>
              <a:p>
                <a:r>
                  <a:rPr lang="en-KR">
                    <a:latin typeface="Cambria" panose="02040503050406030204" pitchFamily="18" charset="0"/>
                  </a:rPr>
                  <a:t>Which is larger, </a:t>
                </a:r>
                <a:r>
                  <a:rPr lang="en-KR" i="1">
                    <a:latin typeface="Cambria" panose="02040503050406030204" pitchFamily="18" charset="0"/>
                  </a:rPr>
                  <a:t>X</a:t>
                </a:r>
                <a:r>
                  <a:rPr lang="en-KR" baseline="-25000">
                    <a:latin typeface="Cambria" panose="02040503050406030204" pitchFamily="18" charset="0"/>
                  </a:rPr>
                  <a:t>1</a:t>
                </a:r>
                <a:r>
                  <a:rPr lang="en-KR">
                    <a:latin typeface="Cambria" panose="02040503050406030204" pitchFamily="18" charset="0"/>
                  </a:rPr>
                  <a:t> or </a:t>
                </a:r>
                <a:r>
                  <a:rPr lang="en-KR" i="1">
                    <a:latin typeface="Cambria" panose="02040503050406030204" pitchFamily="18" charset="0"/>
                  </a:rPr>
                  <a:t>X</a:t>
                </a:r>
                <a:r>
                  <a:rPr lang="en-KR" baseline="-25000">
                    <a:latin typeface="Cambria" panose="02040503050406030204" pitchFamily="18" charset="0"/>
                  </a:rPr>
                  <a:t>2</a:t>
                </a:r>
                <a:r>
                  <a:rPr lang="en-KR">
                    <a:latin typeface="Cambria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272722-55C0-554B-A73B-D13908F9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6" y="5510328"/>
                <a:ext cx="6846863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D49A2BC2-A00C-1245-AF5D-863B6D3DB36A}"/>
              </a:ext>
            </a:extLst>
          </p:cNvPr>
          <p:cNvSpPr/>
          <p:nvPr/>
        </p:nvSpPr>
        <p:spPr>
          <a:xfrm>
            <a:off x="1782618" y="451493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E17797-6C9D-A142-A691-18ABDA1CFA5C}"/>
              </a:ext>
            </a:extLst>
          </p:cNvPr>
          <p:cNvSpPr/>
          <p:nvPr/>
        </p:nvSpPr>
        <p:spPr>
          <a:xfrm>
            <a:off x="2486891" y="435499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3BC7A9-6391-E647-9EBB-EBE8732B236D}"/>
              </a:ext>
            </a:extLst>
          </p:cNvPr>
          <p:cNvSpPr/>
          <p:nvPr/>
        </p:nvSpPr>
        <p:spPr>
          <a:xfrm>
            <a:off x="2960254" y="436336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A6CE4-35BA-B24B-A64A-2E3C295C5D67}"/>
              </a:ext>
            </a:extLst>
          </p:cNvPr>
          <p:cNvSpPr/>
          <p:nvPr/>
        </p:nvSpPr>
        <p:spPr>
          <a:xfrm>
            <a:off x="4087090" y="411007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DD5B2F-C5EE-5A4E-8AC0-A08835D995C5}"/>
              </a:ext>
            </a:extLst>
          </p:cNvPr>
          <p:cNvSpPr/>
          <p:nvPr/>
        </p:nvSpPr>
        <p:spPr>
          <a:xfrm>
            <a:off x="4625107" y="412958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B693E0-628C-5440-9DDA-4075B17D7306}"/>
              </a:ext>
            </a:extLst>
          </p:cNvPr>
          <p:cNvSpPr/>
          <p:nvPr/>
        </p:nvSpPr>
        <p:spPr>
          <a:xfrm>
            <a:off x="567929" y="2334933"/>
            <a:ext cx="5690365" cy="2985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4449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40B134-0A4F-A54C-9443-41A852A3466B}"/>
              </a:ext>
            </a:extLst>
          </p:cNvPr>
          <p:cNvCxnSpPr/>
          <p:nvPr/>
        </p:nvCxnSpPr>
        <p:spPr>
          <a:xfrm flipV="1">
            <a:off x="1503221" y="4110077"/>
            <a:ext cx="3722253" cy="5080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If you observed standard stars in many airmasses (X),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catalog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CCD image.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4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484A5-CFA2-E94F-8ABC-2534DE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CC37C5-1580-584B-8B84-6E71392C6CC8}"/>
              </a:ext>
            </a:extLst>
          </p:cNvPr>
          <p:cNvCxnSpPr/>
          <p:nvPr/>
        </p:nvCxnSpPr>
        <p:spPr>
          <a:xfrm flipV="1">
            <a:off x="1440873" y="2798618"/>
            <a:ext cx="0" cy="2299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FE6DD5-4EB1-0D4F-AB8B-8A65A4CD979C}"/>
              </a:ext>
            </a:extLst>
          </p:cNvPr>
          <p:cNvCxnSpPr>
            <a:cxnSpLocks/>
          </p:cNvCxnSpPr>
          <p:nvPr/>
        </p:nvCxnSpPr>
        <p:spPr>
          <a:xfrm>
            <a:off x="1246909" y="4904509"/>
            <a:ext cx="4350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23D61-EF34-6841-A05E-6EDCAAE4E9E6}"/>
              </a:ext>
            </a:extLst>
          </p:cNvPr>
          <p:cNvSpPr txBox="1"/>
          <p:nvPr/>
        </p:nvSpPr>
        <p:spPr>
          <a:xfrm>
            <a:off x="5343896" y="49508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ambria" panose="02040503050406030204" pitchFamily="18" charset="0"/>
              </a:rPr>
              <a:t>Color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/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060614-DD4C-E34C-AD37-125AFE9AA203}"/>
              </a:ext>
            </a:extLst>
          </p:cNvPr>
          <p:cNvCxnSpPr/>
          <p:nvPr/>
        </p:nvCxnSpPr>
        <p:spPr>
          <a:xfrm flipV="1">
            <a:off x="1440872" y="3561998"/>
            <a:ext cx="3722255" cy="85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/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/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536BF474-89FC-9242-A0F2-370A5215AEFA}"/>
              </a:ext>
            </a:extLst>
          </p:cNvPr>
          <p:cNvSpPr/>
          <p:nvPr/>
        </p:nvSpPr>
        <p:spPr>
          <a:xfrm>
            <a:off x="1782618" y="451493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5C2D54-C448-D249-B166-FA98A23D0F0A}"/>
              </a:ext>
            </a:extLst>
          </p:cNvPr>
          <p:cNvSpPr/>
          <p:nvPr/>
        </p:nvSpPr>
        <p:spPr>
          <a:xfrm>
            <a:off x="1782618" y="430414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D85B00-1472-8040-8143-6ECCF856F70C}"/>
              </a:ext>
            </a:extLst>
          </p:cNvPr>
          <p:cNvSpPr/>
          <p:nvPr/>
        </p:nvSpPr>
        <p:spPr>
          <a:xfrm>
            <a:off x="2960254" y="3925350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974DA8-B8D3-D544-A045-132E752FD82B}"/>
              </a:ext>
            </a:extLst>
          </p:cNvPr>
          <p:cNvSpPr/>
          <p:nvPr/>
        </p:nvSpPr>
        <p:spPr>
          <a:xfrm>
            <a:off x="4087090" y="364836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7D2056-E3A6-A340-AF8E-2BF04B34A3BF}"/>
              </a:ext>
            </a:extLst>
          </p:cNvPr>
          <p:cNvSpPr/>
          <p:nvPr/>
        </p:nvSpPr>
        <p:spPr>
          <a:xfrm>
            <a:off x="2486891" y="4119418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C5F665-4949-0748-B83C-CBD6616BA946}"/>
              </a:ext>
            </a:extLst>
          </p:cNvPr>
          <p:cNvSpPr/>
          <p:nvPr/>
        </p:nvSpPr>
        <p:spPr>
          <a:xfrm>
            <a:off x="4625108" y="362197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530A83-C303-8947-B6EC-9CF2D5D73BED}"/>
              </a:ext>
            </a:extLst>
          </p:cNvPr>
          <p:cNvSpPr/>
          <p:nvPr/>
        </p:nvSpPr>
        <p:spPr>
          <a:xfrm>
            <a:off x="2486891" y="435499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E91983-5E8F-D347-B618-46C97A0DEB64}"/>
              </a:ext>
            </a:extLst>
          </p:cNvPr>
          <p:cNvSpPr/>
          <p:nvPr/>
        </p:nvSpPr>
        <p:spPr>
          <a:xfrm>
            <a:off x="2960254" y="436336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1C6821-75CD-2348-A4BC-35EEDE4AE20B}"/>
              </a:ext>
            </a:extLst>
          </p:cNvPr>
          <p:cNvSpPr/>
          <p:nvPr/>
        </p:nvSpPr>
        <p:spPr>
          <a:xfrm>
            <a:off x="4087090" y="411007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7E710C-8991-EC48-8E9A-25738A50517E}"/>
              </a:ext>
            </a:extLst>
          </p:cNvPr>
          <p:cNvSpPr/>
          <p:nvPr/>
        </p:nvSpPr>
        <p:spPr>
          <a:xfrm>
            <a:off x="4625107" y="412958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/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/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/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E443E0-C9D5-4849-8082-71A5F736324E}"/>
              </a:ext>
            </a:extLst>
          </p:cNvPr>
          <p:cNvSpPr txBox="1"/>
          <p:nvPr/>
        </p:nvSpPr>
        <p:spPr>
          <a:xfrm>
            <a:off x="6242992" y="3342243"/>
            <a:ext cx="142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>
                <a:latin typeface="Cambria" panose="02040503050406030204" pitchFamily="18" charset="0"/>
              </a:rPr>
              <a:t>Repeat for all X values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171C45-751D-7C48-BA5A-C04F11125A9C}"/>
              </a:ext>
            </a:extLst>
          </p:cNvPr>
          <p:cNvSpPr/>
          <p:nvPr/>
        </p:nvSpPr>
        <p:spPr>
          <a:xfrm>
            <a:off x="567929" y="2334933"/>
            <a:ext cx="5690365" cy="2985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780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40B134-0A4F-A54C-9443-41A852A3466B}"/>
              </a:ext>
            </a:extLst>
          </p:cNvPr>
          <p:cNvCxnSpPr/>
          <p:nvPr/>
        </p:nvCxnSpPr>
        <p:spPr>
          <a:xfrm flipV="1">
            <a:off x="1503221" y="4110077"/>
            <a:ext cx="3722253" cy="5080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If you observed standard stars in many airmasses (X),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catalog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CCD image.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4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484A5-CFA2-E94F-8ABC-2534DE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4A6C1E-C557-E04B-AEBE-01A45F63E330}"/>
              </a:ext>
            </a:extLst>
          </p:cNvPr>
          <p:cNvGrpSpPr/>
          <p:nvPr/>
        </p:nvGrpSpPr>
        <p:grpSpPr>
          <a:xfrm>
            <a:off x="1246909" y="2798618"/>
            <a:ext cx="4350327" cy="2299855"/>
            <a:chOff x="1246909" y="2798618"/>
            <a:chExt cx="4350327" cy="229985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5CC37C5-1580-584B-8B84-6E71392C6CC8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FE6DD5-4EB1-0D4F-AB8B-8A65A4CD979C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C23D61-EF34-6841-A05E-6EDCAAE4E9E6}"/>
              </a:ext>
            </a:extLst>
          </p:cNvPr>
          <p:cNvSpPr txBox="1"/>
          <p:nvPr/>
        </p:nvSpPr>
        <p:spPr>
          <a:xfrm>
            <a:off x="5343896" y="49508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ambria" panose="02040503050406030204" pitchFamily="18" charset="0"/>
              </a:rPr>
              <a:t>Color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/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060614-DD4C-E34C-AD37-125AFE9AA203}"/>
              </a:ext>
            </a:extLst>
          </p:cNvPr>
          <p:cNvCxnSpPr/>
          <p:nvPr/>
        </p:nvCxnSpPr>
        <p:spPr>
          <a:xfrm flipV="1">
            <a:off x="1440872" y="3561998"/>
            <a:ext cx="3722255" cy="85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/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/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536BF474-89FC-9242-A0F2-370A5215AEFA}"/>
              </a:ext>
            </a:extLst>
          </p:cNvPr>
          <p:cNvSpPr/>
          <p:nvPr/>
        </p:nvSpPr>
        <p:spPr>
          <a:xfrm>
            <a:off x="1782618" y="451493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5C2D54-C448-D249-B166-FA98A23D0F0A}"/>
              </a:ext>
            </a:extLst>
          </p:cNvPr>
          <p:cNvSpPr/>
          <p:nvPr/>
        </p:nvSpPr>
        <p:spPr>
          <a:xfrm>
            <a:off x="1782618" y="430414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D85B00-1472-8040-8143-6ECCF856F70C}"/>
              </a:ext>
            </a:extLst>
          </p:cNvPr>
          <p:cNvSpPr/>
          <p:nvPr/>
        </p:nvSpPr>
        <p:spPr>
          <a:xfrm>
            <a:off x="2960254" y="3925350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974DA8-B8D3-D544-A045-132E752FD82B}"/>
              </a:ext>
            </a:extLst>
          </p:cNvPr>
          <p:cNvSpPr/>
          <p:nvPr/>
        </p:nvSpPr>
        <p:spPr>
          <a:xfrm>
            <a:off x="4087090" y="364836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7D2056-E3A6-A340-AF8E-2BF04B34A3BF}"/>
              </a:ext>
            </a:extLst>
          </p:cNvPr>
          <p:cNvSpPr/>
          <p:nvPr/>
        </p:nvSpPr>
        <p:spPr>
          <a:xfrm>
            <a:off x="2486891" y="4119418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C5F665-4949-0748-B83C-CBD6616BA946}"/>
              </a:ext>
            </a:extLst>
          </p:cNvPr>
          <p:cNvSpPr/>
          <p:nvPr/>
        </p:nvSpPr>
        <p:spPr>
          <a:xfrm>
            <a:off x="4625108" y="362197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530A83-C303-8947-B6EC-9CF2D5D73BED}"/>
              </a:ext>
            </a:extLst>
          </p:cNvPr>
          <p:cNvSpPr/>
          <p:nvPr/>
        </p:nvSpPr>
        <p:spPr>
          <a:xfrm>
            <a:off x="2486891" y="435499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E91983-5E8F-D347-B618-46C97A0DEB64}"/>
              </a:ext>
            </a:extLst>
          </p:cNvPr>
          <p:cNvSpPr/>
          <p:nvPr/>
        </p:nvSpPr>
        <p:spPr>
          <a:xfrm>
            <a:off x="2960254" y="436336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1C6821-75CD-2348-A4BC-35EEDE4AE20B}"/>
              </a:ext>
            </a:extLst>
          </p:cNvPr>
          <p:cNvSpPr/>
          <p:nvPr/>
        </p:nvSpPr>
        <p:spPr>
          <a:xfrm>
            <a:off x="4087090" y="411007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7E710C-8991-EC48-8E9A-25738A50517E}"/>
              </a:ext>
            </a:extLst>
          </p:cNvPr>
          <p:cNvSpPr/>
          <p:nvPr/>
        </p:nvSpPr>
        <p:spPr>
          <a:xfrm>
            <a:off x="4625107" y="412958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/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/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/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E443E0-C9D5-4849-8082-71A5F736324E}"/>
              </a:ext>
            </a:extLst>
          </p:cNvPr>
          <p:cNvSpPr txBox="1"/>
          <p:nvPr/>
        </p:nvSpPr>
        <p:spPr>
          <a:xfrm>
            <a:off x="6242992" y="3342243"/>
            <a:ext cx="142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>
                <a:latin typeface="Cambria" panose="02040503050406030204" pitchFamily="18" charset="0"/>
              </a:rPr>
              <a:t>Repeat for all X values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F5A443-CC6B-0D4A-8523-503DF6059E96}"/>
              </a:ext>
            </a:extLst>
          </p:cNvPr>
          <p:cNvGrpSpPr/>
          <p:nvPr/>
        </p:nvGrpSpPr>
        <p:grpSpPr>
          <a:xfrm>
            <a:off x="8340305" y="2499062"/>
            <a:ext cx="3047341" cy="1611015"/>
            <a:chOff x="1246909" y="2798618"/>
            <a:chExt cx="4350327" cy="229985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E2E09A8-7696-1F45-A8F1-79FAA98067BB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155A243-5956-AD44-B37B-FCED9443B538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06BFF-0AA5-9947-B24B-F8B8BC1D3C8E}"/>
                  </a:ext>
                </a:extLst>
              </p:cNvPr>
              <p:cNvSpPr txBox="1"/>
              <p:nvPr/>
            </p:nvSpPr>
            <p:spPr>
              <a:xfrm>
                <a:off x="11192661" y="3999135"/>
                <a:ext cx="412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06BFF-0AA5-9947-B24B-F8B8BC1D3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661" y="3999135"/>
                <a:ext cx="4123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E0741-1C3D-E542-BBA0-D157EAC58609}"/>
                  </a:ext>
                </a:extLst>
              </p:cNvPr>
              <p:cNvSpPr txBox="1"/>
              <p:nvPr/>
            </p:nvSpPr>
            <p:spPr>
              <a:xfrm>
                <a:off x="7888301" y="2274756"/>
                <a:ext cx="68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E0741-1C3D-E542-BBA0-D157EAC5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01" y="2274756"/>
                <a:ext cx="68435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96A5C73-76A0-1C4F-8FA6-DD8A84718F9D}"/>
              </a:ext>
            </a:extLst>
          </p:cNvPr>
          <p:cNvGrpSpPr/>
          <p:nvPr/>
        </p:nvGrpSpPr>
        <p:grpSpPr>
          <a:xfrm>
            <a:off x="8336237" y="4544012"/>
            <a:ext cx="3047341" cy="1611015"/>
            <a:chOff x="1246909" y="2798618"/>
            <a:chExt cx="4350327" cy="229985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B543F1-E0A2-7B42-AB39-2573ED592A37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E10D859-9F50-EE43-A106-24E312D09D0B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B11BB0-B93A-6C4D-B57D-A30779D1EB2E}"/>
                  </a:ext>
                </a:extLst>
              </p:cNvPr>
              <p:cNvSpPr txBox="1"/>
              <p:nvPr/>
            </p:nvSpPr>
            <p:spPr>
              <a:xfrm>
                <a:off x="11188593" y="6044085"/>
                <a:ext cx="412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B11BB0-B93A-6C4D-B57D-A30779D1E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593" y="6044085"/>
                <a:ext cx="4123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67CCCE-2F04-8141-9324-97EDB8D49F9E}"/>
                  </a:ext>
                </a:extLst>
              </p:cNvPr>
              <p:cNvSpPr txBox="1"/>
              <p:nvPr/>
            </p:nvSpPr>
            <p:spPr>
              <a:xfrm>
                <a:off x="7884233" y="4319706"/>
                <a:ext cx="68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67CCCE-2F04-8141-9324-97EDB8D49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233" y="4319706"/>
                <a:ext cx="684359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B01CC82-DC2D-0F41-8F55-14BAA387721D}"/>
              </a:ext>
            </a:extLst>
          </p:cNvPr>
          <p:cNvSpPr/>
          <p:nvPr/>
        </p:nvSpPr>
        <p:spPr>
          <a:xfrm>
            <a:off x="8954173" y="2929112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275F46-EBF2-6D4D-82F1-BDB1DDDAA4F5}"/>
              </a:ext>
            </a:extLst>
          </p:cNvPr>
          <p:cNvSpPr/>
          <p:nvPr/>
        </p:nvSpPr>
        <p:spPr>
          <a:xfrm>
            <a:off x="9499317" y="3122493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43F9DB-FDCF-9745-A250-E0999A0909B0}"/>
              </a:ext>
            </a:extLst>
          </p:cNvPr>
          <p:cNvSpPr/>
          <p:nvPr/>
        </p:nvSpPr>
        <p:spPr>
          <a:xfrm>
            <a:off x="9903374" y="342609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630A38-DFD9-424C-B257-A23CD03A06DA}"/>
              </a:ext>
            </a:extLst>
          </p:cNvPr>
          <p:cNvSpPr/>
          <p:nvPr/>
        </p:nvSpPr>
        <p:spPr>
          <a:xfrm>
            <a:off x="10242646" y="3494587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A6B57C-4093-7349-BB1F-B3E6781F8876}"/>
              </a:ext>
            </a:extLst>
          </p:cNvPr>
          <p:cNvSpPr/>
          <p:nvPr/>
        </p:nvSpPr>
        <p:spPr>
          <a:xfrm>
            <a:off x="10750745" y="369644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0F949F-AA2B-D348-8386-446C0DF6D6C8}"/>
              </a:ext>
            </a:extLst>
          </p:cNvPr>
          <p:cNvSpPr/>
          <p:nvPr/>
        </p:nvSpPr>
        <p:spPr>
          <a:xfrm>
            <a:off x="8658120" y="273085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3AF031-FCDB-E240-BAC3-53B8A199D9BF}"/>
              </a:ext>
            </a:extLst>
          </p:cNvPr>
          <p:cNvSpPr/>
          <p:nvPr/>
        </p:nvSpPr>
        <p:spPr>
          <a:xfrm>
            <a:off x="8658120" y="566790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25E1FFB-A357-FF45-B88E-EC3703C1B4AB}"/>
              </a:ext>
            </a:extLst>
          </p:cNvPr>
          <p:cNvSpPr/>
          <p:nvPr/>
        </p:nvSpPr>
        <p:spPr>
          <a:xfrm>
            <a:off x="8954173" y="5545260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302707-0E72-D544-BCAD-03357658C7C3}"/>
              </a:ext>
            </a:extLst>
          </p:cNvPr>
          <p:cNvSpPr/>
          <p:nvPr/>
        </p:nvSpPr>
        <p:spPr>
          <a:xfrm>
            <a:off x="9499317" y="538086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AD49259-54A3-7243-8EB7-D8E2C2885629}"/>
              </a:ext>
            </a:extLst>
          </p:cNvPr>
          <p:cNvSpPr/>
          <p:nvPr/>
        </p:nvSpPr>
        <p:spPr>
          <a:xfrm>
            <a:off x="9902612" y="521155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68C04A-D8A3-3846-9DDB-C4DEC700EE7D}"/>
              </a:ext>
            </a:extLst>
          </p:cNvPr>
          <p:cNvSpPr/>
          <p:nvPr/>
        </p:nvSpPr>
        <p:spPr>
          <a:xfrm>
            <a:off x="10242646" y="5013820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D7527C-39CC-A841-BBE0-2444B4CC19B7}"/>
              </a:ext>
            </a:extLst>
          </p:cNvPr>
          <p:cNvSpPr/>
          <p:nvPr/>
        </p:nvSpPr>
        <p:spPr>
          <a:xfrm>
            <a:off x="10750435" y="4848771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769C2A-7444-8341-AB46-0EF5AA8B1C5A}"/>
              </a:ext>
            </a:extLst>
          </p:cNvPr>
          <p:cNvSpPr/>
          <p:nvPr/>
        </p:nvSpPr>
        <p:spPr>
          <a:xfrm>
            <a:off x="567929" y="2334933"/>
            <a:ext cx="5690365" cy="2985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118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E6E1BA-5AD2-0649-9755-CAC432B4C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This is a short note for summarizing TA's seminars to help students preparing the final exam questions that will be prepared by the TA.</a:t>
                </a: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r>
                  <a:rPr lang="en-KR">
                    <a:latin typeface="Cambria" panose="02040503050406030204" pitchFamily="18" charset="0"/>
                  </a:rPr>
                  <a:t>Note </a:t>
                </a: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All the problems from TA may have strange numbers in the questions.</a:t>
                </a: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But the </a:t>
                </a:r>
                <a:r>
                  <a:rPr lang="en-KR" u="sng">
                    <a:latin typeface="Cambria" panose="02040503050406030204" pitchFamily="18" charset="0"/>
                  </a:rPr>
                  <a:t>answers should be </a:t>
                </a:r>
                <a:r>
                  <a:rPr lang="en-KR" u="sng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very simple</a:t>
                </a:r>
                <a:r>
                  <a:rPr lang="en-KR" u="sng">
                    <a:latin typeface="Cambria" panose="02040503050406030204" pitchFamily="18" charset="0"/>
                  </a:rPr>
                  <a:t>.</a:t>
                </a: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KR" i="0">
                        <a:latin typeface="Cambria Math" panose="02040503050406030204" pitchFamily="18" charset="0"/>
                      </a:rPr>
                      <m:t>answer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=6.902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0.123+2.151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=3.000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, </a:t>
                </a: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KR">
                        <a:latin typeface="Cambria Math" panose="02040503050406030204" pitchFamily="18" charset="0"/>
                      </a:rPr>
                      <m:t>answer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formula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12.334−0.034+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1.111+2.33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12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, </a:t>
                </a:r>
              </a:p>
              <a:p>
                <a:pPr marL="224640" indent="-457200">
                  <a:buFont typeface="+mj-lt"/>
                  <a:buAutoNum type="arabicPeriod"/>
                </a:pPr>
                <a:endParaRPr lang="en-KR">
                  <a:latin typeface="Cambria" panose="02040503050406030204" pitchFamily="18" charset="0"/>
                </a:endParaRPr>
              </a:p>
              <a:p>
                <a:r>
                  <a:rPr lang="en-KR">
                    <a:latin typeface="Cambria" panose="02040503050406030204" pitchFamily="18" charset="0"/>
                  </a:rPr>
                  <a:t>Contents of this file</a:t>
                </a:r>
              </a:p>
              <a:p>
                <a:pPr marL="565200" lvl="1" indent="-457200">
                  <a:buFont typeface="+mj-lt"/>
                  <a:buAutoNum type="arabicPeriod"/>
                </a:pPr>
                <a:r>
                  <a:rPr lang="en-KR">
                    <a:latin typeface="Cambria" panose="02040503050406030204" pitchFamily="18" charset="0"/>
                  </a:rPr>
                  <a:t>WCS Basics</a:t>
                </a:r>
              </a:p>
              <a:p>
                <a:pPr marL="565200" lvl="1" indent="-457200">
                  <a:buFont typeface="+mj-lt"/>
                  <a:buAutoNum type="arabicPeriod"/>
                </a:pPr>
                <a:r>
                  <a:rPr lang="en-KR">
                    <a:latin typeface="Cambria" panose="02040503050406030204" pitchFamily="18" charset="0"/>
                  </a:rPr>
                  <a:t>Standardization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E6E1BA-5AD2-0649-9755-CAC432B4C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6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7CD422-E513-A342-9F9B-B4FB8F9E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03CB0-C23E-2740-8F67-3DA29EFBEA82}"/>
              </a:ext>
            </a:extLst>
          </p:cNvPr>
          <p:cNvSpPr txBox="1"/>
          <p:nvPr/>
        </p:nvSpPr>
        <p:spPr>
          <a:xfrm>
            <a:off x="5063767" y="4284401"/>
            <a:ext cx="185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/>
              <a:t>crazy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FBCAE-BC0F-2A4C-9A9E-062490FECC0E}"/>
              </a:ext>
            </a:extLst>
          </p:cNvPr>
          <p:cNvSpPr txBox="1"/>
          <p:nvPr/>
        </p:nvSpPr>
        <p:spPr>
          <a:xfrm>
            <a:off x="8477307" y="4284402"/>
            <a:ext cx="185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/>
              <a:t>neat answer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5B1789-AD45-AB4F-A71A-9121CBFA4E96}"/>
              </a:ext>
            </a:extLst>
          </p:cNvPr>
          <p:cNvCxnSpPr>
            <a:cxnSpLocks/>
          </p:cNvCxnSpPr>
          <p:nvPr/>
        </p:nvCxnSpPr>
        <p:spPr>
          <a:xfrm flipV="1">
            <a:off x="8921940" y="4081643"/>
            <a:ext cx="0" cy="22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40B134-0A4F-A54C-9443-41A852A3466B}"/>
              </a:ext>
            </a:extLst>
          </p:cNvPr>
          <p:cNvCxnSpPr/>
          <p:nvPr/>
        </p:nvCxnSpPr>
        <p:spPr>
          <a:xfrm flipV="1">
            <a:off x="1503221" y="4110077"/>
            <a:ext cx="3722253" cy="5080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If you observed standard stars in many airmasses (X),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catalog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CCD image.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4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484A5-CFA2-E94F-8ABC-2534DE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4A6C1E-C557-E04B-AEBE-01A45F63E330}"/>
              </a:ext>
            </a:extLst>
          </p:cNvPr>
          <p:cNvGrpSpPr/>
          <p:nvPr/>
        </p:nvGrpSpPr>
        <p:grpSpPr>
          <a:xfrm>
            <a:off x="1246909" y="2798618"/>
            <a:ext cx="4350327" cy="2299855"/>
            <a:chOff x="1246909" y="2798618"/>
            <a:chExt cx="4350327" cy="229985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5CC37C5-1580-584B-8B84-6E71392C6CC8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FE6DD5-4EB1-0D4F-AB8B-8A65A4CD979C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C23D61-EF34-6841-A05E-6EDCAAE4E9E6}"/>
              </a:ext>
            </a:extLst>
          </p:cNvPr>
          <p:cNvSpPr txBox="1"/>
          <p:nvPr/>
        </p:nvSpPr>
        <p:spPr>
          <a:xfrm>
            <a:off x="5343896" y="49508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ambria" panose="02040503050406030204" pitchFamily="18" charset="0"/>
              </a:rPr>
              <a:t>Color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/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060614-DD4C-E34C-AD37-125AFE9AA203}"/>
              </a:ext>
            </a:extLst>
          </p:cNvPr>
          <p:cNvCxnSpPr/>
          <p:nvPr/>
        </p:nvCxnSpPr>
        <p:spPr>
          <a:xfrm flipV="1">
            <a:off x="1440872" y="3561998"/>
            <a:ext cx="3722255" cy="85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/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/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  <a:blipFill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536BF474-89FC-9242-A0F2-370A5215AEFA}"/>
              </a:ext>
            </a:extLst>
          </p:cNvPr>
          <p:cNvSpPr/>
          <p:nvPr/>
        </p:nvSpPr>
        <p:spPr>
          <a:xfrm>
            <a:off x="1782618" y="451493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5C2D54-C448-D249-B166-FA98A23D0F0A}"/>
              </a:ext>
            </a:extLst>
          </p:cNvPr>
          <p:cNvSpPr/>
          <p:nvPr/>
        </p:nvSpPr>
        <p:spPr>
          <a:xfrm>
            <a:off x="1782618" y="430414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D85B00-1472-8040-8143-6ECCF856F70C}"/>
              </a:ext>
            </a:extLst>
          </p:cNvPr>
          <p:cNvSpPr/>
          <p:nvPr/>
        </p:nvSpPr>
        <p:spPr>
          <a:xfrm>
            <a:off x="2960254" y="3925350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974DA8-B8D3-D544-A045-132E752FD82B}"/>
              </a:ext>
            </a:extLst>
          </p:cNvPr>
          <p:cNvSpPr/>
          <p:nvPr/>
        </p:nvSpPr>
        <p:spPr>
          <a:xfrm>
            <a:off x="4087090" y="364836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7D2056-E3A6-A340-AF8E-2BF04B34A3BF}"/>
              </a:ext>
            </a:extLst>
          </p:cNvPr>
          <p:cNvSpPr/>
          <p:nvPr/>
        </p:nvSpPr>
        <p:spPr>
          <a:xfrm>
            <a:off x="2486891" y="4119418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C5F665-4949-0748-B83C-CBD6616BA946}"/>
              </a:ext>
            </a:extLst>
          </p:cNvPr>
          <p:cNvSpPr/>
          <p:nvPr/>
        </p:nvSpPr>
        <p:spPr>
          <a:xfrm>
            <a:off x="4625108" y="362197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530A83-C303-8947-B6EC-9CF2D5D73BED}"/>
              </a:ext>
            </a:extLst>
          </p:cNvPr>
          <p:cNvSpPr/>
          <p:nvPr/>
        </p:nvSpPr>
        <p:spPr>
          <a:xfrm>
            <a:off x="2486891" y="435499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E91983-5E8F-D347-B618-46C97A0DEB64}"/>
              </a:ext>
            </a:extLst>
          </p:cNvPr>
          <p:cNvSpPr/>
          <p:nvPr/>
        </p:nvSpPr>
        <p:spPr>
          <a:xfrm>
            <a:off x="2960254" y="436336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1C6821-75CD-2348-A4BC-35EEDE4AE20B}"/>
              </a:ext>
            </a:extLst>
          </p:cNvPr>
          <p:cNvSpPr/>
          <p:nvPr/>
        </p:nvSpPr>
        <p:spPr>
          <a:xfrm>
            <a:off x="4087090" y="411007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7E710C-8991-EC48-8E9A-25738A50517E}"/>
              </a:ext>
            </a:extLst>
          </p:cNvPr>
          <p:cNvSpPr/>
          <p:nvPr/>
        </p:nvSpPr>
        <p:spPr>
          <a:xfrm>
            <a:off x="4625107" y="412958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/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/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/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E443E0-C9D5-4849-8082-71A5F736324E}"/>
              </a:ext>
            </a:extLst>
          </p:cNvPr>
          <p:cNvSpPr txBox="1"/>
          <p:nvPr/>
        </p:nvSpPr>
        <p:spPr>
          <a:xfrm>
            <a:off x="6242992" y="3342243"/>
            <a:ext cx="142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>
                <a:latin typeface="Cambria" panose="02040503050406030204" pitchFamily="18" charset="0"/>
              </a:rPr>
              <a:t>Repeat for all X values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F5A443-CC6B-0D4A-8523-503DF6059E96}"/>
              </a:ext>
            </a:extLst>
          </p:cNvPr>
          <p:cNvGrpSpPr/>
          <p:nvPr/>
        </p:nvGrpSpPr>
        <p:grpSpPr>
          <a:xfrm>
            <a:off x="8340305" y="2499062"/>
            <a:ext cx="3047341" cy="1611015"/>
            <a:chOff x="1246909" y="2798618"/>
            <a:chExt cx="4350327" cy="229985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E2E09A8-7696-1F45-A8F1-79FAA98067BB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155A243-5956-AD44-B37B-FCED9443B538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06BFF-0AA5-9947-B24B-F8B8BC1D3C8E}"/>
                  </a:ext>
                </a:extLst>
              </p:cNvPr>
              <p:cNvSpPr txBox="1"/>
              <p:nvPr/>
            </p:nvSpPr>
            <p:spPr>
              <a:xfrm>
                <a:off x="11192661" y="3999135"/>
                <a:ext cx="412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06BFF-0AA5-9947-B24B-F8B8BC1D3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661" y="3999135"/>
                <a:ext cx="4123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E0741-1C3D-E542-BBA0-D157EAC58609}"/>
                  </a:ext>
                </a:extLst>
              </p:cNvPr>
              <p:cNvSpPr txBox="1"/>
              <p:nvPr/>
            </p:nvSpPr>
            <p:spPr>
              <a:xfrm>
                <a:off x="7888301" y="2274756"/>
                <a:ext cx="68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E0741-1C3D-E542-BBA0-D157EAC5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01" y="2274756"/>
                <a:ext cx="68435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96A5C73-76A0-1C4F-8FA6-DD8A84718F9D}"/>
              </a:ext>
            </a:extLst>
          </p:cNvPr>
          <p:cNvGrpSpPr/>
          <p:nvPr/>
        </p:nvGrpSpPr>
        <p:grpSpPr>
          <a:xfrm>
            <a:off x="8336237" y="4544012"/>
            <a:ext cx="3047341" cy="1611015"/>
            <a:chOff x="1246909" y="2798618"/>
            <a:chExt cx="4350327" cy="229985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B543F1-E0A2-7B42-AB39-2573ED592A37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E10D859-9F50-EE43-A106-24E312D09D0B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B11BB0-B93A-6C4D-B57D-A30779D1EB2E}"/>
                  </a:ext>
                </a:extLst>
              </p:cNvPr>
              <p:cNvSpPr txBox="1"/>
              <p:nvPr/>
            </p:nvSpPr>
            <p:spPr>
              <a:xfrm>
                <a:off x="11188593" y="6044085"/>
                <a:ext cx="412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B11BB0-B93A-6C4D-B57D-A30779D1E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593" y="6044085"/>
                <a:ext cx="4123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67CCCE-2F04-8141-9324-97EDB8D49F9E}"/>
                  </a:ext>
                </a:extLst>
              </p:cNvPr>
              <p:cNvSpPr txBox="1"/>
              <p:nvPr/>
            </p:nvSpPr>
            <p:spPr>
              <a:xfrm>
                <a:off x="7884233" y="4319706"/>
                <a:ext cx="68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67CCCE-2F04-8141-9324-97EDB8D49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233" y="4319706"/>
                <a:ext cx="684359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B01CC82-DC2D-0F41-8F55-14BAA387721D}"/>
              </a:ext>
            </a:extLst>
          </p:cNvPr>
          <p:cNvSpPr/>
          <p:nvPr/>
        </p:nvSpPr>
        <p:spPr>
          <a:xfrm>
            <a:off x="8954173" y="2929112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275F46-EBF2-6D4D-82F1-BDB1DDDAA4F5}"/>
              </a:ext>
            </a:extLst>
          </p:cNvPr>
          <p:cNvSpPr/>
          <p:nvPr/>
        </p:nvSpPr>
        <p:spPr>
          <a:xfrm>
            <a:off x="9499317" y="3122493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43F9DB-FDCF-9745-A250-E0999A0909B0}"/>
              </a:ext>
            </a:extLst>
          </p:cNvPr>
          <p:cNvSpPr/>
          <p:nvPr/>
        </p:nvSpPr>
        <p:spPr>
          <a:xfrm>
            <a:off x="9903374" y="342609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630A38-DFD9-424C-B257-A23CD03A06DA}"/>
              </a:ext>
            </a:extLst>
          </p:cNvPr>
          <p:cNvSpPr/>
          <p:nvPr/>
        </p:nvSpPr>
        <p:spPr>
          <a:xfrm>
            <a:off x="10242646" y="3494587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A6B57C-4093-7349-BB1F-B3E6781F8876}"/>
              </a:ext>
            </a:extLst>
          </p:cNvPr>
          <p:cNvSpPr/>
          <p:nvPr/>
        </p:nvSpPr>
        <p:spPr>
          <a:xfrm>
            <a:off x="10750745" y="369644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0F949F-AA2B-D348-8386-446C0DF6D6C8}"/>
              </a:ext>
            </a:extLst>
          </p:cNvPr>
          <p:cNvSpPr/>
          <p:nvPr/>
        </p:nvSpPr>
        <p:spPr>
          <a:xfrm>
            <a:off x="8658120" y="273085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3AF031-FCDB-E240-BAC3-53B8A199D9BF}"/>
              </a:ext>
            </a:extLst>
          </p:cNvPr>
          <p:cNvSpPr/>
          <p:nvPr/>
        </p:nvSpPr>
        <p:spPr>
          <a:xfrm>
            <a:off x="8658120" y="566790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25E1FFB-A357-FF45-B88E-EC3703C1B4AB}"/>
              </a:ext>
            </a:extLst>
          </p:cNvPr>
          <p:cNvSpPr/>
          <p:nvPr/>
        </p:nvSpPr>
        <p:spPr>
          <a:xfrm>
            <a:off x="8954173" y="5545260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302707-0E72-D544-BCAD-03357658C7C3}"/>
              </a:ext>
            </a:extLst>
          </p:cNvPr>
          <p:cNvSpPr/>
          <p:nvPr/>
        </p:nvSpPr>
        <p:spPr>
          <a:xfrm>
            <a:off x="9499317" y="538086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AD49259-54A3-7243-8EB7-D8E2C2885629}"/>
              </a:ext>
            </a:extLst>
          </p:cNvPr>
          <p:cNvSpPr/>
          <p:nvPr/>
        </p:nvSpPr>
        <p:spPr>
          <a:xfrm>
            <a:off x="9902612" y="521155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68C04A-D8A3-3846-9DDB-C4DEC700EE7D}"/>
              </a:ext>
            </a:extLst>
          </p:cNvPr>
          <p:cNvSpPr/>
          <p:nvPr/>
        </p:nvSpPr>
        <p:spPr>
          <a:xfrm>
            <a:off x="10242646" y="5013820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D7527C-39CC-A841-BBE0-2444B4CC19B7}"/>
              </a:ext>
            </a:extLst>
          </p:cNvPr>
          <p:cNvSpPr/>
          <p:nvPr/>
        </p:nvSpPr>
        <p:spPr>
          <a:xfrm>
            <a:off x="10750435" y="4848771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973E9-A69A-334B-8BD0-C7EFD15A4D12}"/>
              </a:ext>
            </a:extLst>
          </p:cNvPr>
          <p:cNvCxnSpPr>
            <a:cxnSpLocks/>
          </p:cNvCxnSpPr>
          <p:nvPr/>
        </p:nvCxnSpPr>
        <p:spPr>
          <a:xfrm>
            <a:off x="8476231" y="2707749"/>
            <a:ext cx="2579697" cy="121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79C0A1-C67F-3B4E-B147-5AFD6018A2DF}"/>
              </a:ext>
            </a:extLst>
          </p:cNvPr>
          <p:cNvCxnSpPr>
            <a:cxnSpLocks/>
          </p:cNvCxnSpPr>
          <p:nvPr/>
        </p:nvCxnSpPr>
        <p:spPr>
          <a:xfrm flipV="1">
            <a:off x="8475620" y="4761382"/>
            <a:ext cx="2861551" cy="1133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EF4ADA9-BDCE-8C43-BD27-301D80C44717}"/>
              </a:ext>
            </a:extLst>
          </p:cNvPr>
          <p:cNvSpPr/>
          <p:nvPr/>
        </p:nvSpPr>
        <p:spPr>
          <a:xfrm>
            <a:off x="567929" y="2334933"/>
            <a:ext cx="5690365" cy="2985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7039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40B134-0A4F-A54C-9443-41A852A3466B}"/>
              </a:ext>
            </a:extLst>
          </p:cNvPr>
          <p:cNvCxnSpPr/>
          <p:nvPr/>
        </p:nvCxnSpPr>
        <p:spPr>
          <a:xfrm flipV="1">
            <a:off x="1503221" y="4110077"/>
            <a:ext cx="3722253" cy="5080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If you observed standard stars in many airmasses (X),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catalog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CCD image.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4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484A5-CFA2-E94F-8ABC-2534DE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4A6C1E-C557-E04B-AEBE-01A45F63E330}"/>
              </a:ext>
            </a:extLst>
          </p:cNvPr>
          <p:cNvGrpSpPr/>
          <p:nvPr/>
        </p:nvGrpSpPr>
        <p:grpSpPr>
          <a:xfrm>
            <a:off x="1246909" y="2798618"/>
            <a:ext cx="4350327" cy="2299855"/>
            <a:chOff x="1246909" y="2798618"/>
            <a:chExt cx="4350327" cy="229985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5CC37C5-1580-584B-8B84-6E71392C6CC8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FE6DD5-4EB1-0D4F-AB8B-8A65A4CD979C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C23D61-EF34-6841-A05E-6EDCAAE4E9E6}"/>
              </a:ext>
            </a:extLst>
          </p:cNvPr>
          <p:cNvSpPr txBox="1"/>
          <p:nvPr/>
        </p:nvSpPr>
        <p:spPr>
          <a:xfrm>
            <a:off x="5343896" y="49508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ambria" panose="02040503050406030204" pitchFamily="18" charset="0"/>
              </a:rPr>
              <a:t>Color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/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060614-DD4C-E34C-AD37-125AFE9AA203}"/>
              </a:ext>
            </a:extLst>
          </p:cNvPr>
          <p:cNvCxnSpPr/>
          <p:nvPr/>
        </p:nvCxnSpPr>
        <p:spPr>
          <a:xfrm flipV="1">
            <a:off x="1440872" y="3561998"/>
            <a:ext cx="3722255" cy="85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/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/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  <a:blipFill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536BF474-89FC-9242-A0F2-370A5215AEFA}"/>
              </a:ext>
            </a:extLst>
          </p:cNvPr>
          <p:cNvSpPr/>
          <p:nvPr/>
        </p:nvSpPr>
        <p:spPr>
          <a:xfrm>
            <a:off x="1782618" y="451493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5C2D54-C448-D249-B166-FA98A23D0F0A}"/>
              </a:ext>
            </a:extLst>
          </p:cNvPr>
          <p:cNvSpPr/>
          <p:nvPr/>
        </p:nvSpPr>
        <p:spPr>
          <a:xfrm>
            <a:off x="1782618" y="430414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D85B00-1472-8040-8143-6ECCF856F70C}"/>
              </a:ext>
            </a:extLst>
          </p:cNvPr>
          <p:cNvSpPr/>
          <p:nvPr/>
        </p:nvSpPr>
        <p:spPr>
          <a:xfrm>
            <a:off x="2960254" y="3925350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974DA8-B8D3-D544-A045-132E752FD82B}"/>
              </a:ext>
            </a:extLst>
          </p:cNvPr>
          <p:cNvSpPr/>
          <p:nvPr/>
        </p:nvSpPr>
        <p:spPr>
          <a:xfrm>
            <a:off x="4087090" y="364836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7D2056-E3A6-A340-AF8E-2BF04B34A3BF}"/>
              </a:ext>
            </a:extLst>
          </p:cNvPr>
          <p:cNvSpPr/>
          <p:nvPr/>
        </p:nvSpPr>
        <p:spPr>
          <a:xfrm>
            <a:off x="2486891" y="4119418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C5F665-4949-0748-B83C-CBD6616BA946}"/>
              </a:ext>
            </a:extLst>
          </p:cNvPr>
          <p:cNvSpPr/>
          <p:nvPr/>
        </p:nvSpPr>
        <p:spPr>
          <a:xfrm>
            <a:off x="4625108" y="362197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530A83-C303-8947-B6EC-9CF2D5D73BED}"/>
              </a:ext>
            </a:extLst>
          </p:cNvPr>
          <p:cNvSpPr/>
          <p:nvPr/>
        </p:nvSpPr>
        <p:spPr>
          <a:xfrm>
            <a:off x="2486891" y="435499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E91983-5E8F-D347-B618-46C97A0DEB64}"/>
              </a:ext>
            </a:extLst>
          </p:cNvPr>
          <p:cNvSpPr/>
          <p:nvPr/>
        </p:nvSpPr>
        <p:spPr>
          <a:xfrm>
            <a:off x="2960254" y="436336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1C6821-75CD-2348-A4BC-35EEDE4AE20B}"/>
              </a:ext>
            </a:extLst>
          </p:cNvPr>
          <p:cNvSpPr/>
          <p:nvPr/>
        </p:nvSpPr>
        <p:spPr>
          <a:xfrm>
            <a:off x="4087090" y="411007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7E710C-8991-EC48-8E9A-25738A50517E}"/>
              </a:ext>
            </a:extLst>
          </p:cNvPr>
          <p:cNvSpPr/>
          <p:nvPr/>
        </p:nvSpPr>
        <p:spPr>
          <a:xfrm>
            <a:off x="4625107" y="412958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/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/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/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E443E0-C9D5-4849-8082-71A5F736324E}"/>
              </a:ext>
            </a:extLst>
          </p:cNvPr>
          <p:cNvSpPr txBox="1"/>
          <p:nvPr/>
        </p:nvSpPr>
        <p:spPr>
          <a:xfrm>
            <a:off x="6242992" y="3342243"/>
            <a:ext cx="142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>
                <a:latin typeface="Cambria" panose="02040503050406030204" pitchFamily="18" charset="0"/>
              </a:rPr>
              <a:t>Repeat for all X values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F5A443-CC6B-0D4A-8523-503DF6059E96}"/>
              </a:ext>
            </a:extLst>
          </p:cNvPr>
          <p:cNvGrpSpPr/>
          <p:nvPr/>
        </p:nvGrpSpPr>
        <p:grpSpPr>
          <a:xfrm>
            <a:off x="8340305" y="2499062"/>
            <a:ext cx="3047341" cy="1611015"/>
            <a:chOff x="1246909" y="2798618"/>
            <a:chExt cx="4350327" cy="229985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E2E09A8-7696-1F45-A8F1-79FAA98067BB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155A243-5956-AD44-B37B-FCED9443B538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06BFF-0AA5-9947-B24B-F8B8BC1D3C8E}"/>
                  </a:ext>
                </a:extLst>
              </p:cNvPr>
              <p:cNvSpPr txBox="1"/>
              <p:nvPr/>
            </p:nvSpPr>
            <p:spPr>
              <a:xfrm>
                <a:off x="11192661" y="3999135"/>
                <a:ext cx="412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06BFF-0AA5-9947-B24B-F8B8BC1D3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661" y="3999135"/>
                <a:ext cx="4123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E0741-1C3D-E542-BBA0-D157EAC58609}"/>
                  </a:ext>
                </a:extLst>
              </p:cNvPr>
              <p:cNvSpPr txBox="1"/>
              <p:nvPr/>
            </p:nvSpPr>
            <p:spPr>
              <a:xfrm>
                <a:off x="7888301" y="2274756"/>
                <a:ext cx="68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E0741-1C3D-E542-BBA0-D157EAC5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01" y="2274756"/>
                <a:ext cx="68435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96A5C73-76A0-1C4F-8FA6-DD8A84718F9D}"/>
              </a:ext>
            </a:extLst>
          </p:cNvPr>
          <p:cNvGrpSpPr/>
          <p:nvPr/>
        </p:nvGrpSpPr>
        <p:grpSpPr>
          <a:xfrm>
            <a:off x="8336237" y="4544012"/>
            <a:ext cx="3047341" cy="1611015"/>
            <a:chOff x="1246909" y="2798618"/>
            <a:chExt cx="4350327" cy="229985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B543F1-E0A2-7B42-AB39-2573ED592A37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E10D859-9F50-EE43-A106-24E312D09D0B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B11BB0-B93A-6C4D-B57D-A30779D1EB2E}"/>
                  </a:ext>
                </a:extLst>
              </p:cNvPr>
              <p:cNvSpPr txBox="1"/>
              <p:nvPr/>
            </p:nvSpPr>
            <p:spPr>
              <a:xfrm>
                <a:off x="11188593" y="6044085"/>
                <a:ext cx="412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B11BB0-B93A-6C4D-B57D-A30779D1E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593" y="6044085"/>
                <a:ext cx="4123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67CCCE-2F04-8141-9324-97EDB8D49F9E}"/>
                  </a:ext>
                </a:extLst>
              </p:cNvPr>
              <p:cNvSpPr txBox="1"/>
              <p:nvPr/>
            </p:nvSpPr>
            <p:spPr>
              <a:xfrm>
                <a:off x="7884233" y="4319706"/>
                <a:ext cx="68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67CCCE-2F04-8141-9324-97EDB8D49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233" y="4319706"/>
                <a:ext cx="684359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B01CC82-DC2D-0F41-8F55-14BAA387721D}"/>
              </a:ext>
            </a:extLst>
          </p:cNvPr>
          <p:cNvSpPr/>
          <p:nvPr/>
        </p:nvSpPr>
        <p:spPr>
          <a:xfrm>
            <a:off x="8954173" y="2929112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275F46-EBF2-6D4D-82F1-BDB1DDDAA4F5}"/>
              </a:ext>
            </a:extLst>
          </p:cNvPr>
          <p:cNvSpPr/>
          <p:nvPr/>
        </p:nvSpPr>
        <p:spPr>
          <a:xfrm>
            <a:off x="9499317" y="3122493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43F9DB-FDCF-9745-A250-E0999A0909B0}"/>
              </a:ext>
            </a:extLst>
          </p:cNvPr>
          <p:cNvSpPr/>
          <p:nvPr/>
        </p:nvSpPr>
        <p:spPr>
          <a:xfrm>
            <a:off x="9903374" y="342609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630A38-DFD9-424C-B257-A23CD03A06DA}"/>
              </a:ext>
            </a:extLst>
          </p:cNvPr>
          <p:cNvSpPr/>
          <p:nvPr/>
        </p:nvSpPr>
        <p:spPr>
          <a:xfrm>
            <a:off x="10242646" y="3494587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A6B57C-4093-7349-BB1F-B3E6781F8876}"/>
              </a:ext>
            </a:extLst>
          </p:cNvPr>
          <p:cNvSpPr/>
          <p:nvPr/>
        </p:nvSpPr>
        <p:spPr>
          <a:xfrm>
            <a:off x="10750745" y="369644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0F949F-AA2B-D348-8386-446C0DF6D6C8}"/>
              </a:ext>
            </a:extLst>
          </p:cNvPr>
          <p:cNvSpPr/>
          <p:nvPr/>
        </p:nvSpPr>
        <p:spPr>
          <a:xfrm>
            <a:off x="8658120" y="273085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3AF031-FCDB-E240-BAC3-53B8A199D9BF}"/>
              </a:ext>
            </a:extLst>
          </p:cNvPr>
          <p:cNvSpPr/>
          <p:nvPr/>
        </p:nvSpPr>
        <p:spPr>
          <a:xfrm>
            <a:off x="8658120" y="566790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25E1FFB-A357-FF45-B88E-EC3703C1B4AB}"/>
              </a:ext>
            </a:extLst>
          </p:cNvPr>
          <p:cNvSpPr/>
          <p:nvPr/>
        </p:nvSpPr>
        <p:spPr>
          <a:xfrm>
            <a:off x="8954173" y="5545260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302707-0E72-D544-BCAD-03357658C7C3}"/>
              </a:ext>
            </a:extLst>
          </p:cNvPr>
          <p:cNvSpPr/>
          <p:nvPr/>
        </p:nvSpPr>
        <p:spPr>
          <a:xfrm>
            <a:off x="9499317" y="538086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AD49259-54A3-7243-8EB7-D8E2C2885629}"/>
              </a:ext>
            </a:extLst>
          </p:cNvPr>
          <p:cNvSpPr/>
          <p:nvPr/>
        </p:nvSpPr>
        <p:spPr>
          <a:xfrm>
            <a:off x="9902612" y="521155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68C04A-D8A3-3846-9DDB-C4DEC700EE7D}"/>
              </a:ext>
            </a:extLst>
          </p:cNvPr>
          <p:cNvSpPr/>
          <p:nvPr/>
        </p:nvSpPr>
        <p:spPr>
          <a:xfrm>
            <a:off x="10242646" y="5013820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D7527C-39CC-A841-BBE0-2444B4CC19B7}"/>
              </a:ext>
            </a:extLst>
          </p:cNvPr>
          <p:cNvSpPr/>
          <p:nvPr/>
        </p:nvSpPr>
        <p:spPr>
          <a:xfrm>
            <a:off x="10750435" y="4848771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973E9-A69A-334B-8BD0-C7EFD15A4D12}"/>
              </a:ext>
            </a:extLst>
          </p:cNvPr>
          <p:cNvCxnSpPr>
            <a:cxnSpLocks/>
          </p:cNvCxnSpPr>
          <p:nvPr/>
        </p:nvCxnSpPr>
        <p:spPr>
          <a:xfrm>
            <a:off x="8476231" y="2707749"/>
            <a:ext cx="2579697" cy="121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79C0A1-C67F-3B4E-B147-5AFD6018A2DF}"/>
              </a:ext>
            </a:extLst>
          </p:cNvPr>
          <p:cNvCxnSpPr>
            <a:cxnSpLocks/>
          </p:cNvCxnSpPr>
          <p:nvPr/>
        </p:nvCxnSpPr>
        <p:spPr>
          <a:xfrm flipV="1">
            <a:off x="8475620" y="4761382"/>
            <a:ext cx="2861551" cy="1133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F0D2E7-9F18-494C-A2B7-6E8DD62C4DF6}"/>
              </a:ext>
            </a:extLst>
          </p:cNvPr>
          <p:cNvSpPr txBox="1"/>
          <p:nvPr/>
        </p:nvSpPr>
        <p:spPr>
          <a:xfrm>
            <a:off x="8690582" y="3958296"/>
            <a:ext cx="23653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KR">
                <a:solidFill>
                  <a:srgbClr val="FF0000"/>
                </a:solidFill>
              </a:rPr>
              <a:t>slopes and intercepts give all unknowns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DFF13-50CA-E546-AED2-4D96E5125832}"/>
              </a:ext>
            </a:extLst>
          </p:cNvPr>
          <p:cNvSpPr/>
          <p:nvPr/>
        </p:nvSpPr>
        <p:spPr>
          <a:xfrm>
            <a:off x="7884233" y="1385740"/>
            <a:ext cx="3861565" cy="5027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52B508-2DE0-2542-9056-DB468DC41E15}"/>
              </a:ext>
            </a:extLst>
          </p:cNvPr>
          <p:cNvSpPr/>
          <p:nvPr/>
        </p:nvSpPr>
        <p:spPr>
          <a:xfrm>
            <a:off x="567929" y="2334933"/>
            <a:ext cx="5690365" cy="2985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352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40B134-0A4F-A54C-9443-41A852A3466B}"/>
              </a:ext>
            </a:extLst>
          </p:cNvPr>
          <p:cNvCxnSpPr/>
          <p:nvPr/>
        </p:nvCxnSpPr>
        <p:spPr>
          <a:xfrm flipV="1">
            <a:off x="1503221" y="4110077"/>
            <a:ext cx="3722253" cy="50800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If you observed standard stars in many airmasses (X),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catalog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 from CCD image.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br>
                  <a:rPr lang="en-US" i="1">
                    <a:latin typeface="Cambria" panose="02040503050406030204" pitchFamily="18" charset="0"/>
                  </a:rPr>
                </a:br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945930-DC04-9A47-91F7-6E9D9F72A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14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484A5-CFA2-E94F-8ABC-2534DE0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4A6C1E-C557-E04B-AEBE-01A45F63E330}"/>
              </a:ext>
            </a:extLst>
          </p:cNvPr>
          <p:cNvGrpSpPr/>
          <p:nvPr/>
        </p:nvGrpSpPr>
        <p:grpSpPr>
          <a:xfrm>
            <a:off x="1246909" y="2798618"/>
            <a:ext cx="4350327" cy="2299855"/>
            <a:chOff x="1246909" y="2798618"/>
            <a:chExt cx="4350327" cy="229985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5CC37C5-1580-584B-8B84-6E71392C6CC8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FE6DD5-4EB1-0D4F-AB8B-8A65A4CD979C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C23D61-EF34-6841-A05E-6EDCAAE4E9E6}"/>
              </a:ext>
            </a:extLst>
          </p:cNvPr>
          <p:cNvSpPr txBox="1"/>
          <p:nvPr/>
        </p:nvSpPr>
        <p:spPr>
          <a:xfrm>
            <a:off x="5343896" y="4950815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ambria" panose="02040503050406030204" pitchFamily="18" charset="0"/>
              </a:rPr>
              <a:t>Color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/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KR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4ED377-8C35-9D47-A394-5F49C96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2343493"/>
                <a:ext cx="1117600" cy="39158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060614-DD4C-E34C-AD37-125AFE9AA203}"/>
              </a:ext>
            </a:extLst>
          </p:cNvPr>
          <p:cNvCxnSpPr/>
          <p:nvPr/>
        </p:nvCxnSpPr>
        <p:spPr>
          <a:xfrm flipV="1">
            <a:off x="1440872" y="3561998"/>
            <a:ext cx="3722255" cy="85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/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302FAD-6685-9245-BA4B-38CD2C17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6" y="2730853"/>
                <a:ext cx="18287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/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CB50BA-D461-5644-8C96-5F33B0DD4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170" y="1530682"/>
                <a:ext cx="2099036" cy="708079"/>
              </a:xfrm>
              <a:prstGeom prst="rect">
                <a:avLst/>
              </a:prstGeom>
              <a:blipFill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536BF474-89FC-9242-A0F2-370A5215AEFA}"/>
              </a:ext>
            </a:extLst>
          </p:cNvPr>
          <p:cNvSpPr/>
          <p:nvPr/>
        </p:nvSpPr>
        <p:spPr>
          <a:xfrm>
            <a:off x="1782618" y="451493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5C2D54-C448-D249-B166-FA98A23D0F0A}"/>
              </a:ext>
            </a:extLst>
          </p:cNvPr>
          <p:cNvSpPr/>
          <p:nvPr/>
        </p:nvSpPr>
        <p:spPr>
          <a:xfrm>
            <a:off x="1782618" y="4304145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D85B00-1472-8040-8143-6ECCF856F70C}"/>
              </a:ext>
            </a:extLst>
          </p:cNvPr>
          <p:cNvSpPr/>
          <p:nvPr/>
        </p:nvSpPr>
        <p:spPr>
          <a:xfrm>
            <a:off x="2960254" y="3925350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974DA8-B8D3-D544-A045-132E752FD82B}"/>
              </a:ext>
            </a:extLst>
          </p:cNvPr>
          <p:cNvSpPr/>
          <p:nvPr/>
        </p:nvSpPr>
        <p:spPr>
          <a:xfrm>
            <a:off x="4087090" y="364836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7D2056-E3A6-A340-AF8E-2BF04B34A3BF}"/>
              </a:ext>
            </a:extLst>
          </p:cNvPr>
          <p:cNvSpPr/>
          <p:nvPr/>
        </p:nvSpPr>
        <p:spPr>
          <a:xfrm>
            <a:off x="2486891" y="4119418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C5F665-4949-0748-B83C-CBD6616BA946}"/>
              </a:ext>
            </a:extLst>
          </p:cNvPr>
          <p:cNvSpPr/>
          <p:nvPr/>
        </p:nvSpPr>
        <p:spPr>
          <a:xfrm>
            <a:off x="4625108" y="3621974"/>
            <a:ext cx="184727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530A83-C303-8947-B6EC-9CF2D5D73BED}"/>
              </a:ext>
            </a:extLst>
          </p:cNvPr>
          <p:cNvSpPr/>
          <p:nvPr/>
        </p:nvSpPr>
        <p:spPr>
          <a:xfrm>
            <a:off x="2486891" y="435499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E91983-5E8F-D347-B618-46C97A0DEB64}"/>
              </a:ext>
            </a:extLst>
          </p:cNvPr>
          <p:cNvSpPr/>
          <p:nvPr/>
        </p:nvSpPr>
        <p:spPr>
          <a:xfrm>
            <a:off x="2960254" y="436336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1C6821-75CD-2348-A4BC-35EEDE4AE20B}"/>
              </a:ext>
            </a:extLst>
          </p:cNvPr>
          <p:cNvSpPr/>
          <p:nvPr/>
        </p:nvSpPr>
        <p:spPr>
          <a:xfrm>
            <a:off x="4087090" y="4110077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7E710C-8991-EC48-8E9A-25738A50517E}"/>
              </a:ext>
            </a:extLst>
          </p:cNvPr>
          <p:cNvSpPr/>
          <p:nvPr/>
        </p:nvSpPr>
        <p:spPr>
          <a:xfrm>
            <a:off x="4625107" y="4129580"/>
            <a:ext cx="184727" cy="184727"/>
          </a:xfrm>
          <a:prstGeom prst="ellipse">
            <a:avLst/>
          </a:prstGeom>
          <a:solidFill>
            <a:srgbClr val="FFB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/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5434CD-B7D0-9446-B36C-493FE3BE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5" y="4202440"/>
                <a:ext cx="18287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/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6C6DC-CB67-CC4B-96F2-78A84CF0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618" y="3331027"/>
                <a:ext cx="1117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/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KR">
                  <a:solidFill>
                    <a:srgbClr val="FFC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80382E-6B27-8947-BF59-355F3EF0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59" y="4535177"/>
                <a:ext cx="1117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E443E0-C9D5-4849-8082-71A5F736324E}"/>
              </a:ext>
            </a:extLst>
          </p:cNvPr>
          <p:cNvSpPr txBox="1"/>
          <p:nvPr/>
        </p:nvSpPr>
        <p:spPr>
          <a:xfrm>
            <a:off x="6242992" y="3342243"/>
            <a:ext cx="142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>
                <a:latin typeface="Cambria" panose="02040503050406030204" pitchFamily="18" charset="0"/>
              </a:rPr>
              <a:t>Repeat for all X values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F5A443-CC6B-0D4A-8523-503DF6059E96}"/>
              </a:ext>
            </a:extLst>
          </p:cNvPr>
          <p:cNvGrpSpPr/>
          <p:nvPr/>
        </p:nvGrpSpPr>
        <p:grpSpPr>
          <a:xfrm>
            <a:off x="8340305" y="2499062"/>
            <a:ext cx="3047341" cy="1611015"/>
            <a:chOff x="1246909" y="2798618"/>
            <a:chExt cx="4350327" cy="229985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E2E09A8-7696-1F45-A8F1-79FAA98067BB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155A243-5956-AD44-B37B-FCED9443B538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06BFF-0AA5-9947-B24B-F8B8BC1D3C8E}"/>
                  </a:ext>
                </a:extLst>
              </p:cNvPr>
              <p:cNvSpPr txBox="1"/>
              <p:nvPr/>
            </p:nvSpPr>
            <p:spPr>
              <a:xfrm>
                <a:off x="11192661" y="3999135"/>
                <a:ext cx="412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306BFF-0AA5-9947-B24B-F8B8BC1D3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661" y="3999135"/>
                <a:ext cx="4123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E0741-1C3D-E542-BBA0-D157EAC58609}"/>
                  </a:ext>
                </a:extLst>
              </p:cNvPr>
              <p:cNvSpPr txBox="1"/>
              <p:nvPr/>
            </p:nvSpPr>
            <p:spPr>
              <a:xfrm>
                <a:off x="7888301" y="2274756"/>
                <a:ext cx="68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E0741-1C3D-E542-BBA0-D157EAC58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01" y="2274756"/>
                <a:ext cx="68435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96A5C73-76A0-1C4F-8FA6-DD8A84718F9D}"/>
              </a:ext>
            </a:extLst>
          </p:cNvPr>
          <p:cNvGrpSpPr/>
          <p:nvPr/>
        </p:nvGrpSpPr>
        <p:grpSpPr>
          <a:xfrm>
            <a:off x="8336237" y="4544012"/>
            <a:ext cx="3047341" cy="1611015"/>
            <a:chOff x="1246909" y="2798618"/>
            <a:chExt cx="4350327" cy="229985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B543F1-E0A2-7B42-AB39-2573ED592A37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E10D859-9F50-EE43-A106-24E312D09D0B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B11BB0-B93A-6C4D-B57D-A30779D1EB2E}"/>
                  </a:ext>
                </a:extLst>
              </p:cNvPr>
              <p:cNvSpPr txBox="1"/>
              <p:nvPr/>
            </p:nvSpPr>
            <p:spPr>
              <a:xfrm>
                <a:off x="11188593" y="6044085"/>
                <a:ext cx="412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1B11BB0-B93A-6C4D-B57D-A30779D1E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593" y="6044085"/>
                <a:ext cx="4123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67CCCE-2F04-8141-9324-97EDB8D49F9E}"/>
                  </a:ext>
                </a:extLst>
              </p:cNvPr>
              <p:cNvSpPr txBox="1"/>
              <p:nvPr/>
            </p:nvSpPr>
            <p:spPr>
              <a:xfrm>
                <a:off x="7884233" y="4319706"/>
                <a:ext cx="684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67CCCE-2F04-8141-9324-97EDB8D49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233" y="4319706"/>
                <a:ext cx="684359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B01CC82-DC2D-0F41-8F55-14BAA387721D}"/>
              </a:ext>
            </a:extLst>
          </p:cNvPr>
          <p:cNvSpPr/>
          <p:nvPr/>
        </p:nvSpPr>
        <p:spPr>
          <a:xfrm>
            <a:off x="8954173" y="2929112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275F46-EBF2-6D4D-82F1-BDB1DDDAA4F5}"/>
              </a:ext>
            </a:extLst>
          </p:cNvPr>
          <p:cNvSpPr/>
          <p:nvPr/>
        </p:nvSpPr>
        <p:spPr>
          <a:xfrm>
            <a:off x="9499317" y="3122493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43F9DB-FDCF-9745-A250-E0999A0909B0}"/>
              </a:ext>
            </a:extLst>
          </p:cNvPr>
          <p:cNvSpPr/>
          <p:nvPr/>
        </p:nvSpPr>
        <p:spPr>
          <a:xfrm>
            <a:off x="9903374" y="342609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630A38-DFD9-424C-B257-A23CD03A06DA}"/>
              </a:ext>
            </a:extLst>
          </p:cNvPr>
          <p:cNvSpPr/>
          <p:nvPr/>
        </p:nvSpPr>
        <p:spPr>
          <a:xfrm>
            <a:off x="10242646" y="3494587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A6B57C-4093-7349-BB1F-B3E6781F8876}"/>
              </a:ext>
            </a:extLst>
          </p:cNvPr>
          <p:cNvSpPr/>
          <p:nvPr/>
        </p:nvSpPr>
        <p:spPr>
          <a:xfrm>
            <a:off x="10750745" y="369644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0F949F-AA2B-D348-8386-446C0DF6D6C8}"/>
              </a:ext>
            </a:extLst>
          </p:cNvPr>
          <p:cNvSpPr/>
          <p:nvPr/>
        </p:nvSpPr>
        <p:spPr>
          <a:xfrm>
            <a:off x="8658120" y="273085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E3AF031-FCDB-E240-BAC3-53B8A199D9BF}"/>
              </a:ext>
            </a:extLst>
          </p:cNvPr>
          <p:cNvSpPr/>
          <p:nvPr/>
        </p:nvSpPr>
        <p:spPr>
          <a:xfrm>
            <a:off x="8658120" y="566790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25E1FFB-A357-FF45-B88E-EC3703C1B4AB}"/>
              </a:ext>
            </a:extLst>
          </p:cNvPr>
          <p:cNvSpPr/>
          <p:nvPr/>
        </p:nvSpPr>
        <p:spPr>
          <a:xfrm>
            <a:off x="8954173" y="5545260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6302707-0E72-D544-BCAD-03357658C7C3}"/>
              </a:ext>
            </a:extLst>
          </p:cNvPr>
          <p:cNvSpPr/>
          <p:nvPr/>
        </p:nvSpPr>
        <p:spPr>
          <a:xfrm>
            <a:off x="9499317" y="5380864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AD49259-54A3-7243-8EB7-D8E2C2885629}"/>
              </a:ext>
            </a:extLst>
          </p:cNvPr>
          <p:cNvSpPr/>
          <p:nvPr/>
        </p:nvSpPr>
        <p:spPr>
          <a:xfrm>
            <a:off x="9902612" y="5211558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68C04A-D8A3-3846-9DDB-C4DEC700EE7D}"/>
              </a:ext>
            </a:extLst>
          </p:cNvPr>
          <p:cNvSpPr/>
          <p:nvPr/>
        </p:nvSpPr>
        <p:spPr>
          <a:xfrm>
            <a:off x="10242646" y="5013820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D7527C-39CC-A841-BBE0-2444B4CC19B7}"/>
              </a:ext>
            </a:extLst>
          </p:cNvPr>
          <p:cNvSpPr/>
          <p:nvPr/>
        </p:nvSpPr>
        <p:spPr>
          <a:xfrm>
            <a:off x="10750435" y="4848771"/>
            <a:ext cx="169306" cy="1693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973E9-A69A-334B-8BD0-C7EFD15A4D12}"/>
              </a:ext>
            </a:extLst>
          </p:cNvPr>
          <p:cNvCxnSpPr>
            <a:cxnSpLocks/>
          </p:cNvCxnSpPr>
          <p:nvPr/>
        </p:nvCxnSpPr>
        <p:spPr>
          <a:xfrm>
            <a:off x="8476231" y="2707749"/>
            <a:ext cx="2579697" cy="121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79C0A1-C67F-3B4E-B147-5AFD6018A2DF}"/>
              </a:ext>
            </a:extLst>
          </p:cNvPr>
          <p:cNvCxnSpPr>
            <a:cxnSpLocks/>
          </p:cNvCxnSpPr>
          <p:nvPr/>
        </p:nvCxnSpPr>
        <p:spPr>
          <a:xfrm flipV="1">
            <a:off x="8475620" y="4761382"/>
            <a:ext cx="2861551" cy="1133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F0D2E7-9F18-494C-A2B7-6E8DD62C4DF6}"/>
              </a:ext>
            </a:extLst>
          </p:cNvPr>
          <p:cNvSpPr txBox="1"/>
          <p:nvPr/>
        </p:nvSpPr>
        <p:spPr>
          <a:xfrm>
            <a:off x="8690582" y="3958296"/>
            <a:ext cx="236534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KR">
                <a:solidFill>
                  <a:srgbClr val="FF0000"/>
                </a:solidFill>
              </a:rPr>
              <a:t>slopes and intercepts give all unknowns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DFF13-50CA-E546-AED2-4D96E5125832}"/>
              </a:ext>
            </a:extLst>
          </p:cNvPr>
          <p:cNvSpPr/>
          <p:nvPr/>
        </p:nvSpPr>
        <p:spPr>
          <a:xfrm>
            <a:off x="7884233" y="1385740"/>
            <a:ext cx="3861565" cy="5027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52B508-2DE0-2542-9056-DB468DC41E15}"/>
              </a:ext>
            </a:extLst>
          </p:cNvPr>
          <p:cNvSpPr/>
          <p:nvPr/>
        </p:nvSpPr>
        <p:spPr>
          <a:xfrm>
            <a:off x="567929" y="2334933"/>
            <a:ext cx="5690365" cy="2985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A31909-59D4-6E41-A256-D0748C082642}"/>
                  </a:ext>
                </a:extLst>
              </p:cNvPr>
              <p:cNvSpPr txBox="1"/>
              <p:nvPr/>
            </p:nvSpPr>
            <p:spPr>
              <a:xfrm>
                <a:off x="2210462" y="5483075"/>
                <a:ext cx="5089415" cy="94558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KR">
                    <a:solidFill>
                      <a:srgbClr val="FF0000"/>
                    </a:solidFill>
                  </a:rPr>
                  <a:t>Do the identical thing for many filters to get coefficients for all filters.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KR">
                    <a:solidFill>
                      <a:srgbClr val="FF0000"/>
                    </a:solidFill>
                  </a:rPr>
                  <a:t>for all filters. Then you will get the standardized color, too.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FA31909-59D4-6E41-A256-D0748C08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62" y="5483075"/>
                <a:ext cx="5089415" cy="9455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9E17BB-E778-6740-833F-E4DC4CAF00A4}"/>
                  </a:ext>
                </a:extLst>
              </p:cNvPr>
              <p:cNvSpPr txBox="1"/>
              <p:nvPr/>
            </p:nvSpPr>
            <p:spPr>
              <a:xfrm>
                <a:off x="301820" y="5430016"/>
                <a:ext cx="1840708" cy="1030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120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sz="1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KR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 sz="1200"/>
                  <a:t> depends on the detector, so it will not depend on the filter unless you use different detector for each filter.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9E17BB-E778-6740-833F-E4DC4CAF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20" y="5430016"/>
                <a:ext cx="1840708" cy="1030475"/>
              </a:xfrm>
              <a:prstGeom prst="rect">
                <a:avLst/>
              </a:prstGeom>
              <a:blipFill>
                <a:blip r:embed="rId14"/>
                <a:stretch>
                  <a:fillRect l="-690" t="-1220" b="-243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75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226DBB2-BEBD-7E40-9AC6-5FE6381F8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008" y="936953"/>
                <a:ext cx="6335356" cy="5250091"/>
              </a:xfrm>
            </p:spPr>
            <p:txBody>
              <a:bodyPr>
                <a:normAutofit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Nominal values:</a:t>
                </a: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KR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KR">
                    <a:latin typeface="Cambria" panose="02040503050406030204" pitchFamily="18" charset="0"/>
                  </a:rPr>
                  <a:t>: depends on instrument.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≲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endParaRPr lang="en-KR">
                  <a:latin typeface="Cambria" panose="02040503050406030204" pitchFamily="18" charset="0"/>
                </a:endParaRP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r>
                  <a:rPr lang="en-KR">
                    <a:latin typeface="Cambria" panose="02040503050406030204" pitchFamily="18" charset="0"/>
                  </a:rPr>
                  <a:t>Example:</a:t>
                </a: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If the true color of target is expected to lie in [-1, 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d>
                      <m:dPr>
                        <m:begChr m:val="|"/>
                        <m:endChr m:val="|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0.05+0.01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≲0.1</m:t>
                    </m:r>
                  </m:oMath>
                </a14:m>
                <a:endParaRPr lang="en-KR">
                  <a:latin typeface="Cambria" panose="02040503050406030204" pitchFamily="18" charset="0"/>
                </a:endParaRP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Sometimes (actually quite often) it is better </a:t>
                </a:r>
                <a:r>
                  <a:rPr lang="en-KR">
                    <a:solidFill>
                      <a:srgbClr val="FF0000"/>
                    </a:solidFill>
                    <a:latin typeface="Cambria" panose="02040503050406030204" pitchFamily="18" charset="0"/>
                  </a:rPr>
                  <a:t>not</a:t>
                </a:r>
                <a:r>
                  <a:rPr lang="en-KR">
                    <a:latin typeface="Cambria" panose="02040503050406030204" pitchFamily="18" charset="0"/>
                  </a:rPr>
                  <a:t> to consider this color term, as it will only increase redundant degrees of freedom.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226DBB2-BEBD-7E40-9AC6-5FE6381F8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008" y="936953"/>
                <a:ext cx="6335356" cy="5250091"/>
              </a:xfrm>
              <a:blipFill>
                <a:blip r:embed="rId2"/>
                <a:stretch>
                  <a:fillRect l="-2600" t="-169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F6D9F38-4169-B446-A2FB-0EF05F56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85C8F-5E8E-7145-81CB-58019E2CB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68" y="809170"/>
            <a:ext cx="8663432" cy="1681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CD12F-C4ED-CF42-88D7-B520A3683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164" y="2363382"/>
            <a:ext cx="5698836" cy="4494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648A53-2F34-5D4A-AD20-F2D7355C0924}"/>
                  </a:ext>
                </a:extLst>
              </p:cNvPr>
              <p:cNvSpPr/>
              <p:nvPr/>
            </p:nvSpPr>
            <p:spPr>
              <a:xfrm>
                <a:off x="10002188" y="49598"/>
                <a:ext cx="2099036" cy="70807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en-US" i="1">
                    <a:latin typeface="Cambria Math" panose="02040503050406030204" pitchFamily="18" charset="0"/>
                  </a:rPr>
                </a:br>
                <a:endParaRPr lang="en-KR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648A53-2F34-5D4A-AD20-F2D7355C0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188" y="49598"/>
                <a:ext cx="2099036" cy="708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B6C192-B1E1-074D-A79A-B11BC3784D04}"/>
                  </a:ext>
                </a:extLst>
              </p:cNvPr>
              <p:cNvSpPr txBox="1"/>
              <p:nvPr/>
            </p:nvSpPr>
            <p:spPr>
              <a:xfrm>
                <a:off x="4264399" y="5230285"/>
                <a:ext cx="430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B6C192-B1E1-074D-A79A-B11BC3784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99" y="5230285"/>
                <a:ext cx="4302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8A665F6-DDED-3C47-8570-57B95F505CD2}"/>
              </a:ext>
            </a:extLst>
          </p:cNvPr>
          <p:cNvGrpSpPr/>
          <p:nvPr/>
        </p:nvGrpSpPr>
        <p:grpSpPr>
          <a:xfrm>
            <a:off x="4202704" y="5382145"/>
            <a:ext cx="1991704" cy="1052939"/>
            <a:chOff x="1246909" y="2798618"/>
            <a:chExt cx="4350327" cy="229985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6F499F-8D3C-6741-A796-A16028319AA2}"/>
                </a:ext>
              </a:extLst>
            </p:cNvPr>
            <p:cNvCxnSpPr/>
            <p:nvPr/>
          </p:nvCxnSpPr>
          <p:spPr>
            <a:xfrm flipV="1">
              <a:off x="1440873" y="2798618"/>
              <a:ext cx="0" cy="229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AA7F2E4-384B-754D-B332-E17E84615BF0}"/>
                </a:ext>
              </a:extLst>
            </p:cNvPr>
            <p:cNvCxnSpPr>
              <a:cxnSpLocks/>
            </p:cNvCxnSpPr>
            <p:nvPr/>
          </p:nvCxnSpPr>
          <p:spPr>
            <a:xfrm>
              <a:off x="1246909" y="4904509"/>
              <a:ext cx="4350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D102E0-0441-8D46-84E5-ED9C78F107D7}"/>
                  </a:ext>
                </a:extLst>
              </p:cNvPr>
              <p:cNvSpPr txBox="1"/>
              <p:nvPr/>
            </p:nvSpPr>
            <p:spPr>
              <a:xfrm>
                <a:off x="6029330" y="6023970"/>
                <a:ext cx="269494" cy="24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D102E0-0441-8D46-84E5-ED9C78F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30" y="6023970"/>
                <a:ext cx="269494" cy="241391"/>
              </a:xfrm>
              <a:prstGeom prst="rect">
                <a:avLst/>
              </a:prstGeom>
              <a:blipFill>
                <a:blip r:embed="rId7"/>
                <a:stretch>
                  <a:fillRect r="-13636" b="-45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43611D0-883B-4A41-9A1A-DA7E746609B7}"/>
              </a:ext>
            </a:extLst>
          </p:cNvPr>
          <p:cNvSpPr/>
          <p:nvPr/>
        </p:nvSpPr>
        <p:spPr>
          <a:xfrm>
            <a:off x="4584022" y="6069447"/>
            <a:ext cx="110656" cy="110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FDF3DD-EDDE-DF4F-A956-F0807CE0F43E}"/>
              </a:ext>
            </a:extLst>
          </p:cNvPr>
          <p:cNvSpPr/>
          <p:nvPr/>
        </p:nvSpPr>
        <p:spPr>
          <a:xfrm>
            <a:off x="4870298" y="5980886"/>
            <a:ext cx="110656" cy="110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F38450-48FC-C944-8B9F-23D22B66C779}"/>
              </a:ext>
            </a:extLst>
          </p:cNvPr>
          <p:cNvSpPr/>
          <p:nvPr/>
        </p:nvSpPr>
        <p:spPr>
          <a:xfrm>
            <a:off x="4736520" y="5845653"/>
            <a:ext cx="110656" cy="110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1AA2B2-638D-9A47-B0B8-5535CD6DAEE3}"/>
              </a:ext>
            </a:extLst>
          </p:cNvPr>
          <p:cNvSpPr/>
          <p:nvPr/>
        </p:nvSpPr>
        <p:spPr>
          <a:xfrm>
            <a:off x="5296895" y="5734997"/>
            <a:ext cx="110656" cy="110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9FE0BC-07FB-9A47-852D-4E6AD2B88353}"/>
              </a:ext>
            </a:extLst>
          </p:cNvPr>
          <p:cNvSpPr/>
          <p:nvPr/>
        </p:nvSpPr>
        <p:spPr>
          <a:xfrm>
            <a:off x="5447548" y="6170875"/>
            <a:ext cx="110656" cy="110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A86C53-EF64-794A-BDB8-B478DA23E4E1}"/>
              </a:ext>
            </a:extLst>
          </p:cNvPr>
          <p:cNvSpPr/>
          <p:nvPr/>
        </p:nvSpPr>
        <p:spPr>
          <a:xfrm>
            <a:off x="5762620" y="5984524"/>
            <a:ext cx="110656" cy="110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915805-9576-D346-AFF2-C15246DF930E}"/>
              </a:ext>
            </a:extLst>
          </p:cNvPr>
          <p:cNvSpPr/>
          <p:nvPr/>
        </p:nvSpPr>
        <p:spPr>
          <a:xfrm>
            <a:off x="5544661" y="5900981"/>
            <a:ext cx="110656" cy="110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DD2C12F-B638-B846-8B90-D49A59790DA3}"/>
              </a:ext>
            </a:extLst>
          </p:cNvPr>
          <p:cNvSpPr/>
          <p:nvPr/>
        </p:nvSpPr>
        <p:spPr>
          <a:xfrm>
            <a:off x="5129354" y="6224700"/>
            <a:ext cx="110656" cy="110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0DF86E-59B6-3A44-B75A-095674BCB61E}"/>
              </a:ext>
            </a:extLst>
          </p:cNvPr>
          <p:cNvSpPr txBox="1"/>
          <p:nvPr/>
        </p:nvSpPr>
        <p:spPr>
          <a:xfrm>
            <a:off x="5642316" y="5414951"/>
            <a:ext cx="603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strike="sngStrike"/>
              <a:t>현시창</a:t>
            </a:r>
            <a:endParaRPr lang="en-KR" i="1" strike="sngStrike"/>
          </a:p>
        </p:txBody>
      </p:sp>
    </p:spTree>
    <p:extLst>
      <p:ext uri="{BB962C8B-B14F-4D97-AF65-F5344CB8AC3E}">
        <p14:creationId xmlns:p14="http://schemas.microsoft.com/office/powerpoint/2010/main" val="275197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E1A4-5106-BA48-A67D-860A0B6C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WCS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B7043-1D96-6B49-99E7-B2767FB71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b="1"/>
              <a:t>WCS = </a:t>
            </a:r>
            <a:r>
              <a:rPr lang="en-KR" b="1" u="sng"/>
              <a:t>W</a:t>
            </a:r>
            <a:r>
              <a:rPr lang="en-KR" b="1"/>
              <a:t>orld </a:t>
            </a:r>
            <a:r>
              <a:rPr lang="en-KR" b="1" u="sng"/>
              <a:t>C</a:t>
            </a:r>
            <a:r>
              <a:rPr lang="en-KR" b="1"/>
              <a:t>oordinate </a:t>
            </a:r>
            <a:r>
              <a:rPr lang="en-KR" b="1" u="sng"/>
              <a:t>S</a:t>
            </a:r>
            <a:r>
              <a:rPr lang="en-KR" b="1"/>
              <a:t>ystem</a:t>
            </a:r>
          </a:p>
        </p:txBody>
      </p:sp>
    </p:spTree>
    <p:extLst>
      <p:ext uri="{BB962C8B-B14F-4D97-AF65-F5344CB8AC3E}">
        <p14:creationId xmlns:p14="http://schemas.microsoft.com/office/powerpoint/2010/main" val="395163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CD955-6F42-EB45-851B-ECD7B2F3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>
                <a:latin typeface="Cambria" panose="02040503050406030204" pitchFamily="18" charset="0"/>
              </a:rPr>
              <a:t>Header contains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5D30CE-1DE4-6A48-8194-4DF7116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WCS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404F-7CF8-6A45-A446-E06413BA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4" y="1377383"/>
            <a:ext cx="5398694" cy="51871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91682-ABBB-EC4F-BC04-F420423E43BA}"/>
              </a:ext>
            </a:extLst>
          </p:cNvPr>
          <p:cNvSpPr txBox="1"/>
          <p:nvPr/>
        </p:nvSpPr>
        <p:spPr>
          <a:xfrm>
            <a:off x="6096000" y="1377383"/>
            <a:ext cx="44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e.g.,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7EAEA-E5AA-4243-9A4B-CB1F9897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96" y="1925991"/>
            <a:ext cx="4973123" cy="135630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DEFDB4-0EE2-4146-B988-B19AFCE1EF79}"/>
              </a:ext>
            </a:extLst>
          </p:cNvPr>
          <p:cNvSpPr/>
          <p:nvPr/>
        </p:nvSpPr>
        <p:spPr>
          <a:xfrm>
            <a:off x="886691" y="648358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>
                <a:hlinkClick r:id="rId4"/>
              </a:rPr>
              <a:t>https://www.atnf.csiro.au/people/mcalabre/WCS/Intro/WCS02.html</a:t>
            </a:r>
            <a:endParaRPr lang="en-KR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073A4-BF83-C94E-B644-C5D3EE9C4E74}"/>
              </a:ext>
            </a:extLst>
          </p:cNvPr>
          <p:cNvSpPr txBox="1"/>
          <p:nvPr/>
        </p:nvSpPr>
        <p:spPr>
          <a:xfrm>
            <a:off x="3580688" y="5294884"/>
            <a:ext cx="11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(α</a:t>
            </a:r>
            <a:r>
              <a:rPr lang="el-GR" sz="1400" baseline="-250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δ</a:t>
            </a:r>
            <a:r>
              <a:rPr lang="el-GR" sz="1400" baseline="-250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40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1400" baseline="-250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l-GR" sz="1400" baseline="-250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KR" sz="140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0C236-0588-F44F-BC50-8F3729E822A7}"/>
              </a:ext>
            </a:extLst>
          </p:cNvPr>
          <p:cNvSpPr txBox="1"/>
          <p:nvPr/>
        </p:nvSpPr>
        <p:spPr>
          <a:xfrm>
            <a:off x="4289432" y="3725412"/>
            <a:ext cx="11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(α, δ)</a:t>
            </a:r>
            <a:endParaRPr lang="en-US" sz="140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KR" sz="140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B1D63B-F1AE-E44A-98BB-BEB4E2D90FAE}"/>
              </a:ext>
            </a:extLst>
          </p:cNvPr>
          <p:cNvSpPr/>
          <p:nvPr/>
        </p:nvSpPr>
        <p:spPr>
          <a:xfrm>
            <a:off x="4854139" y="4127619"/>
            <a:ext cx="159363" cy="1593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F38A-2542-604D-B97A-037F27964C32}"/>
              </a:ext>
            </a:extLst>
          </p:cNvPr>
          <p:cNvSpPr txBox="1"/>
          <p:nvPr/>
        </p:nvSpPr>
        <p:spPr>
          <a:xfrm>
            <a:off x="2706257" y="1368147"/>
            <a:ext cx="9513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KR" sz="1050">
                <a:solidFill>
                  <a:schemeClr val="bg1">
                    <a:lumMod val="50000"/>
                  </a:schemeClr>
                </a:solidFill>
              </a:rPr>
              <a:t>RA [deg]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57B77-1C92-D440-8844-E0D864381B14}"/>
              </a:ext>
            </a:extLst>
          </p:cNvPr>
          <p:cNvSpPr txBox="1"/>
          <p:nvPr/>
        </p:nvSpPr>
        <p:spPr>
          <a:xfrm rot="16200000">
            <a:off x="4967497" y="3773867"/>
            <a:ext cx="9513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KR" sz="1050">
                <a:solidFill>
                  <a:schemeClr val="bg1">
                    <a:lumMod val="50000"/>
                  </a:schemeClr>
                </a:solidFill>
              </a:rPr>
              <a:t>DEC [deg]</a:t>
            </a:r>
          </a:p>
        </p:txBody>
      </p:sp>
    </p:spTree>
    <p:extLst>
      <p:ext uri="{BB962C8B-B14F-4D97-AF65-F5344CB8AC3E}">
        <p14:creationId xmlns:p14="http://schemas.microsoft.com/office/powerpoint/2010/main" val="89299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CD955-6F42-EB45-851B-ECD7B2F3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>
                <a:latin typeface="Cambria" panose="02040503050406030204" pitchFamily="18" charset="0"/>
              </a:rPr>
              <a:t>Header contains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5D30CE-1DE4-6A48-8194-4DF7116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WCS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404F-7CF8-6A45-A446-E06413BA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4" y="1377383"/>
            <a:ext cx="5398694" cy="51871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91682-ABBB-EC4F-BC04-F420423E43BA}"/>
              </a:ext>
            </a:extLst>
          </p:cNvPr>
          <p:cNvSpPr txBox="1"/>
          <p:nvPr/>
        </p:nvSpPr>
        <p:spPr>
          <a:xfrm>
            <a:off x="6096000" y="1377383"/>
            <a:ext cx="44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e.g.,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7EAEA-E5AA-4243-9A4B-CB1F9897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96" y="1925991"/>
            <a:ext cx="4973123" cy="1356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271D5-33BD-D043-99E8-9ECE547157AB}"/>
              </a:ext>
            </a:extLst>
          </p:cNvPr>
          <p:cNvSpPr txBox="1"/>
          <p:nvPr/>
        </p:nvSpPr>
        <p:spPr>
          <a:xfrm>
            <a:off x="5759702" y="4819628"/>
            <a:ext cx="3610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(see left figure and fill)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CTYPE1 = '?'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CTYPE2 = '?'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CUNIT1 = '?'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CUNIT2 = '?'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EQUINOX= 2000.0</a:t>
            </a:r>
          </a:p>
          <a:p>
            <a:endParaRPr lang="en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D06613-0A5C-354E-A8D5-37A2BFCA5419}"/>
              </a:ext>
            </a:extLst>
          </p:cNvPr>
          <p:cNvGrpSpPr/>
          <p:nvPr/>
        </p:nvGrpSpPr>
        <p:grpSpPr>
          <a:xfrm>
            <a:off x="5759702" y="3168647"/>
            <a:ext cx="2806533" cy="1057870"/>
            <a:chOff x="5915892" y="3147890"/>
            <a:chExt cx="2806533" cy="10578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800B04-5D49-BB4C-958D-AD26DE41C92A}"/>
                </a:ext>
              </a:extLst>
            </p:cNvPr>
            <p:cNvSpPr txBox="1"/>
            <p:nvPr/>
          </p:nvSpPr>
          <p:spPr>
            <a:xfrm>
              <a:off x="5915892" y="3559429"/>
              <a:ext cx="2806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>
                  <a:latin typeface="Consolas" panose="020B0609020204030204" pitchFamily="49" charset="0"/>
                  <a:cs typeface="Consolas" panose="020B0609020204030204" pitchFamily="49" charset="0"/>
                </a:rPr>
                <a:t>CRVAL1 CRVAL2</a:t>
              </a:r>
            </a:p>
            <a:p>
              <a:pPr algn="ctr"/>
              <a:r>
                <a:rPr lang="en-KR">
                  <a:latin typeface="+mj-lt"/>
                  <a:cs typeface="Consolas" panose="020B0609020204030204" pitchFamily="49" charset="0"/>
                </a:rPr>
                <a:t>(coordinate reference value)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72AF9A5-D2B6-FD45-9C78-4D1E3D687430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7319159" y="3147890"/>
              <a:ext cx="0" cy="411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157200-5D51-854C-8234-552B8F9D8318}"/>
              </a:ext>
            </a:extLst>
          </p:cNvPr>
          <p:cNvGrpSpPr/>
          <p:nvPr/>
        </p:nvGrpSpPr>
        <p:grpSpPr>
          <a:xfrm>
            <a:off x="7691254" y="743638"/>
            <a:ext cx="2806533" cy="1182353"/>
            <a:chOff x="5915892" y="3559429"/>
            <a:chExt cx="2806533" cy="11823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9062C5-677C-2847-8329-DEA0FE53C200}"/>
                </a:ext>
              </a:extLst>
            </p:cNvPr>
            <p:cNvSpPr txBox="1"/>
            <p:nvPr/>
          </p:nvSpPr>
          <p:spPr>
            <a:xfrm>
              <a:off x="5915892" y="3559429"/>
              <a:ext cx="2806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CRPIX1 CRPIX2</a:t>
              </a:r>
            </a:p>
            <a:p>
              <a:pPr algn="ctr"/>
              <a:r>
                <a:rPr lang="en-KR">
                  <a:solidFill>
                    <a:schemeClr val="accent5"/>
                  </a:solidFill>
                  <a:latin typeface="+mj-lt"/>
                  <a:cs typeface="Consolas" panose="020B0609020204030204" pitchFamily="49" charset="0"/>
                </a:rPr>
                <a:t>(coordinate reference pixel)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CDE408-83F8-2A41-9414-B451DF4016D5}"/>
                </a:ext>
              </a:extLst>
            </p:cNvPr>
            <p:cNvCxnSpPr>
              <a:cxnSpLocks/>
            </p:cNvCxnSpPr>
            <p:nvPr/>
          </p:nvCxnSpPr>
          <p:spPr>
            <a:xfrm>
              <a:off x="7319158" y="4282379"/>
              <a:ext cx="0" cy="459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12B3B8-A47A-1C4B-B874-644B61A9F9FE}"/>
              </a:ext>
            </a:extLst>
          </p:cNvPr>
          <p:cNvGrpSpPr/>
          <p:nvPr/>
        </p:nvGrpSpPr>
        <p:grpSpPr>
          <a:xfrm>
            <a:off x="8343406" y="3283388"/>
            <a:ext cx="2806533" cy="1611867"/>
            <a:chOff x="8736449" y="2991009"/>
            <a:chExt cx="2806533" cy="161186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39AFBA-2634-9F46-905E-421F2D3D25F4}"/>
                </a:ext>
              </a:extLst>
            </p:cNvPr>
            <p:cNvSpPr txBox="1"/>
            <p:nvPr/>
          </p:nvSpPr>
          <p:spPr>
            <a:xfrm>
              <a:off x="8736449" y="3402547"/>
              <a:ext cx="28065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CDi_j</a:t>
              </a:r>
            </a:p>
            <a:p>
              <a:pPr algn="ctr"/>
              <a:r>
                <a:rPr lang="en-KR">
                  <a:solidFill>
                    <a:srgbClr val="7030A0"/>
                  </a:solidFill>
                  <a:latin typeface="+mj-lt"/>
                  <a:cs typeface="Consolas" panose="020B0609020204030204" pitchFamily="49" charset="0"/>
                </a:rPr>
                <a:t>Coordinate Description matrix component </a:t>
              </a:r>
            </a:p>
            <a:p>
              <a:pPr algn="ctr"/>
              <a:r>
                <a:rPr lang="en-KR">
                  <a:solidFill>
                    <a:srgbClr val="7030A0"/>
                  </a:solidFill>
                  <a:latin typeface="+mj-lt"/>
                  <a:cs typeface="Consolas" panose="020B0609020204030204" pitchFamily="49" charset="0"/>
                </a:rPr>
                <a:t>i (RA/DEC), j (x/y)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51A764-0EC4-1142-8124-DF2B931946D0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10139716" y="2991009"/>
              <a:ext cx="0" cy="41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FEF16A6-40EB-A749-B22C-B3E497F58377}"/>
              </a:ext>
            </a:extLst>
          </p:cNvPr>
          <p:cNvSpPr/>
          <p:nvPr/>
        </p:nvSpPr>
        <p:spPr>
          <a:xfrm>
            <a:off x="7032339" y="1984879"/>
            <a:ext cx="437240" cy="415636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B3A4E4-0DDC-504E-82E6-D5977832E8EE}"/>
              </a:ext>
            </a:extLst>
          </p:cNvPr>
          <p:cNvSpPr/>
          <p:nvPr/>
        </p:nvSpPr>
        <p:spPr>
          <a:xfrm>
            <a:off x="6944348" y="2732195"/>
            <a:ext cx="437240" cy="415636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22022B-B856-EB4C-8850-D49D97771983}"/>
              </a:ext>
            </a:extLst>
          </p:cNvPr>
          <p:cNvSpPr/>
          <p:nvPr/>
        </p:nvSpPr>
        <p:spPr>
          <a:xfrm>
            <a:off x="8840557" y="2028955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2EB5CE-C770-0246-AC9B-DC16E4CC9808}"/>
              </a:ext>
            </a:extLst>
          </p:cNvPr>
          <p:cNvSpPr/>
          <p:nvPr/>
        </p:nvSpPr>
        <p:spPr>
          <a:xfrm>
            <a:off x="8698493" y="2724860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88F90B-5AF4-0B4D-B7D9-DDBBA8264748}"/>
              </a:ext>
            </a:extLst>
          </p:cNvPr>
          <p:cNvSpPr/>
          <p:nvPr/>
        </p:nvSpPr>
        <p:spPr>
          <a:xfrm>
            <a:off x="10660753" y="2002232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953952-0C4A-0C4A-94ED-68E88F0BCD78}"/>
              </a:ext>
            </a:extLst>
          </p:cNvPr>
          <p:cNvSpPr/>
          <p:nvPr/>
        </p:nvSpPr>
        <p:spPr>
          <a:xfrm>
            <a:off x="10497787" y="2730285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69C043-2B3D-9C49-AB47-D430A976FFFF}"/>
              </a:ext>
            </a:extLst>
          </p:cNvPr>
          <p:cNvSpPr/>
          <p:nvPr/>
        </p:nvSpPr>
        <p:spPr>
          <a:xfrm>
            <a:off x="7782611" y="1924899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B6C922-8D8D-CC45-93D2-A66D986A3108}"/>
              </a:ext>
            </a:extLst>
          </p:cNvPr>
          <p:cNvSpPr/>
          <p:nvPr/>
        </p:nvSpPr>
        <p:spPr>
          <a:xfrm>
            <a:off x="7691254" y="2672367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9E75FE-761D-F347-89EF-907C5F57B482}"/>
              </a:ext>
            </a:extLst>
          </p:cNvPr>
          <p:cNvSpPr/>
          <p:nvPr/>
        </p:nvSpPr>
        <p:spPr>
          <a:xfrm>
            <a:off x="9676202" y="1984879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5D30CA0-65E2-FE41-B23B-238C4A463F92}"/>
              </a:ext>
            </a:extLst>
          </p:cNvPr>
          <p:cNvSpPr/>
          <p:nvPr/>
        </p:nvSpPr>
        <p:spPr>
          <a:xfrm>
            <a:off x="9549481" y="2656262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1A91DF-6284-6C4F-B830-40D1DA7BF500}"/>
              </a:ext>
            </a:extLst>
          </p:cNvPr>
          <p:cNvSpPr txBox="1"/>
          <p:nvPr/>
        </p:nvSpPr>
        <p:spPr>
          <a:xfrm>
            <a:off x="3580688" y="5294884"/>
            <a:ext cx="11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(α</a:t>
            </a:r>
            <a:r>
              <a:rPr lang="el-GR" sz="1400" baseline="-250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δ</a:t>
            </a:r>
            <a:r>
              <a:rPr lang="el-GR" sz="1400" baseline="-250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40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1400" baseline="-250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l-GR" sz="1400" baseline="-250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KR" sz="140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72AE-834B-814C-9EC7-2C8D01814EE9}"/>
              </a:ext>
            </a:extLst>
          </p:cNvPr>
          <p:cNvSpPr txBox="1"/>
          <p:nvPr/>
        </p:nvSpPr>
        <p:spPr>
          <a:xfrm>
            <a:off x="4289432" y="3725412"/>
            <a:ext cx="11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(α, δ)</a:t>
            </a:r>
            <a:endParaRPr lang="en-US" sz="140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KR" sz="140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DCB549F-0D87-2D4D-AFFC-5104C82FFDE1}"/>
              </a:ext>
            </a:extLst>
          </p:cNvPr>
          <p:cNvSpPr/>
          <p:nvPr/>
        </p:nvSpPr>
        <p:spPr>
          <a:xfrm>
            <a:off x="4854139" y="4127619"/>
            <a:ext cx="159363" cy="1593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1EFB9E-A0FF-2A48-B2A0-29B8F0BB11E8}"/>
              </a:ext>
            </a:extLst>
          </p:cNvPr>
          <p:cNvSpPr txBox="1"/>
          <p:nvPr/>
        </p:nvSpPr>
        <p:spPr>
          <a:xfrm>
            <a:off x="9135733" y="5126849"/>
            <a:ext cx="2806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CRVAL1 = ?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CRVAL2 = ?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CRPIX1 = ?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CRPIX2 = 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4AD356-A09E-0145-BA08-0BD940C6A73C}"/>
              </a:ext>
            </a:extLst>
          </p:cNvPr>
          <p:cNvSpPr txBox="1"/>
          <p:nvPr/>
        </p:nvSpPr>
        <p:spPr>
          <a:xfrm>
            <a:off x="2706257" y="1368147"/>
            <a:ext cx="9513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KR" sz="1050">
                <a:solidFill>
                  <a:schemeClr val="bg1">
                    <a:lumMod val="50000"/>
                  </a:schemeClr>
                </a:solidFill>
              </a:rPr>
              <a:t>RA [deg]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B93D88-C97C-334D-98E2-64C6D157941B}"/>
              </a:ext>
            </a:extLst>
          </p:cNvPr>
          <p:cNvSpPr txBox="1"/>
          <p:nvPr/>
        </p:nvSpPr>
        <p:spPr>
          <a:xfrm rot="16200000">
            <a:off x="4967497" y="3773867"/>
            <a:ext cx="9513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KR" sz="1050">
                <a:solidFill>
                  <a:schemeClr val="bg1">
                    <a:lumMod val="50000"/>
                  </a:schemeClr>
                </a:solidFill>
              </a:rPr>
              <a:t>DEC [deg]</a:t>
            </a:r>
          </a:p>
        </p:txBody>
      </p:sp>
    </p:spTree>
    <p:extLst>
      <p:ext uri="{BB962C8B-B14F-4D97-AF65-F5344CB8AC3E}">
        <p14:creationId xmlns:p14="http://schemas.microsoft.com/office/powerpoint/2010/main" val="369477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CD955-6F42-EB45-851B-ECD7B2F3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>
                <a:latin typeface="Cambria" panose="02040503050406030204" pitchFamily="18" charset="0"/>
              </a:rPr>
              <a:t>Header contains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5D30CE-1DE4-6A48-8194-4DF7116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WCS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404F-7CF8-6A45-A446-E06413BA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4" y="1377383"/>
            <a:ext cx="5398694" cy="51871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91682-ABBB-EC4F-BC04-F420423E43BA}"/>
              </a:ext>
            </a:extLst>
          </p:cNvPr>
          <p:cNvSpPr txBox="1"/>
          <p:nvPr/>
        </p:nvSpPr>
        <p:spPr>
          <a:xfrm>
            <a:off x="6096000" y="1377383"/>
            <a:ext cx="44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e.g.,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7EAEA-E5AA-4243-9A4B-CB1F9897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96" y="1925991"/>
            <a:ext cx="4973123" cy="13563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D06613-0A5C-354E-A8D5-37A2BFCA5419}"/>
              </a:ext>
            </a:extLst>
          </p:cNvPr>
          <p:cNvGrpSpPr/>
          <p:nvPr/>
        </p:nvGrpSpPr>
        <p:grpSpPr>
          <a:xfrm>
            <a:off x="5759702" y="3168647"/>
            <a:ext cx="2806533" cy="1057870"/>
            <a:chOff x="5915892" y="3147890"/>
            <a:chExt cx="2806533" cy="10578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800B04-5D49-BB4C-958D-AD26DE41C92A}"/>
                </a:ext>
              </a:extLst>
            </p:cNvPr>
            <p:cNvSpPr txBox="1"/>
            <p:nvPr/>
          </p:nvSpPr>
          <p:spPr>
            <a:xfrm>
              <a:off x="5915892" y="3559429"/>
              <a:ext cx="2806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>
                  <a:latin typeface="Consolas" panose="020B0609020204030204" pitchFamily="49" charset="0"/>
                  <a:cs typeface="Consolas" panose="020B0609020204030204" pitchFamily="49" charset="0"/>
                </a:rPr>
                <a:t>CRVAL1 CRVAL2</a:t>
              </a:r>
            </a:p>
            <a:p>
              <a:pPr algn="ctr"/>
              <a:r>
                <a:rPr lang="en-KR">
                  <a:latin typeface="+mj-lt"/>
                  <a:cs typeface="Consolas" panose="020B0609020204030204" pitchFamily="49" charset="0"/>
                </a:rPr>
                <a:t>(coordinate reference value)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72AF9A5-D2B6-FD45-9C78-4D1E3D687430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7319159" y="3147890"/>
              <a:ext cx="0" cy="411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157200-5D51-854C-8234-552B8F9D8318}"/>
              </a:ext>
            </a:extLst>
          </p:cNvPr>
          <p:cNvGrpSpPr/>
          <p:nvPr/>
        </p:nvGrpSpPr>
        <p:grpSpPr>
          <a:xfrm>
            <a:off x="7691254" y="743638"/>
            <a:ext cx="2806533" cy="1182353"/>
            <a:chOff x="5915892" y="3559429"/>
            <a:chExt cx="2806533" cy="11823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9062C5-677C-2847-8329-DEA0FE53C200}"/>
                </a:ext>
              </a:extLst>
            </p:cNvPr>
            <p:cNvSpPr txBox="1"/>
            <p:nvPr/>
          </p:nvSpPr>
          <p:spPr>
            <a:xfrm>
              <a:off x="5915892" y="3559429"/>
              <a:ext cx="2806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CRPIX1 CRPIX2</a:t>
              </a:r>
            </a:p>
            <a:p>
              <a:pPr algn="ctr"/>
              <a:r>
                <a:rPr lang="en-KR">
                  <a:solidFill>
                    <a:schemeClr val="accent5"/>
                  </a:solidFill>
                  <a:latin typeface="+mj-lt"/>
                  <a:cs typeface="Consolas" panose="020B0609020204030204" pitchFamily="49" charset="0"/>
                </a:rPr>
                <a:t>(coordinate reference pixel)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CDE408-83F8-2A41-9414-B451DF4016D5}"/>
                </a:ext>
              </a:extLst>
            </p:cNvPr>
            <p:cNvCxnSpPr>
              <a:cxnSpLocks/>
            </p:cNvCxnSpPr>
            <p:nvPr/>
          </p:nvCxnSpPr>
          <p:spPr>
            <a:xfrm>
              <a:off x="7319158" y="4282379"/>
              <a:ext cx="0" cy="459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12B3B8-A47A-1C4B-B874-644B61A9F9FE}"/>
              </a:ext>
            </a:extLst>
          </p:cNvPr>
          <p:cNvGrpSpPr/>
          <p:nvPr/>
        </p:nvGrpSpPr>
        <p:grpSpPr>
          <a:xfrm>
            <a:off x="8343406" y="3283388"/>
            <a:ext cx="2806533" cy="1611867"/>
            <a:chOff x="8736449" y="2991009"/>
            <a:chExt cx="2806533" cy="161186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39AFBA-2634-9F46-905E-421F2D3D25F4}"/>
                </a:ext>
              </a:extLst>
            </p:cNvPr>
            <p:cNvSpPr txBox="1"/>
            <p:nvPr/>
          </p:nvSpPr>
          <p:spPr>
            <a:xfrm>
              <a:off x="8736449" y="3402547"/>
              <a:ext cx="28065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CDi_j</a:t>
              </a:r>
            </a:p>
            <a:p>
              <a:pPr algn="ctr"/>
              <a:r>
                <a:rPr lang="en-KR">
                  <a:solidFill>
                    <a:srgbClr val="7030A0"/>
                  </a:solidFill>
                  <a:latin typeface="+mj-lt"/>
                  <a:cs typeface="Consolas" panose="020B0609020204030204" pitchFamily="49" charset="0"/>
                </a:rPr>
                <a:t>Coordinate Description matrix component </a:t>
              </a:r>
            </a:p>
            <a:p>
              <a:pPr algn="ctr"/>
              <a:r>
                <a:rPr lang="en-KR">
                  <a:solidFill>
                    <a:srgbClr val="7030A0"/>
                  </a:solidFill>
                  <a:latin typeface="+mj-lt"/>
                  <a:cs typeface="Consolas" panose="020B0609020204030204" pitchFamily="49" charset="0"/>
                </a:rPr>
                <a:t>i (RA/DEC), j (x/y)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51A764-0EC4-1142-8124-DF2B931946D0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10139716" y="2991009"/>
              <a:ext cx="0" cy="41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FEF16A6-40EB-A749-B22C-B3E497F58377}"/>
              </a:ext>
            </a:extLst>
          </p:cNvPr>
          <p:cNvSpPr/>
          <p:nvPr/>
        </p:nvSpPr>
        <p:spPr>
          <a:xfrm>
            <a:off x="7032339" y="1984879"/>
            <a:ext cx="437240" cy="415636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B3A4E4-0DDC-504E-82E6-D5977832E8EE}"/>
              </a:ext>
            </a:extLst>
          </p:cNvPr>
          <p:cNvSpPr/>
          <p:nvPr/>
        </p:nvSpPr>
        <p:spPr>
          <a:xfrm>
            <a:off x="6944348" y="2732195"/>
            <a:ext cx="437240" cy="415636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22022B-B856-EB4C-8850-D49D97771983}"/>
              </a:ext>
            </a:extLst>
          </p:cNvPr>
          <p:cNvSpPr/>
          <p:nvPr/>
        </p:nvSpPr>
        <p:spPr>
          <a:xfrm>
            <a:off x="8840557" y="2028955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2EB5CE-C770-0246-AC9B-DC16E4CC9808}"/>
              </a:ext>
            </a:extLst>
          </p:cNvPr>
          <p:cNvSpPr/>
          <p:nvPr/>
        </p:nvSpPr>
        <p:spPr>
          <a:xfrm>
            <a:off x="8698493" y="2724860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88F90B-5AF4-0B4D-B7D9-DDBBA8264748}"/>
              </a:ext>
            </a:extLst>
          </p:cNvPr>
          <p:cNvSpPr/>
          <p:nvPr/>
        </p:nvSpPr>
        <p:spPr>
          <a:xfrm>
            <a:off x="10660753" y="2002232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953952-0C4A-0C4A-94ED-68E88F0BCD78}"/>
              </a:ext>
            </a:extLst>
          </p:cNvPr>
          <p:cNvSpPr/>
          <p:nvPr/>
        </p:nvSpPr>
        <p:spPr>
          <a:xfrm>
            <a:off x="10497787" y="2730285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69C043-2B3D-9C49-AB47-D430A976FFFF}"/>
              </a:ext>
            </a:extLst>
          </p:cNvPr>
          <p:cNvSpPr/>
          <p:nvPr/>
        </p:nvSpPr>
        <p:spPr>
          <a:xfrm>
            <a:off x="7782611" y="1924899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B6C922-8D8D-CC45-93D2-A66D986A3108}"/>
              </a:ext>
            </a:extLst>
          </p:cNvPr>
          <p:cNvSpPr/>
          <p:nvPr/>
        </p:nvSpPr>
        <p:spPr>
          <a:xfrm>
            <a:off x="7691254" y="2672367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9E75FE-761D-F347-89EF-907C5F57B482}"/>
              </a:ext>
            </a:extLst>
          </p:cNvPr>
          <p:cNvSpPr/>
          <p:nvPr/>
        </p:nvSpPr>
        <p:spPr>
          <a:xfrm>
            <a:off x="9676202" y="1984879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5D30CA0-65E2-FE41-B23B-238C4A463F92}"/>
              </a:ext>
            </a:extLst>
          </p:cNvPr>
          <p:cNvSpPr/>
          <p:nvPr/>
        </p:nvSpPr>
        <p:spPr>
          <a:xfrm>
            <a:off x="9549481" y="2656262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1A91DF-6284-6C4F-B830-40D1DA7BF500}"/>
              </a:ext>
            </a:extLst>
          </p:cNvPr>
          <p:cNvSpPr txBox="1"/>
          <p:nvPr/>
        </p:nvSpPr>
        <p:spPr>
          <a:xfrm>
            <a:off x="3580688" y="5294884"/>
            <a:ext cx="11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(α</a:t>
            </a:r>
            <a:r>
              <a:rPr lang="el-GR" sz="1400" baseline="-250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δ</a:t>
            </a:r>
            <a:r>
              <a:rPr lang="el-GR" sz="1400" baseline="-250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40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1400" baseline="-250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l-GR" sz="1400" baseline="-250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KR" sz="140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72AE-834B-814C-9EC7-2C8D01814EE9}"/>
              </a:ext>
            </a:extLst>
          </p:cNvPr>
          <p:cNvSpPr txBox="1"/>
          <p:nvPr/>
        </p:nvSpPr>
        <p:spPr>
          <a:xfrm>
            <a:off x="4289432" y="3725412"/>
            <a:ext cx="11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(α, δ)</a:t>
            </a:r>
            <a:endParaRPr lang="en-US" sz="140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KR" sz="140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DCB549F-0D87-2D4D-AFFC-5104C82FFDE1}"/>
              </a:ext>
            </a:extLst>
          </p:cNvPr>
          <p:cNvSpPr/>
          <p:nvPr/>
        </p:nvSpPr>
        <p:spPr>
          <a:xfrm>
            <a:off x="4854139" y="4127619"/>
            <a:ext cx="159363" cy="1593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5F79B9-6C1D-224F-9573-6BA40B4802F6}"/>
              </a:ext>
            </a:extLst>
          </p:cNvPr>
          <p:cNvSpPr txBox="1"/>
          <p:nvPr/>
        </p:nvSpPr>
        <p:spPr>
          <a:xfrm>
            <a:off x="2706257" y="1368147"/>
            <a:ext cx="9513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KR" sz="1050">
                <a:solidFill>
                  <a:schemeClr val="bg1">
                    <a:lumMod val="50000"/>
                  </a:schemeClr>
                </a:solidFill>
              </a:rPr>
              <a:t>RA [deg]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1077D6-647B-7941-8B11-B560139108B8}"/>
              </a:ext>
            </a:extLst>
          </p:cNvPr>
          <p:cNvSpPr txBox="1"/>
          <p:nvPr/>
        </p:nvSpPr>
        <p:spPr>
          <a:xfrm rot="16200000">
            <a:off x="4967497" y="3773867"/>
            <a:ext cx="9513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KR" sz="1050">
                <a:solidFill>
                  <a:schemeClr val="bg1">
                    <a:lumMod val="50000"/>
                  </a:schemeClr>
                </a:solidFill>
              </a:rPr>
              <a:t>DEC [deg]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E1B924-52EF-204D-933D-7D1D424D3983}"/>
              </a:ext>
            </a:extLst>
          </p:cNvPr>
          <p:cNvSpPr txBox="1"/>
          <p:nvPr/>
        </p:nvSpPr>
        <p:spPr>
          <a:xfrm>
            <a:off x="5759702" y="4819628"/>
            <a:ext cx="3610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(see left figure and fill)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CTYPE1 = 'RA'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CTYPE2 = 'DEC'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CUNIT1 = 'deg'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CUNIT2 = 'deg'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EQUINOX= 2000.0</a:t>
            </a:r>
          </a:p>
          <a:p>
            <a:endParaRPr lang="en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47331E-7C2B-3645-B952-93EF056363A2}"/>
              </a:ext>
            </a:extLst>
          </p:cNvPr>
          <p:cNvSpPr txBox="1"/>
          <p:nvPr/>
        </p:nvSpPr>
        <p:spPr>
          <a:xfrm>
            <a:off x="9135733" y="5126849"/>
            <a:ext cx="2806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CRVAL1 = 13.00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CRVAL2 = 2.00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CRPIX1 = 0.00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CRPIX2 = 0.00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CCF08-60F7-8643-8F46-68169960705B}"/>
              </a:ext>
            </a:extLst>
          </p:cNvPr>
          <p:cNvSpPr txBox="1"/>
          <p:nvPr/>
        </p:nvSpPr>
        <p:spPr>
          <a:xfrm>
            <a:off x="8138933" y="6475966"/>
            <a:ext cx="39617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50"/>
              <a:t>Note: normally we put the "projection" algorithm in CTYPE, such as "RA--TAN": see </a:t>
            </a:r>
            <a:r>
              <a:rPr lang="en-US" sz="1050">
                <a:hlinkClick r:id="rId4"/>
              </a:rPr>
              <a:t>https://fits.gsfc.nasa.gov/fits_wcs.html</a:t>
            </a:r>
            <a:endParaRPr lang="en-KR" sz="1050"/>
          </a:p>
        </p:txBody>
      </p:sp>
    </p:spTree>
    <p:extLst>
      <p:ext uri="{BB962C8B-B14F-4D97-AF65-F5344CB8AC3E}">
        <p14:creationId xmlns:p14="http://schemas.microsoft.com/office/powerpoint/2010/main" val="246392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CD955-6F42-EB45-851B-ECD7B2F3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>
                <a:latin typeface="Cambria" panose="02040503050406030204" pitchFamily="18" charset="0"/>
              </a:rPr>
              <a:t>Header contains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5D30CE-1DE4-6A48-8194-4DF7116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WCS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404F-7CF8-6A45-A446-E06413BA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4" y="1377383"/>
            <a:ext cx="5398694" cy="51871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91682-ABBB-EC4F-BC04-F420423E43BA}"/>
              </a:ext>
            </a:extLst>
          </p:cNvPr>
          <p:cNvSpPr txBox="1"/>
          <p:nvPr/>
        </p:nvSpPr>
        <p:spPr>
          <a:xfrm>
            <a:off x="6096000" y="1377383"/>
            <a:ext cx="44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e.g.,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7EAEA-E5AA-4243-9A4B-CB1F9897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96" y="1925991"/>
            <a:ext cx="4973123" cy="13563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D06613-0A5C-354E-A8D5-37A2BFCA5419}"/>
              </a:ext>
            </a:extLst>
          </p:cNvPr>
          <p:cNvGrpSpPr/>
          <p:nvPr/>
        </p:nvGrpSpPr>
        <p:grpSpPr>
          <a:xfrm>
            <a:off x="5759702" y="3168647"/>
            <a:ext cx="2806533" cy="1057870"/>
            <a:chOff x="5915892" y="3147890"/>
            <a:chExt cx="2806533" cy="10578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800B04-5D49-BB4C-958D-AD26DE41C92A}"/>
                </a:ext>
              </a:extLst>
            </p:cNvPr>
            <p:cNvSpPr txBox="1"/>
            <p:nvPr/>
          </p:nvSpPr>
          <p:spPr>
            <a:xfrm>
              <a:off x="5915892" y="3559429"/>
              <a:ext cx="2806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>
                  <a:latin typeface="Consolas" panose="020B0609020204030204" pitchFamily="49" charset="0"/>
                  <a:cs typeface="Consolas" panose="020B0609020204030204" pitchFamily="49" charset="0"/>
                </a:rPr>
                <a:t>CRVAL1 CRVAL2</a:t>
              </a:r>
            </a:p>
            <a:p>
              <a:pPr algn="ctr"/>
              <a:r>
                <a:rPr lang="en-KR">
                  <a:latin typeface="+mj-lt"/>
                  <a:cs typeface="Consolas" panose="020B0609020204030204" pitchFamily="49" charset="0"/>
                </a:rPr>
                <a:t>(coordinate reference value)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72AF9A5-D2B6-FD45-9C78-4D1E3D687430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7319159" y="3147890"/>
              <a:ext cx="0" cy="411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157200-5D51-854C-8234-552B8F9D8318}"/>
              </a:ext>
            </a:extLst>
          </p:cNvPr>
          <p:cNvGrpSpPr/>
          <p:nvPr/>
        </p:nvGrpSpPr>
        <p:grpSpPr>
          <a:xfrm>
            <a:off x="7691254" y="743638"/>
            <a:ext cx="2806533" cy="1182353"/>
            <a:chOff x="5915892" y="3559429"/>
            <a:chExt cx="2806533" cy="118235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9062C5-677C-2847-8329-DEA0FE53C200}"/>
                </a:ext>
              </a:extLst>
            </p:cNvPr>
            <p:cNvSpPr txBox="1"/>
            <p:nvPr/>
          </p:nvSpPr>
          <p:spPr>
            <a:xfrm>
              <a:off x="5915892" y="3559429"/>
              <a:ext cx="2806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CRPIX1 CRPIX2</a:t>
              </a:r>
            </a:p>
            <a:p>
              <a:pPr algn="ctr"/>
              <a:r>
                <a:rPr lang="en-KR">
                  <a:solidFill>
                    <a:schemeClr val="accent5"/>
                  </a:solidFill>
                  <a:latin typeface="+mj-lt"/>
                  <a:cs typeface="Consolas" panose="020B0609020204030204" pitchFamily="49" charset="0"/>
                </a:rPr>
                <a:t>(coordinate reference pixel)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CDE408-83F8-2A41-9414-B451DF4016D5}"/>
                </a:ext>
              </a:extLst>
            </p:cNvPr>
            <p:cNvCxnSpPr>
              <a:cxnSpLocks/>
            </p:cNvCxnSpPr>
            <p:nvPr/>
          </p:nvCxnSpPr>
          <p:spPr>
            <a:xfrm>
              <a:off x="7319158" y="4282379"/>
              <a:ext cx="0" cy="459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12B3B8-A47A-1C4B-B874-644B61A9F9FE}"/>
              </a:ext>
            </a:extLst>
          </p:cNvPr>
          <p:cNvGrpSpPr/>
          <p:nvPr/>
        </p:nvGrpSpPr>
        <p:grpSpPr>
          <a:xfrm>
            <a:off x="8343406" y="3283388"/>
            <a:ext cx="2806533" cy="1611867"/>
            <a:chOff x="8736449" y="2991009"/>
            <a:chExt cx="2806533" cy="161186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39AFBA-2634-9F46-905E-421F2D3D25F4}"/>
                </a:ext>
              </a:extLst>
            </p:cNvPr>
            <p:cNvSpPr txBox="1"/>
            <p:nvPr/>
          </p:nvSpPr>
          <p:spPr>
            <a:xfrm>
              <a:off x="8736449" y="3402547"/>
              <a:ext cx="28065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CDi_j</a:t>
              </a:r>
            </a:p>
            <a:p>
              <a:pPr algn="ctr"/>
              <a:r>
                <a:rPr lang="en-KR">
                  <a:solidFill>
                    <a:srgbClr val="7030A0"/>
                  </a:solidFill>
                  <a:latin typeface="+mj-lt"/>
                  <a:cs typeface="Consolas" panose="020B0609020204030204" pitchFamily="49" charset="0"/>
                </a:rPr>
                <a:t>Coordinate Description matrix component </a:t>
              </a:r>
            </a:p>
            <a:p>
              <a:pPr algn="ctr"/>
              <a:r>
                <a:rPr lang="en-KR">
                  <a:solidFill>
                    <a:srgbClr val="7030A0"/>
                  </a:solidFill>
                  <a:latin typeface="+mj-lt"/>
                  <a:cs typeface="Consolas" panose="020B0609020204030204" pitchFamily="49" charset="0"/>
                </a:rPr>
                <a:t>i (RA/DEC), j (x/y)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51A764-0EC4-1142-8124-DF2B931946D0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10139716" y="2991009"/>
              <a:ext cx="0" cy="41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FEF16A6-40EB-A749-B22C-B3E497F58377}"/>
              </a:ext>
            </a:extLst>
          </p:cNvPr>
          <p:cNvSpPr/>
          <p:nvPr/>
        </p:nvSpPr>
        <p:spPr>
          <a:xfrm>
            <a:off x="7032339" y="1984879"/>
            <a:ext cx="437240" cy="415636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B3A4E4-0DDC-504E-82E6-D5977832E8EE}"/>
              </a:ext>
            </a:extLst>
          </p:cNvPr>
          <p:cNvSpPr/>
          <p:nvPr/>
        </p:nvSpPr>
        <p:spPr>
          <a:xfrm>
            <a:off x="6944348" y="2732195"/>
            <a:ext cx="437240" cy="415636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22022B-B856-EB4C-8850-D49D97771983}"/>
              </a:ext>
            </a:extLst>
          </p:cNvPr>
          <p:cNvSpPr/>
          <p:nvPr/>
        </p:nvSpPr>
        <p:spPr>
          <a:xfrm>
            <a:off x="8840557" y="2028955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2EB5CE-C770-0246-AC9B-DC16E4CC9808}"/>
              </a:ext>
            </a:extLst>
          </p:cNvPr>
          <p:cNvSpPr/>
          <p:nvPr/>
        </p:nvSpPr>
        <p:spPr>
          <a:xfrm>
            <a:off x="8698493" y="2724860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88F90B-5AF4-0B4D-B7D9-DDBBA8264748}"/>
              </a:ext>
            </a:extLst>
          </p:cNvPr>
          <p:cNvSpPr/>
          <p:nvPr/>
        </p:nvSpPr>
        <p:spPr>
          <a:xfrm>
            <a:off x="10660753" y="2002232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953952-0C4A-0C4A-94ED-68E88F0BCD78}"/>
              </a:ext>
            </a:extLst>
          </p:cNvPr>
          <p:cNvSpPr/>
          <p:nvPr/>
        </p:nvSpPr>
        <p:spPr>
          <a:xfrm>
            <a:off x="10497787" y="2730285"/>
            <a:ext cx="437240" cy="415636"/>
          </a:xfrm>
          <a:prstGeom prst="ellipse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69C043-2B3D-9C49-AB47-D430A976FFFF}"/>
              </a:ext>
            </a:extLst>
          </p:cNvPr>
          <p:cNvSpPr/>
          <p:nvPr/>
        </p:nvSpPr>
        <p:spPr>
          <a:xfrm>
            <a:off x="7782611" y="1924899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B6C922-8D8D-CC45-93D2-A66D986A3108}"/>
              </a:ext>
            </a:extLst>
          </p:cNvPr>
          <p:cNvSpPr/>
          <p:nvPr/>
        </p:nvSpPr>
        <p:spPr>
          <a:xfrm>
            <a:off x="7691254" y="2672367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9E75FE-761D-F347-89EF-907C5F57B482}"/>
              </a:ext>
            </a:extLst>
          </p:cNvPr>
          <p:cNvSpPr/>
          <p:nvPr/>
        </p:nvSpPr>
        <p:spPr>
          <a:xfrm>
            <a:off x="9676202" y="1984879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5D30CA0-65E2-FE41-B23B-238C4A463F92}"/>
              </a:ext>
            </a:extLst>
          </p:cNvPr>
          <p:cNvSpPr/>
          <p:nvPr/>
        </p:nvSpPr>
        <p:spPr>
          <a:xfrm>
            <a:off x="9549481" y="2656262"/>
            <a:ext cx="447679" cy="519691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1A91DF-6284-6C4F-B830-40D1DA7BF500}"/>
              </a:ext>
            </a:extLst>
          </p:cNvPr>
          <p:cNvSpPr txBox="1"/>
          <p:nvPr/>
        </p:nvSpPr>
        <p:spPr>
          <a:xfrm>
            <a:off x="3580688" y="5294884"/>
            <a:ext cx="11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(α</a:t>
            </a:r>
            <a:r>
              <a:rPr lang="el-GR" sz="1400" baseline="-250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δ</a:t>
            </a:r>
            <a:r>
              <a:rPr lang="el-GR" sz="1400" baseline="-250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40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1400" baseline="-250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l-GR" sz="1400" baseline="-250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KR" sz="140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0D72AE-834B-814C-9EC7-2C8D01814EE9}"/>
              </a:ext>
            </a:extLst>
          </p:cNvPr>
          <p:cNvSpPr txBox="1"/>
          <p:nvPr/>
        </p:nvSpPr>
        <p:spPr>
          <a:xfrm>
            <a:off x="4289432" y="3725412"/>
            <a:ext cx="11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(α, δ)</a:t>
            </a:r>
            <a:endParaRPr lang="en-US" sz="140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KR" sz="140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DCB549F-0D87-2D4D-AFFC-5104C82FFDE1}"/>
              </a:ext>
            </a:extLst>
          </p:cNvPr>
          <p:cNvSpPr/>
          <p:nvPr/>
        </p:nvSpPr>
        <p:spPr>
          <a:xfrm>
            <a:off x="4854139" y="4127619"/>
            <a:ext cx="159363" cy="1593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B9322A-DED0-6042-9173-FA01F76389C1}"/>
                  </a:ext>
                </a:extLst>
              </p:cNvPr>
              <p:cNvSpPr txBox="1"/>
              <p:nvPr/>
            </p:nvSpPr>
            <p:spPr>
              <a:xfrm>
                <a:off x="4402477" y="5610159"/>
                <a:ext cx="12220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KR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KR" sz="1100" b="1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B9322A-DED0-6042-9173-FA01F7638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77" y="5610159"/>
                <a:ext cx="122205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34192-B4EB-114F-B540-3D2BEC811F1F}"/>
              </a:ext>
            </a:extLst>
          </p:cNvPr>
          <p:cNvCxnSpPr/>
          <p:nvPr/>
        </p:nvCxnSpPr>
        <p:spPr>
          <a:xfrm flipV="1">
            <a:off x="4289432" y="5238573"/>
            <a:ext cx="1136590" cy="414316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EADB6D-2353-3E4F-B11B-221C52FC56C2}"/>
              </a:ext>
            </a:extLst>
          </p:cNvPr>
          <p:cNvCxnSpPr>
            <a:cxnSpLocks/>
          </p:cNvCxnSpPr>
          <p:nvPr/>
        </p:nvCxnSpPr>
        <p:spPr>
          <a:xfrm flipH="1" flipV="1">
            <a:off x="4936842" y="4209980"/>
            <a:ext cx="440792" cy="1007228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0A4C68-4F8E-EC49-A275-398714268EC6}"/>
                  </a:ext>
                </a:extLst>
              </p:cNvPr>
              <p:cNvSpPr txBox="1"/>
              <p:nvPr/>
            </p:nvSpPr>
            <p:spPr>
              <a:xfrm>
                <a:off x="3969107" y="4462817"/>
                <a:ext cx="12220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KR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KR" sz="1100" b="1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0A4C68-4F8E-EC49-A275-398714268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07" y="4462817"/>
                <a:ext cx="122205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7C8AFDE-E68B-C84A-9CFE-714A3783D8CF}"/>
              </a:ext>
            </a:extLst>
          </p:cNvPr>
          <p:cNvSpPr txBox="1"/>
          <p:nvPr/>
        </p:nvSpPr>
        <p:spPr>
          <a:xfrm>
            <a:off x="2706257" y="1368147"/>
            <a:ext cx="9513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KR" sz="1050">
                <a:solidFill>
                  <a:schemeClr val="bg1">
                    <a:lumMod val="50000"/>
                  </a:schemeClr>
                </a:solidFill>
              </a:rPr>
              <a:t>RA [deg]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60E51E-DB76-494F-8744-9CFCFD6016EA}"/>
              </a:ext>
            </a:extLst>
          </p:cNvPr>
          <p:cNvSpPr txBox="1"/>
          <p:nvPr/>
        </p:nvSpPr>
        <p:spPr>
          <a:xfrm rot="16200000">
            <a:off x="4967497" y="3773867"/>
            <a:ext cx="9513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KR" sz="1050">
                <a:solidFill>
                  <a:schemeClr val="bg1">
                    <a:lumMod val="50000"/>
                  </a:schemeClr>
                </a:solidFill>
              </a:rPr>
              <a:t>DEC [deg]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2BB786-A6D2-1F43-864E-9D5652362E6F}"/>
              </a:ext>
            </a:extLst>
          </p:cNvPr>
          <p:cNvSpPr txBox="1"/>
          <p:nvPr/>
        </p:nvSpPr>
        <p:spPr>
          <a:xfrm>
            <a:off x="5759702" y="4819628"/>
            <a:ext cx="3610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(see left figure and fill)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CTYPE1 = 'RA'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CTYPE2 = 'DEC'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CUNIT1 = 'deg'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CUNIT2 = 'deg'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EQUINOX= 2000.0</a:t>
            </a:r>
          </a:p>
          <a:p>
            <a:endParaRPr lang="en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9C7FFE-9C3E-FA45-B8B9-79A5AE941292}"/>
              </a:ext>
            </a:extLst>
          </p:cNvPr>
          <p:cNvSpPr txBox="1"/>
          <p:nvPr/>
        </p:nvSpPr>
        <p:spPr>
          <a:xfrm>
            <a:off x="9135733" y="5126849"/>
            <a:ext cx="2806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CRVAL1 = 13.00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CRVAL2 = 2.00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CRPIX1 = 0.00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CRPIX2 = 0.00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2BD10B-EA66-7D42-9558-98BEA0CF99C9}"/>
              </a:ext>
            </a:extLst>
          </p:cNvPr>
          <p:cNvSpPr txBox="1"/>
          <p:nvPr/>
        </p:nvSpPr>
        <p:spPr>
          <a:xfrm>
            <a:off x="8138933" y="6475966"/>
            <a:ext cx="39617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50"/>
              <a:t>Note: normally we put the "projection" algorithm in CTYPE, such as "RA--TAN": see </a:t>
            </a:r>
            <a:r>
              <a:rPr lang="en-US" sz="1050">
                <a:hlinkClick r:id="rId6"/>
              </a:rPr>
              <a:t>https://fits.gsfc.nasa.gov/fits_wcs.html</a:t>
            </a:r>
            <a:endParaRPr lang="en-KR" sz="1050"/>
          </a:p>
        </p:txBody>
      </p:sp>
    </p:spTree>
    <p:extLst>
      <p:ext uri="{BB962C8B-B14F-4D97-AF65-F5344CB8AC3E}">
        <p14:creationId xmlns:p14="http://schemas.microsoft.com/office/powerpoint/2010/main" val="263173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CD955-6F42-EB45-851B-ECD7B2F3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>
                <a:latin typeface="Cambria" panose="02040503050406030204" pitchFamily="18" charset="0"/>
              </a:rPr>
              <a:t>Header contains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5D30CE-1DE4-6A48-8194-4DF71167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WCS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404F-7CF8-6A45-A446-E06413BA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4" y="1377383"/>
            <a:ext cx="5398694" cy="5187177"/>
          </a:xfrm>
          <a:prstGeom prst="rect">
            <a:avLst/>
          </a:prstGeom>
          <a:solidFill>
            <a:schemeClr val="tx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8367052-40DB-0746-BF06-41E522DFDCC4}"/>
                  </a:ext>
                </a:extLst>
              </p:cNvPr>
              <p:cNvSpPr/>
              <p:nvPr/>
            </p:nvSpPr>
            <p:spPr>
              <a:xfrm>
                <a:off x="5580392" y="2263439"/>
                <a:ext cx="6096000" cy="5763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KR">
                                    <a:latin typeface="Cambria Math" panose="02040503050406030204" pitchFamily="18" charset="0"/>
                                  </a:rPr>
                                  <m:t>CTYPE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KR">
                                    <a:latin typeface="Cambria Math" panose="02040503050406030204" pitchFamily="18" charset="0"/>
                                  </a:rPr>
                                  <m:t>CTYPE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K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KR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CRVAL</m:t>
                                </m:r>
                                <m:r>
                                  <a:rPr lang="en-KR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KR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CRVAL</m:t>
                                </m:r>
                                <m:r>
                                  <a:rPr lang="en-KR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CD</m:t>
                                </m:r>
                                <m: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CD</m:t>
                                </m:r>
                                <m: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CD</m:t>
                                </m:r>
                                <m: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CD</m:t>
                                </m:r>
                                <m: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KR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KR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KR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KR" i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CRPIX</m:t>
                                </m:r>
                                <m:r>
                                  <a:rPr lang="en-KR" i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KR" i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KR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KR" i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CRPIX</m:t>
                                </m:r>
                                <m:r>
                                  <a:rPr lang="en-KR" i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KR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8367052-40DB-0746-BF06-41E522DFD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92" y="2263439"/>
                <a:ext cx="6096000" cy="576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9CD2C0-F2B3-0141-B3B8-D70988384841}"/>
              </a:ext>
            </a:extLst>
          </p:cNvPr>
          <p:cNvSpPr txBox="1"/>
          <p:nvPr/>
        </p:nvSpPr>
        <p:spPr>
          <a:xfrm>
            <a:off x="5901416" y="3019027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/>
              <a:t>In the units of </a:t>
            </a:r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CUNIT1</a:t>
            </a:r>
            <a:r>
              <a:rPr lang="en-KR" sz="1400"/>
              <a:t> and </a:t>
            </a:r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CUNIT2</a:t>
            </a:r>
          </a:p>
          <a:p>
            <a:r>
              <a:rPr lang="en-KR" sz="1400"/>
              <a:t>at the equinox position of J </a:t>
            </a:r>
            <a:r>
              <a:rPr lang="en-KR" sz="1400">
                <a:latin typeface="Consolas" panose="020B0609020204030204" pitchFamily="49" charset="0"/>
                <a:cs typeface="Consolas" panose="020B0609020204030204" pitchFamily="49" charset="0"/>
              </a:rPr>
              <a:t>EQUINOX</a:t>
            </a:r>
            <a:r>
              <a:rPr lang="en-KR" sz="1400"/>
              <a:t> (i.e., J 2000.0 in this case)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E6843D-233C-4F4E-BC70-D0556C5B3661}"/>
              </a:ext>
            </a:extLst>
          </p:cNvPr>
          <p:cNvSpPr txBox="1"/>
          <p:nvPr/>
        </p:nvSpPr>
        <p:spPr>
          <a:xfrm>
            <a:off x="3580688" y="5294884"/>
            <a:ext cx="11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(α</a:t>
            </a:r>
            <a:r>
              <a:rPr lang="el-GR" sz="1400" baseline="-250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δ</a:t>
            </a:r>
            <a:r>
              <a:rPr lang="el-GR" sz="1400" baseline="-250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40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1400" baseline="-250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l-GR" sz="1400" baseline="-250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KR" sz="140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B54D96-D178-6643-9A19-4A7E725CEB09}"/>
              </a:ext>
            </a:extLst>
          </p:cNvPr>
          <p:cNvSpPr txBox="1"/>
          <p:nvPr/>
        </p:nvSpPr>
        <p:spPr>
          <a:xfrm>
            <a:off x="4289432" y="3725412"/>
            <a:ext cx="11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(α, δ)</a:t>
            </a:r>
            <a:endParaRPr lang="en-US" sz="140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l-GR" sz="140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KR" sz="140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F58A20-C092-DC40-979C-14167DE61C7E}"/>
              </a:ext>
            </a:extLst>
          </p:cNvPr>
          <p:cNvSpPr/>
          <p:nvPr/>
        </p:nvSpPr>
        <p:spPr>
          <a:xfrm>
            <a:off x="4854139" y="4127619"/>
            <a:ext cx="159363" cy="15936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AA0973-2C15-5C41-8FE2-7E226945798D}"/>
                  </a:ext>
                </a:extLst>
              </p:cNvPr>
              <p:cNvSpPr txBox="1"/>
              <p:nvPr/>
            </p:nvSpPr>
            <p:spPr>
              <a:xfrm>
                <a:off x="4402477" y="5610159"/>
                <a:ext cx="12220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KR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KR" sz="1100" b="1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AA0973-2C15-5C41-8FE2-7E2269457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77" y="5610159"/>
                <a:ext cx="122205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EFAF0F-C72B-EB44-AB40-7EE14DC878B5}"/>
              </a:ext>
            </a:extLst>
          </p:cNvPr>
          <p:cNvCxnSpPr/>
          <p:nvPr/>
        </p:nvCxnSpPr>
        <p:spPr>
          <a:xfrm flipV="1">
            <a:off x="4289432" y="5238573"/>
            <a:ext cx="1136590" cy="414316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E6AD9B-2467-644E-A034-9784C05E916C}"/>
              </a:ext>
            </a:extLst>
          </p:cNvPr>
          <p:cNvCxnSpPr>
            <a:cxnSpLocks/>
          </p:cNvCxnSpPr>
          <p:nvPr/>
        </p:nvCxnSpPr>
        <p:spPr>
          <a:xfrm flipH="1" flipV="1">
            <a:off x="4936842" y="4209980"/>
            <a:ext cx="440792" cy="1007228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E964FA-5EA2-BD47-909E-74CBDC6361C0}"/>
                  </a:ext>
                </a:extLst>
              </p:cNvPr>
              <p:cNvSpPr txBox="1"/>
              <p:nvPr/>
            </p:nvSpPr>
            <p:spPr>
              <a:xfrm>
                <a:off x="3969107" y="4462817"/>
                <a:ext cx="12220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KR" sz="11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KR" sz="11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KR" sz="1100" b="1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E964FA-5EA2-BD47-909E-74CBDC636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107" y="4462817"/>
                <a:ext cx="122205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73200D7-488A-2C46-86A9-28B71515D4DD}"/>
              </a:ext>
            </a:extLst>
          </p:cNvPr>
          <p:cNvSpPr/>
          <p:nvPr/>
        </p:nvSpPr>
        <p:spPr>
          <a:xfrm>
            <a:off x="5847692" y="2059709"/>
            <a:ext cx="5828700" cy="1665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6D3FC9-31DE-4A4C-9D4B-9CEE0CB6E0D5}"/>
              </a:ext>
            </a:extLst>
          </p:cNvPr>
          <p:cNvSpPr txBox="1"/>
          <p:nvPr/>
        </p:nvSpPr>
        <p:spPr>
          <a:xfrm>
            <a:off x="2706257" y="1368147"/>
            <a:ext cx="9513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KR" sz="1050">
                <a:solidFill>
                  <a:schemeClr val="bg1">
                    <a:lumMod val="50000"/>
                  </a:schemeClr>
                </a:solidFill>
              </a:rPr>
              <a:t>RA [deg]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394BD7-66A2-1B4F-9EC6-A3D243619F18}"/>
              </a:ext>
            </a:extLst>
          </p:cNvPr>
          <p:cNvSpPr txBox="1"/>
          <p:nvPr/>
        </p:nvSpPr>
        <p:spPr>
          <a:xfrm rot="16200000">
            <a:off x="4967497" y="3773867"/>
            <a:ext cx="95134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KR" sz="1050">
                <a:solidFill>
                  <a:schemeClr val="bg1">
                    <a:lumMod val="50000"/>
                  </a:schemeClr>
                </a:solidFill>
              </a:rPr>
              <a:t>DEC [deg]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D98A19-B0E6-7645-A7E4-AFD40AEEA6EB}"/>
              </a:ext>
            </a:extLst>
          </p:cNvPr>
          <p:cNvSpPr txBox="1"/>
          <p:nvPr/>
        </p:nvSpPr>
        <p:spPr>
          <a:xfrm>
            <a:off x="5759702" y="4819628"/>
            <a:ext cx="3610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(see left figure and fill)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CTYPE1 = 'RA'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CTYPE2 = 'DEC'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CUNIT1 = 'deg'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CUNIT2 = 'deg'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EQUINOX= 2000.0</a:t>
            </a:r>
          </a:p>
          <a:p>
            <a:endParaRPr lang="en-KR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0FA890-1426-C745-A0D6-1CB7E65CFDC8}"/>
              </a:ext>
            </a:extLst>
          </p:cNvPr>
          <p:cNvSpPr txBox="1"/>
          <p:nvPr/>
        </p:nvSpPr>
        <p:spPr>
          <a:xfrm>
            <a:off x="9135733" y="5126849"/>
            <a:ext cx="2806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CRVAL1 = 13.00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CRVAL2 = 2.00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CRPIX1 = 0.00</a:t>
            </a:r>
          </a:p>
          <a:p>
            <a:r>
              <a:rPr lang="en-KR">
                <a:latin typeface="Consolas" panose="020B0609020204030204" pitchFamily="49" charset="0"/>
                <a:cs typeface="Consolas" panose="020B0609020204030204" pitchFamily="49" charset="0"/>
              </a:rPr>
              <a:t>CRPIX2 = 0.00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32542A-1B16-2542-A1BD-3E3A32DEFF02}"/>
              </a:ext>
            </a:extLst>
          </p:cNvPr>
          <p:cNvSpPr txBox="1"/>
          <p:nvPr/>
        </p:nvSpPr>
        <p:spPr>
          <a:xfrm>
            <a:off x="8138933" y="6475966"/>
            <a:ext cx="39617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050"/>
              <a:t>Note: normally we put the "projection" algorithm in CTYPE, such as "RA--TAN": see </a:t>
            </a:r>
            <a:r>
              <a:rPr lang="en-US" sz="1050">
                <a:hlinkClick r:id="rId6"/>
              </a:rPr>
              <a:t>https://fits.gsfc.nasa.gov/fits_wcs.html</a:t>
            </a:r>
            <a:endParaRPr lang="en-KR" sz="1050"/>
          </a:p>
        </p:txBody>
      </p:sp>
    </p:spTree>
    <p:extLst>
      <p:ext uri="{BB962C8B-B14F-4D97-AF65-F5344CB8AC3E}">
        <p14:creationId xmlns:p14="http://schemas.microsoft.com/office/powerpoint/2010/main" val="215512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805E8F-74E4-104C-9CC3-141D531D8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KR">
                    <a:latin typeface="Cambria" panose="02040503050406030204" pitchFamily="18" charset="0"/>
                  </a:rPr>
                  <a:t>pixel scale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KR">
                            <a:latin typeface="Cambria Math" panose="02040503050406030204" pitchFamily="18" charset="0"/>
                          </a:rPr>
                          <m:t>pixel</m:t>
                        </m:r>
                        <m:r>
                          <a:rPr lang="en-US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KR" i="0">
                            <a:latin typeface="Cambria Math" panose="02040503050406030204" pitchFamily="18" charset="0"/>
                          </a:rPr>
                          <m:t>size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KR" i="0">
                            <a:latin typeface="Cambria Math" panose="02040503050406030204" pitchFamily="18" charset="0"/>
                          </a:rPr>
                          <m:t>effective</m:t>
                        </m:r>
                        <m:r>
                          <a:rPr lang="en-US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KR" i="0">
                            <a:latin typeface="Cambria Math" panose="02040503050406030204" pitchFamily="18" charset="0"/>
                          </a:rPr>
                          <m:t>focal</m:t>
                        </m:r>
                        <m:r>
                          <a:rPr lang="en-KR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KR" i="0">
                            <a:latin typeface="Cambria Math" panose="02040503050406030204" pitchFamily="18" charset="0"/>
                          </a:rPr>
                          <m:t>length</m:t>
                        </m:r>
                      </m:den>
                    </m:f>
                  </m:oMath>
                </a14:m>
                <a:endParaRPr lang="en-KR">
                  <a:latin typeface="Cambria" panose="02040503050406030204" pitchFamily="18" charset="0"/>
                </a:endParaRP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unit: [rad/pix], but we usually convert it to arcsec/pix</a:t>
                </a: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Useful numbers: </a:t>
                </a:r>
                <a14:m>
                  <m:oMath xmlns:m="http://schemas.openxmlformats.org/officeDocument/2006/math">
                    <m:r>
                      <a:rPr lang="en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KR" i="0">
                            <a:latin typeface="Cambria Math" panose="02040503050406030204" pitchFamily="18" charset="0"/>
                          </a:rPr>
                          <m:t>rad</m:t>
                        </m:r>
                      </m:e>
                    </m:d>
                    <m:r>
                      <a:rPr lang="en-KR" i="1">
                        <a:latin typeface="Cambria Math" panose="02040503050406030204" pitchFamily="18" charset="0"/>
                      </a:rPr>
                      <m:t>=57.29578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KR" i="1">
                            <a:latin typeface="Cambria Math" panose="02040503050406030204" pitchFamily="18" charset="0"/>
                          </a:rPr>
                          <m:t>˚</m:t>
                        </m:r>
                      </m:e>
                    </m:d>
                    <m:r>
                      <a:rPr lang="en-KR" i="1">
                        <a:latin typeface="Cambria Math" panose="02040503050406030204" pitchFamily="18" charset="0"/>
                      </a:rPr>
                      <m:t>=206265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KR" i="1">
                        <a:latin typeface="Cambria Math" panose="02040503050406030204" pitchFamily="18" charset="0"/>
                      </a:rPr>
                      <m:t>arcsec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KR" i="1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KR">
                  <a:latin typeface="Cambria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KR" i="0">
                        <a:latin typeface="Cambria Math" panose="02040503050406030204" pitchFamily="18" charset="0"/>
                      </a:rPr>
                      <m:t>FOV</m:t>
                    </m:r>
                    <m:r>
                      <a:rPr lang="en-KR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KR" i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KR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KR" i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KR" i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KR" i="0">
                        <a:latin typeface="Cambria Math" panose="02040503050406030204" pitchFamily="18" charset="0"/>
                      </a:rPr>
                      <m:t>pixel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KR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KR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KR" i="0">
                        <a:latin typeface="Cambria Math" panose="02040503050406030204" pitchFamily="18" charset="0"/>
                      </a:rPr>
                      <m:t>pixel</m:t>
                    </m:r>
                    <m:r>
                      <a:rPr lang="en-KR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KR" i="0">
                        <a:latin typeface="Cambria Math" panose="02040503050406030204" pitchFamily="18" charset="0"/>
                      </a:rPr>
                      <m:t>scale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KR">
                  <a:latin typeface="Cambria" panose="02040503050406030204" pitchFamily="18" charset="0"/>
                </a:endParaRPr>
              </a:p>
              <a:p>
                <a:pPr lvl="1"/>
                <a:endParaRPr lang="en-KR">
                  <a:latin typeface="Cambria" panose="02040503050406030204" pitchFamily="18" charset="0"/>
                </a:endParaRPr>
              </a:p>
              <a:p>
                <a:r>
                  <a:rPr lang="en-KR">
                    <a:latin typeface="Cambria" panose="02040503050406030204" pitchFamily="18" charset="0"/>
                  </a:rPr>
                  <a:t>Quick check if WCS is correct? </a:t>
                </a: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Roughly calculate pixel scale </a:t>
                </a: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Compare it with CD matrix in the header. </a:t>
                </a:r>
              </a:p>
              <a:p>
                <a:endParaRPr lang="en-KR">
                  <a:latin typeface="Cambria" panose="02040503050406030204" pitchFamily="18" charset="0"/>
                </a:endParaRPr>
              </a:p>
              <a:p>
                <a:r>
                  <a:rPr lang="en-KR">
                    <a:latin typeface="Cambria" panose="02040503050406030204" pitchFamily="18" charset="0"/>
                  </a:rPr>
                  <a:t>Example: </a:t>
                </a: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Focal length is 2 m, pixel size is 12 µm. </a:t>
                </a: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Then pixel scale is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3.43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KR">
                    <a:latin typeface="Cambria" panose="02040503050406030204" pitchFamily="18" charset="0"/>
                  </a:rPr>
                  <a:t>deg/pix. </a:t>
                </a:r>
              </a:p>
              <a:p>
                <a:pPr lvl="1"/>
                <a:r>
                  <a:rPr lang="en-KR">
                    <a:latin typeface="Cambria" panose="02040503050406030204" pitchFamily="18" charset="0"/>
                  </a:rPr>
                  <a:t>Therefore, </a:t>
                </a:r>
                <a:r>
                  <a:rPr lang="en-KR">
                    <a:latin typeface="Consolas" panose="020B0609020204030204" pitchFamily="49" charset="0"/>
                    <a:cs typeface="Consolas" panose="020B0609020204030204" pitchFamily="49" charset="0"/>
                  </a:rPr>
                  <a:t>CDi_j</a:t>
                </a:r>
                <a:r>
                  <a:rPr lang="en-KR">
                    <a:latin typeface="Cambria" panose="02040503050406030204" pitchFamily="18" charset="0"/>
                  </a:rPr>
                  <a:t> must have an order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~3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KR">
                    <a:latin typeface="Cambria" panose="02040503050406030204" pitchFamily="18" charset="0"/>
                  </a:rPr>
                  <a:t> unless severe distortion is there.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805E8F-74E4-104C-9CC3-141D531D8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5" t="-2174" b="-96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667463A-D2EC-D94A-B421-F80BDD0D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/>
              <a:t>WCS basics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E69CB-42FF-8F4B-A4D0-5614FF94193F}"/>
              </a:ext>
            </a:extLst>
          </p:cNvPr>
          <p:cNvSpPr/>
          <p:nvPr/>
        </p:nvSpPr>
        <p:spPr>
          <a:xfrm>
            <a:off x="361008" y="4685122"/>
            <a:ext cx="9801087" cy="1677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74539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sbach_template03" id="{DE9EA8D9-9A8E-3A4A-95FE-FA03CDC919E4}" vid="{CBCA2850-2718-C54E-AD2F-5F8C237A61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ysbach_template03</Template>
  <TotalTime>1403</TotalTime>
  <Words>2192</Words>
  <Application>Microsoft Macintosh PowerPoint</Application>
  <PresentationFormat>Widescreen</PresentationFormat>
  <Paragraphs>409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</vt:lpstr>
      <vt:lpstr>Cambria Math</vt:lpstr>
      <vt:lpstr>Consolas</vt:lpstr>
      <vt:lpstr>Times New Roman</vt:lpstr>
      <vt:lpstr>Wingdings</vt:lpstr>
      <vt:lpstr>Retrospect</vt:lpstr>
      <vt:lpstr>AO Class  Prep Course for  TA Final Exam Questions</vt:lpstr>
      <vt:lpstr>Introduction</vt:lpstr>
      <vt:lpstr>WCS Basics</vt:lpstr>
      <vt:lpstr>WCS basics</vt:lpstr>
      <vt:lpstr>WCS basics</vt:lpstr>
      <vt:lpstr>WCS basics</vt:lpstr>
      <vt:lpstr>WCS basics</vt:lpstr>
      <vt:lpstr>WCS basics</vt:lpstr>
      <vt:lpstr>WCS basics</vt:lpstr>
      <vt:lpstr>Standardization</vt:lpstr>
      <vt:lpstr>Standardization</vt:lpstr>
      <vt:lpstr>Standardization</vt:lpstr>
      <vt:lpstr>Standardization</vt:lpstr>
      <vt:lpstr>Standardization</vt:lpstr>
      <vt:lpstr>Standardization</vt:lpstr>
      <vt:lpstr>Standardization</vt:lpstr>
      <vt:lpstr>Standardization</vt:lpstr>
      <vt:lpstr>Standardization</vt:lpstr>
      <vt:lpstr>Standardization</vt:lpstr>
      <vt:lpstr>Standardization</vt:lpstr>
      <vt:lpstr>Standardization</vt:lpstr>
      <vt:lpstr>Standardization</vt:lpstr>
      <vt:lpstr>Standardization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Class  Prep Course for  TA Final Exam Questions</dc:title>
  <dc:creator>Bach Yoonsoo</dc:creator>
  <cp:lastModifiedBy>Bach Yoonsoo</cp:lastModifiedBy>
  <cp:revision>42</cp:revision>
  <dcterms:created xsi:type="dcterms:W3CDTF">2020-06-03T02:28:36Z</dcterms:created>
  <dcterms:modified xsi:type="dcterms:W3CDTF">2020-06-04T04:37:27Z</dcterms:modified>
</cp:coreProperties>
</file>