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 Yoonsoo" initials="BY" lastIdx="4" clrIdx="0">
    <p:extLst>
      <p:ext uri="{19B8F6BF-5375-455C-9EA6-DF929625EA0E}">
        <p15:presenceInfo xmlns:p15="http://schemas.microsoft.com/office/powerpoint/2012/main" userId="c9e5e3f36b80a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/>
    <p:restoredTop sz="94558"/>
  </p:normalViewPr>
  <p:slideViewPr>
    <p:cSldViewPr snapToGrid="0" snapToObjects="1">
      <p:cViewPr varScale="1">
        <p:scale>
          <a:sx n="103" d="100"/>
          <a:sy n="103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355E-5FF9-4642-BA46-DA355211E83C}" type="datetimeFigureOut">
              <a:t>20/04/2020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4121-5324-D648-B7FD-4976E222DC8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82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04121-5324-D648-B7FD-4976E222DC85}" type="slidenum">
              <a:rPr lang="en-KR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772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45596"/>
            <a:ext cx="12192000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47841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000" cap="small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75" y="648050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061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00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47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3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TimesNewR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+mj-lt"/>
              </a:defRPr>
            </a:lvl1pPr>
            <a:lvl2pPr latinLnBrk="0">
              <a:defRPr sz="2000">
                <a:solidFill>
                  <a:schemeClr val="tx1"/>
                </a:solidFill>
                <a:latin typeface="+mj-lt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6227371-047B-9B44-B6E9-A881E17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8" y="104652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2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hs_Cambria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ambria Math" panose="02040503050406030204" pitchFamily="18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ambria Math" panose="02040503050406030204" pitchFamily="18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 Math" panose="02040503050406030204" pitchFamily="18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DC5147-96DB-654A-999D-7FC4DC7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9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_Cons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D62C8-E3C6-D94D-B70D-6D26087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6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2591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2711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574916" cy="2286000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8" y="594359"/>
            <a:ext cx="7664601" cy="5710845"/>
          </a:xfrm>
        </p:spPr>
        <p:txBody>
          <a:bodyPr/>
          <a:lstStyle>
            <a:lvl1pPr indent="-324000"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7491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28238" y="6459785"/>
            <a:ext cx="4648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9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4815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latinLnBrk="0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latinLnBrk="0">
              <a:buNone/>
              <a:defRPr sz="24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82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32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1588"/>
            <a:ext cx="12192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008" y="936953"/>
            <a:ext cx="11490565" cy="5250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45596"/>
            <a:ext cx="2472271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45596"/>
            <a:ext cx="4822804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45596"/>
            <a:ext cx="1312025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08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1pPr>
      <a:lvl2pPr marL="43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imes New Roman" panose="02020603050405020304" pitchFamily="18" charset="0"/>
        <a:buChar char="◦"/>
        <a:defRPr sz="20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61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648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4pPr>
      <a:lvl5pPr marL="756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CE4-7E29-FD40-9C2E-59591092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KR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tatistics</a:t>
            </a:r>
            <a:br>
              <a:rPr lang="en-KR" sz="3200"/>
            </a:br>
            <a:br>
              <a:rPr lang="en-KR" sz="3200"/>
            </a:br>
            <a:r>
              <a:rPr lang="en-KR" sz="3200"/>
              <a:t>for</a:t>
            </a:r>
            <a:br>
              <a:rPr lang="en-KR" sz="3200"/>
            </a:br>
            <a:r>
              <a:rPr lang="en-KR" sz="3200"/>
              <a:t> </a:t>
            </a:r>
            <a:br>
              <a:rPr lang="en-KR" sz="3200"/>
            </a:br>
            <a:r>
              <a:rPr lang="en-KR">
                <a:solidFill>
                  <a:schemeClr val="accent2"/>
                </a:solidFill>
              </a:rPr>
              <a:t>SNU_AO </a:t>
            </a:r>
            <a:r>
              <a:rPr lang="en-KR"/>
              <a:t>class</a:t>
            </a:r>
            <a:br>
              <a:rPr lang="en-KR"/>
            </a:br>
            <a:br>
              <a:rPr lang="en-KR" sz="3600"/>
            </a:br>
            <a:r>
              <a:rPr lang="en-KR" sz="3200" u="sng"/>
              <a:t>Summary review</a:t>
            </a:r>
            <a:endParaRPr lang="en-KR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52C4F-B803-B742-A3C6-C259E7F64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/>
              <a:t>5y</a:t>
            </a:r>
            <a:r>
              <a:rPr lang="ko-KR" altLang="en-US"/>
              <a:t>ㅛㅐㅐㅜㄴ</a:t>
            </a:r>
            <a:r>
              <a:rPr lang="en-KR"/>
              <a:t>	</a:t>
            </a:r>
            <a:r>
              <a:rPr lang="ko-KR" altLang="en-US"/>
              <a:t>ㅛㅐ</a:t>
            </a:r>
            <a:r>
              <a:rPr lang="en-KR"/>
              <a:t>dfasdfasdf</a:t>
            </a:r>
            <a:r>
              <a:rPr lang="ko-KR" altLang="en-US"/>
              <a:t>ㅁㄴㅇㄹㅁㄴㅇㄹㅁㄴㅇㄹ</a:t>
            </a:r>
            <a:r>
              <a:rPr lang="en-US" altLang="ko-KR"/>
              <a:t>	</a:t>
            </a:r>
            <a:r>
              <a:rPr lang="en-KR"/>
              <a:t>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2C947-5114-C34A-9DB1-AB6997503CA7}"/>
              </a:ext>
            </a:extLst>
          </p:cNvPr>
          <p:cNvSpPr txBox="1"/>
          <p:nvPr/>
        </p:nvSpPr>
        <p:spPr>
          <a:xfrm>
            <a:off x="5137853" y="4657789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Yoonsoo P. Bach</a:t>
            </a:r>
          </a:p>
        </p:txBody>
      </p:sp>
    </p:spTree>
    <p:extLst>
      <p:ext uri="{BB962C8B-B14F-4D97-AF65-F5344CB8AC3E}">
        <p14:creationId xmlns:p14="http://schemas.microsoft.com/office/powerpoint/2010/main" val="20528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73D4D7-7B97-194D-862C-9BE2B3ED6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4" y="1726930"/>
            <a:ext cx="11491912" cy="2450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9CEA37-4BF9-4941-A767-DED67F03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365915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493E1D-D234-DF47-9997-61EABB63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570557"/>
            <a:ext cx="11491912" cy="3981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1E797D-F5DE-6748-8987-76D751CF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27419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FD342-8A04-DD46-9784-1A49078F3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718625"/>
            <a:ext cx="11491912" cy="3685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2DAE64-AFB7-E14D-BD57-3F9DD63E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249062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34435-A279-4F49-A539-4069CF0CA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710276"/>
            <a:ext cx="11491912" cy="37025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2FBDD-AB37-8A49-AEE8-B6EAC012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399446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CFCCF-34FB-E242-98B5-FE8889D46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516983"/>
            <a:ext cx="11491912" cy="40891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B04CA3-B514-7144-ADB6-13C5B36F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140662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D6A9E-F21F-1248-87A3-BF59B9DAC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800" y="1738367"/>
            <a:ext cx="5930900" cy="2057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A2FAA2-9576-2B43-AEE9-CAD8361E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Chi-square minimization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8F0A0-373A-0E48-BD29-76A4C4B8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0" y="1973755"/>
            <a:ext cx="38481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FAF27-5E0D-D24E-B043-BB1884D8E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94" y="4281157"/>
            <a:ext cx="32893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D021B-A4CE-0146-9EB2-9C45DA41D0C1}"/>
              </a:ext>
            </a:extLst>
          </p:cNvPr>
          <p:cNvSpPr txBox="1"/>
          <p:nvPr/>
        </p:nvSpPr>
        <p:spPr>
          <a:xfrm>
            <a:off x="6381121" y="5572481"/>
            <a:ext cx="516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0000"/>
                </a:solidFill>
              </a:rPr>
              <a:t>maximize P(D|</a:t>
            </a:r>
            <a:r>
              <a:rPr lang="el-GR">
                <a:solidFill>
                  <a:srgbClr val="FF0000"/>
                </a:solidFill>
              </a:rPr>
              <a:t>θ</a:t>
            </a:r>
            <a:r>
              <a:rPr lang="en-US">
                <a:solidFill>
                  <a:srgbClr val="FF0000"/>
                </a:solidFill>
              </a:rPr>
              <a:t>, I)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⇔ minimize </a:t>
            </a:r>
            <a:r>
              <a:rPr lang="el-GR">
                <a:solidFill>
                  <a:srgbClr val="FF0000"/>
                </a:solidFill>
                <a:sym typeface="Wingdings" pitchFamily="2" charset="2"/>
              </a:rPr>
              <a:t>χ</a:t>
            </a:r>
            <a:r>
              <a:rPr lang="el-GR" baseline="30000">
                <a:solidFill>
                  <a:srgbClr val="FF0000"/>
                </a:solidFill>
                <a:sym typeface="Wingdings" pitchFamily="2" charset="2"/>
              </a:rPr>
              <a:t>2</a:t>
            </a:r>
            <a:endParaRPr lang="en-KR" baseline="3000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FA0587-709F-4140-8281-30FA2A426165}"/>
              </a:ext>
            </a:extLst>
          </p:cNvPr>
          <p:cNvSpPr/>
          <p:nvPr/>
        </p:nvSpPr>
        <p:spPr>
          <a:xfrm>
            <a:off x="2291255" y="2767067"/>
            <a:ext cx="1156138" cy="59098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274501-9D68-A043-A08D-84B4E816A0DD}"/>
              </a:ext>
            </a:extLst>
          </p:cNvPr>
          <p:cNvSpPr/>
          <p:nvPr/>
        </p:nvSpPr>
        <p:spPr>
          <a:xfrm>
            <a:off x="6237178" y="1784811"/>
            <a:ext cx="1714115" cy="59098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2E9DCC-FFD4-A04A-B800-D2869358DF71}"/>
              </a:ext>
            </a:extLst>
          </p:cNvPr>
          <p:cNvSpPr/>
          <p:nvPr/>
        </p:nvSpPr>
        <p:spPr>
          <a:xfrm>
            <a:off x="6237178" y="3060995"/>
            <a:ext cx="1559936" cy="59098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D1EC7-F41E-9A44-879B-FAC5C515AEEC}"/>
              </a:ext>
            </a:extLst>
          </p:cNvPr>
          <p:cNvSpPr txBox="1"/>
          <p:nvPr/>
        </p:nvSpPr>
        <p:spPr>
          <a:xfrm>
            <a:off x="6139355" y="2638606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taking natural log</a:t>
            </a:r>
          </a:p>
        </p:txBody>
      </p:sp>
    </p:spTree>
    <p:extLst>
      <p:ext uri="{BB962C8B-B14F-4D97-AF65-F5344CB8AC3E}">
        <p14:creationId xmlns:p14="http://schemas.microsoft.com/office/powerpoint/2010/main" val="313558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D667E-8E2E-E14C-B2BB-98DE250E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1CF28-45EB-D340-91B4-EF86DDBC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840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95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7E7CD0-89D2-004C-91AE-0E523158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For all the basics, see the Book file in our class repo.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F08462-3852-E747-BA12-E7063939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706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D2842-8D42-3F42-99CF-A0EAC2BAD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" y="3981457"/>
            <a:ext cx="11992453" cy="22091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7E3BD9-0C3B-CA41-A39B-75CC57E0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CLT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AB509-CF0C-F148-A94F-7FA7A00D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" y="885736"/>
            <a:ext cx="12192000" cy="2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A7F6D-9466-CA48-8782-03246CAB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08" y="879996"/>
            <a:ext cx="11491912" cy="21469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16E3D-49EE-5B4D-88A5-1580AC4E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CLT</a:t>
            </a:r>
            <a:endParaRPr lang="en-K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8A4FD-926E-914D-A587-688004BE277B}"/>
              </a:ext>
            </a:extLst>
          </p:cNvPr>
          <p:cNvCxnSpPr/>
          <p:nvPr/>
        </p:nvCxnSpPr>
        <p:spPr>
          <a:xfrm>
            <a:off x="588579" y="5749159"/>
            <a:ext cx="3005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A93F37-5496-E844-92D4-7FF8BF43641F}"/>
              </a:ext>
            </a:extLst>
          </p:cNvPr>
          <p:cNvSpPr txBox="1"/>
          <p:nvPr/>
        </p:nvSpPr>
        <p:spPr>
          <a:xfrm>
            <a:off x="3636580" y="5564493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C2CA4-9D29-B743-82EC-30E5872BC263}"/>
              </a:ext>
            </a:extLst>
          </p:cNvPr>
          <p:cNvSpPr/>
          <p:nvPr/>
        </p:nvSpPr>
        <p:spPr>
          <a:xfrm>
            <a:off x="872359" y="4645572"/>
            <a:ext cx="126124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BBC6C-AFF7-7E45-9928-70129B99C2C0}"/>
              </a:ext>
            </a:extLst>
          </p:cNvPr>
          <p:cNvSpPr/>
          <p:nvPr/>
        </p:nvSpPr>
        <p:spPr>
          <a:xfrm>
            <a:off x="2664372" y="4645572"/>
            <a:ext cx="126124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9F878B-BF8E-1042-83D9-927A996ED550}"/>
              </a:ext>
            </a:extLst>
          </p:cNvPr>
          <p:cNvCxnSpPr/>
          <p:nvPr/>
        </p:nvCxnSpPr>
        <p:spPr>
          <a:xfrm flipV="1">
            <a:off x="1818291" y="4078014"/>
            <a:ext cx="0" cy="215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8F3E6B-350C-2443-8419-BDF7101AD13B}"/>
              </a:ext>
            </a:extLst>
          </p:cNvPr>
          <p:cNvSpPr txBox="1"/>
          <p:nvPr/>
        </p:nvSpPr>
        <p:spPr>
          <a:xfrm>
            <a:off x="578068" y="5749159"/>
            <a:ext cx="87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-1</a:t>
            </a:r>
          </a:p>
          <a:p>
            <a:r>
              <a:rPr lang="en-US" altLang="ko-KR"/>
              <a:t>(T)</a:t>
            </a:r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1D94F-054E-7949-8730-2538DF656017}"/>
              </a:ext>
            </a:extLst>
          </p:cNvPr>
          <p:cNvSpPr txBox="1"/>
          <p:nvPr/>
        </p:nvSpPr>
        <p:spPr>
          <a:xfrm>
            <a:off x="2396356" y="5749158"/>
            <a:ext cx="87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+1</a:t>
            </a:r>
          </a:p>
          <a:p>
            <a:r>
              <a:rPr lang="en-US" altLang="ko-KR"/>
              <a:t>(H)</a:t>
            </a:r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E613C-907C-F042-8E81-AA2D754B1540}"/>
              </a:ext>
            </a:extLst>
          </p:cNvPr>
          <p:cNvSpPr txBox="1"/>
          <p:nvPr/>
        </p:nvSpPr>
        <p:spPr>
          <a:xfrm>
            <a:off x="270645" y="3351387"/>
            <a:ext cx="30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Coin-toissing experiment</a:t>
            </a:r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5D55C-BADC-E44E-8F94-E3093FF6C124}"/>
              </a:ext>
            </a:extLst>
          </p:cNvPr>
          <p:cNvSpPr txBox="1"/>
          <p:nvPr/>
        </p:nvSpPr>
        <p:spPr>
          <a:xfrm>
            <a:off x="1721059" y="3813813"/>
            <a:ext cx="3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</a:t>
            </a:r>
            <a:endParaRPr lang="en-K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E1819E1-B11C-7F47-A720-6A9AB7641AAE}"/>
              </a:ext>
            </a:extLst>
          </p:cNvPr>
          <p:cNvSpPr/>
          <p:nvPr/>
        </p:nvSpPr>
        <p:spPr>
          <a:xfrm>
            <a:off x="1156135" y="4645572"/>
            <a:ext cx="1240221" cy="1120869"/>
          </a:xfrm>
          <a:custGeom>
            <a:avLst/>
            <a:gdLst>
              <a:gd name="connsiteX0" fmla="*/ 0 w 1240221"/>
              <a:gd name="connsiteY0" fmla="*/ 1106742 h 1120869"/>
              <a:gd name="connsiteX1" fmla="*/ 399393 w 1240221"/>
              <a:gd name="connsiteY1" fmla="*/ 991128 h 1120869"/>
              <a:gd name="connsiteX2" fmla="*/ 588580 w 1240221"/>
              <a:gd name="connsiteY2" fmla="*/ 181832 h 1120869"/>
              <a:gd name="connsiteX3" fmla="*/ 662152 w 1240221"/>
              <a:gd name="connsiteY3" fmla="*/ 3156 h 1120869"/>
              <a:gd name="connsiteX4" fmla="*/ 735724 w 1240221"/>
              <a:gd name="connsiteY4" fmla="*/ 265914 h 1120869"/>
              <a:gd name="connsiteX5" fmla="*/ 840828 w 1240221"/>
              <a:gd name="connsiteY5" fmla="*/ 991128 h 1120869"/>
              <a:gd name="connsiteX6" fmla="*/ 1240221 w 1240221"/>
              <a:gd name="connsiteY6" fmla="*/ 1117252 h 11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0221" h="1120869">
                <a:moveTo>
                  <a:pt x="0" y="1106742"/>
                </a:moveTo>
                <a:cubicBezTo>
                  <a:pt x="150648" y="1126011"/>
                  <a:pt x="301296" y="1145280"/>
                  <a:pt x="399393" y="991128"/>
                </a:cubicBezTo>
                <a:cubicBezTo>
                  <a:pt x="497490" y="836976"/>
                  <a:pt x="544787" y="346494"/>
                  <a:pt x="588580" y="181832"/>
                </a:cubicBezTo>
                <a:cubicBezTo>
                  <a:pt x="632373" y="17170"/>
                  <a:pt x="637628" y="-10858"/>
                  <a:pt x="662152" y="3156"/>
                </a:cubicBezTo>
                <a:cubicBezTo>
                  <a:pt x="686676" y="17170"/>
                  <a:pt x="705945" y="101252"/>
                  <a:pt x="735724" y="265914"/>
                </a:cubicBezTo>
                <a:cubicBezTo>
                  <a:pt x="765503" y="430576"/>
                  <a:pt x="756745" y="849238"/>
                  <a:pt x="840828" y="991128"/>
                </a:cubicBezTo>
                <a:cubicBezTo>
                  <a:pt x="924911" y="1133018"/>
                  <a:pt x="1082566" y="1125135"/>
                  <a:pt x="1240221" y="111725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F65CB-42D3-2342-8EFC-7A56E67EDCED}"/>
              </a:ext>
            </a:extLst>
          </p:cNvPr>
          <p:cNvSpPr txBox="1"/>
          <p:nvPr/>
        </p:nvSpPr>
        <p:spPr>
          <a:xfrm>
            <a:off x="2396356" y="3893348"/>
            <a:ext cx="30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Proba. of true mean(x)</a:t>
            </a:r>
            <a:endParaRPr lang="en-K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38EB9-5406-8B40-87A4-24F8BED4080B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1818287" y="4078014"/>
            <a:ext cx="578069" cy="57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E98BA7-FEA6-9A48-B085-71EF5E603987}"/>
              </a:ext>
            </a:extLst>
          </p:cNvPr>
          <p:cNvSpPr txBox="1"/>
          <p:nvPr/>
        </p:nvSpPr>
        <p:spPr>
          <a:xfrm>
            <a:off x="6432330" y="3205655"/>
            <a:ext cx="5265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CLT tells us about mean, not individual outcome.</a:t>
            </a:r>
          </a:p>
          <a:p>
            <a:r>
              <a:rPr lang="en-KR"/>
              <a:t>Mean of coin-tossing experiment can have estimation 0.001 ± 0.00001, but none of the data is within this range.</a:t>
            </a:r>
          </a:p>
          <a:p>
            <a:endParaRPr lang="en-KR"/>
          </a:p>
          <a:p>
            <a:r>
              <a:rPr lang="en-KR"/>
              <a:t>Similarly in astronomy, mean magnitude, for instance, may not be reproduced all the time (but as it's rather a continuous variable, it is highly likely that new measurements will be contained in the 1-sigma range).</a:t>
            </a:r>
          </a:p>
        </p:txBody>
      </p:sp>
    </p:spTree>
    <p:extLst>
      <p:ext uri="{BB962C8B-B14F-4D97-AF65-F5344CB8AC3E}">
        <p14:creationId xmlns:p14="http://schemas.microsoft.com/office/powerpoint/2010/main" val="21458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4AFAA1-5C31-9845-A2F0-5274048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Researcher 1 VS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4DC30-3AE9-4847-A490-403FDF44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" y="757677"/>
            <a:ext cx="11056883" cy="2408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24461-EB4F-5448-93B0-30CFA6014ECD}"/>
              </a:ext>
            </a:extLst>
          </p:cNvPr>
          <p:cNvSpPr txBox="1"/>
          <p:nvPr/>
        </p:nvSpPr>
        <p:spPr>
          <a:xfrm>
            <a:off x="851228" y="3421482"/>
            <a:ext cx="11000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Answer</a:t>
            </a:r>
          </a:p>
          <a:p>
            <a:endParaRPr lang="en-KR"/>
          </a:p>
          <a:p>
            <a:r>
              <a:rPr lang="en-KR"/>
              <a:t>Can we reject the null hypothesis (</a:t>
            </a:r>
            <a:r>
              <a:rPr lang="en-KR">
                <a:highlight>
                  <a:srgbClr val="C0C0C0"/>
                </a:highlight>
              </a:rPr>
              <a:t>H</a:t>
            </a:r>
            <a:r>
              <a:rPr lang="en-KR" baseline="-25000">
                <a:highlight>
                  <a:srgbClr val="C0C0C0"/>
                </a:highlight>
              </a:rPr>
              <a:t>0</a:t>
            </a:r>
            <a:r>
              <a:rPr lang="en-KR">
                <a:highlight>
                  <a:srgbClr val="C0C0C0"/>
                </a:highlight>
              </a:rPr>
              <a:t>: true m</a:t>
            </a:r>
            <a:r>
              <a:rPr lang="en-KR" baseline="-25000">
                <a:highlight>
                  <a:srgbClr val="C0C0C0"/>
                </a:highlight>
              </a:rPr>
              <a:t>1</a:t>
            </a:r>
            <a:r>
              <a:rPr lang="en-KR">
                <a:highlight>
                  <a:srgbClr val="C0C0C0"/>
                </a:highlight>
              </a:rPr>
              <a:t> = true m</a:t>
            </a:r>
            <a:r>
              <a:rPr lang="en-KR" baseline="-25000">
                <a:highlight>
                  <a:srgbClr val="C0C0C0"/>
                </a:highlight>
              </a:rPr>
              <a:t>2</a:t>
            </a:r>
            <a:r>
              <a:rPr lang="en-KR"/>
              <a:t>) when n</a:t>
            </a:r>
            <a:r>
              <a:rPr lang="en-KR" baseline="-25000"/>
              <a:t>obs</a:t>
            </a:r>
            <a:r>
              <a:rPr lang="en-KR"/>
              <a:t> were 5 for both researchers? :</a:t>
            </a:r>
          </a:p>
          <a:p>
            <a:endParaRPr lang="en-K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B3B605-4A16-3045-A078-3E8B986BA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5567"/>
              </p:ext>
            </p:extLst>
          </p:nvPr>
        </p:nvGraphicFramePr>
        <p:xfrm>
          <a:off x="1474951" y="462181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02757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91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8897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670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at 90%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at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at 99%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8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Case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4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Case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3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Case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2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9F63F-84AF-9A48-A2A9-5E424736A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0" y="3429000"/>
            <a:ext cx="11491912" cy="18014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0A858A-6859-254F-8251-77B11A0E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AB209-25CF-8042-AD7C-4C93D78A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" y="757677"/>
            <a:ext cx="12192000" cy="22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0D4BB-AE2E-5340-944D-A83C78963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4" y="883252"/>
            <a:ext cx="11491912" cy="22455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5BDEE7-F44C-6445-BF9A-ABAED688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Poisson process/distribution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15C-26D2-AD42-8043-9880ABF4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3641493"/>
            <a:ext cx="10699531" cy="19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75517-FD66-1446-B560-0A27BD114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628720"/>
            <a:ext cx="11491912" cy="38656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0F0672-4FF1-D94B-AA47-80D48EA0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Poisson process/distribution</a:t>
            </a:r>
          </a:p>
        </p:txBody>
      </p:sp>
    </p:spTree>
    <p:extLst>
      <p:ext uri="{BB962C8B-B14F-4D97-AF65-F5344CB8AC3E}">
        <p14:creationId xmlns:p14="http://schemas.microsoft.com/office/powerpoint/2010/main" val="401530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2F0AB5-FCED-DB4C-86AF-324CE869A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80" y="757677"/>
            <a:ext cx="11491912" cy="18132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E28A67-5EEB-5F4D-9511-12FF47D8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0C79D-4168-4F4C-8A1C-DD0617F5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" y="2492248"/>
            <a:ext cx="11818715" cy="41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95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bach_template02" id="{350CE643-6C39-B744-9823-DD43B047443D}" vid="{3F4571B0-D8DD-6F40-BA83-503F63DB3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ysbach_template02</Template>
  <TotalTime>3235</TotalTime>
  <Words>247</Words>
  <Application>Microsoft Macintosh PowerPoint</Application>
  <PresentationFormat>Widescreen</PresentationFormat>
  <Paragraphs>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Times New Roman</vt:lpstr>
      <vt:lpstr>Wingdings</vt:lpstr>
      <vt:lpstr>Retrospect</vt:lpstr>
      <vt:lpstr>Statistics  for   SNU_AO class  Summary review</vt:lpstr>
      <vt:lpstr>PowerPoint Presentation</vt:lpstr>
      <vt:lpstr>CLT</vt:lpstr>
      <vt:lpstr>CLT</vt:lpstr>
      <vt:lpstr>Researcher 1 VS 2</vt:lpstr>
      <vt:lpstr>Binomial distribution</vt:lpstr>
      <vt:lpstr>Poisson process/distribution</vt:lpstr>
      <vt:lpstr>Poisson process/distribution</vt:lpstr>
      <vt:lpstr>Relationships</vt:lpstr>
      <vt:lpstr>Photon counting in astronomy</vt:lpstr>
      <vt:lpstr>Photon counting in astronomy</vt:lpstr>
      <vt:lpstr>Photon counting in astronomy</vt:lpstr>
      <vt:lpstr>Photon counting in astronomy</vt:lpstr>
      <vt:lpstr>Photon counting in astronomy</vt:lpstr>
      <vt:lpstr>Chi-square minimization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153</cp:revision>
  <dcterms:created xsi:type="dcterms:W3CDTF">2020-04-01T14:45:09Z</dcterms:created>
  <dcterms:modified xsi:type="dcterms:W3CDTF">2020-04-21T04:38:05Z</dcterms:modified>
</cp:coreProperties>
</file>