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1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ch Yoonsoo" initials="BY" lastIdx="2" clrIdx="0">
    <p:extLst>
      <p:ext uri="{19B8F6BF-5375-455C-9EA6-DF929625EA0E}">
        <p15:presenceInfo xmlns:p15="http://schemas.microsoft.com/office/powerpoint/2012/main" userId="c9e5e3f36b80a0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5355E-5FF9-4642-BA46-DA355211E83C}" type="datetimeFigureOut">
              <a:t>13/04/2020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04121-5324-D648-B7FD-4976E222DC85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882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A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45596"/>
            <a:ext cx="12192000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478418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000" cap="small" spc="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13/04/2020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7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545596"/>
            <a:ext cx="12188825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175" y="648050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13/04/2020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3061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13/04/2020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34004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13/04/2020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947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13/04/2020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3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TimesNewRo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indent="-324000" latinLnBrk="0">
              <a:defRPr sz="2400">
                <a:solidFill>
                  <a:schemeClr val="tx1"/>
                </a:solidFill>
                <a:latin typeface="+mj-lt"/>
              </a:defRPr>
            </a:lvl1pPr>
            <a:lvl2pPr latinLnBrk="0">
              <a:defRPr sz="2000">
                <a:solidFill>
                  <a:schemeClr val="tx1"/>
                </a:solidFill>
                <a:latin typeface="+mj-lt"/>
              </a:defRPr>
            </a:lvl2pPr>
            <a:lvl3pPr marL="612000" indent="-216000" latinLnBrk="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j-lt"/>
              </a:defRPr>
            </a:lvl3pPr>
            <a:lvl4pPr marL="648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4pPr>
            <a:lvl5pPr marL="756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13/04/2020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6227371-047B-9B44-B6E9-A881E170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8" y="104652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42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hs_CambriaMa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indent="-324000" latinLnBrk="0">
              <a:defRPr sz="2400">
                <a:solidFill>
                  <a:schemeClr val="tx1"/>
                </a:solidFill>
                <a:latin typeface="Cambria Math" panose="02040503050406030204" pitchFamily="18" charset="0"/>
              </a:defRPr>
            </a:lvl1pPr>
            <a:lvl2pPr latinLnBrk="0">
              <a:defRPr sz="2000">
                <a:solidFill>
                  <a:schemeClr val="tx1"/>
                </a:solidFill>
                <a:latin typeface="Cambria Math" panose="02040503050406030204" pitchFamily="18" charset="0"/>
              </a:defRPr>
            </a:lvl2pPr>
            <a:lvl3pPr marL="612000" indent="-216000" latinLnBrk="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 Math" panose="02040503050406030204" pitchFamily="18" charset="0"/>
              </a:defRPr>
            </a:lvl3pPr>
            <a:lvl4pPr marL="648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4pPr>
            <a:lvl5pPr marL="756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13/04/2020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ADC5147-96DB-654A-999D-7FC4DC7E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9" y="106494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793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_Conso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indent="-324000" latinLnBrk="0"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 latinLnBrk="0">
              <a:defRPr sz="2000">
                <a:solidFill>
                  <a:schemeClr val="tx1"/>
                </a:solidFill>
                <a:latin typeface="Consolas" panose="020B0609020204030204" pitchFamily="49" charset="0"/>
              </a:defRPr>
            </a:lvl2pPr>
            <a:lvl3pPr marL="612000" indent="-216000" latinLnBrk="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3pPr>
            <a:lvl4pPr marL="648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4pPr>
            <a:lvl5pPr marL="756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13/04/2020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25D62C8-E3C6-D94D-B70D-6D26087F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9" y="106494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460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25910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2711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2574916" cy="2286000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238" y="594359"/>
            <a:ext cx="7664601" cy="5710845"/>
          </a:xfrm>
        </p:spPr>
        <p:txBody>
          <a:bodyPr/>
          <a:lstStyle>
            <a:lvl1pPr indent="-324000"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2574916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1314E0-368F-624A-8F18-FD756C28B8B2}" type="datetimeFigureOut">
              <a:t>13/04/2020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28238" y="6459785"/>
            <a:ext cx="4648200" cy="3651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894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45596"/>
            <a:ext cx="12188825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481588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latinLnBrk="0"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 latinLnBrk="0">
              <a:buNone/>
              <a:defRPr sz="2400" cap="none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13/04/2020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38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13/04/2020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821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13/04/2020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325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13/04/2020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950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45596"/>
            <a:ext cx="12188825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81588"/>
            <a:ext cx="121920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09" y="106494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008" y="936953"/>
            <a:ext cx="11490565" cy="52500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ko-KR" dirty="0"/>
              <a:t>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545596"/>
            <a:ext cx="2472271" cy="27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1314E0-368F-624A-8F18-FD756C28B8B2}" type="datetimeFigureOut">
              <a:t>13/04/2020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545596"/>
            <a:ext cx="4822804" cy="27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545596"/>
            <a:ext cx="1312025" cy="27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8084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1pPr>
      <a:lvl2pPr marL="432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imes New Roman" panose="02020603050405020304" pitchFamily="18" charset="0"/>
        <a:buChar char="◦"/>
        <a:defRPr sz="2000" kern="120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2pPr>
      <a:lvl3pPr marL="612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3pPr>
      <a:lvl4pPr marL="648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Tahoma" panose="020B0604030504040204" pitchFamily="34" charset="0"/>
        </a:defRPr>
      </a:lvl4pPr>
      <a:lvl5pPr marL="756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Tahoma" panose="020B0604030504040204" pitchFamily="34" charset="0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orplanetcenter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3CE4-7E29-FD40-9C2E-595910929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>
                <a:solidFill>
                  <a:schemeClr val="accent1"/>
                </a:solidFill>
              </a:rPr>
              <a:t>Who Am 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4AECD-8734-1F44-858B-B3B7ED98637D}"/>
              </a:ext>
            </a:extLst>
          </p:cNvPr>
          <p:cNvSpPr txBox="1"/>
          <p:nvPr/>
        </p:nvSpPr>
        <p:spPr>
          <a:xfrm>
            <a:off x="3920359" y="4614041"/>
            <a:ext cx="481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/>
              <a:t>Yoonsoo P. Bach</a:t>
            </a:r>
          </a:p>
        </p:txBody>
      </p:sp>
    </p:spTree>
    <p:extLst>
      <p:ext uri="{BB962C8B-B14F-4D97-AF65-F5344CB8AC3E}">
        <p14:creationId xmlns:p14="http://schemas.microsoft.com/office/powerpoint/2010/main" val="205283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FB4DE5-D080-7545-8261-D533AB58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박윤수 </a:t>
            </a:r>
            <a:r>
              <a:rPr lang="en-US" altLang="ko-KR"/>
              <a:t>Yoonsoo Bach</a:t>
            </a:r>
            <a:r>
              <a:rPr lang="en-KR" altLang="ko-KR"/>
              <a:t> (GitHub @ysBach)</a:t>
            </a:r>
          </a:p>
          <a:p>
            <a:r>
              <a:rPr lang="en-US" altLang="ko-KR"/>
              <a:t>2009 IOAA 3</a:t>
            </a:r>
            <a:r>
              <a:rPr lang="en-US" altLang="ko-KR" baseline="30000"/>
              <a:t>rd</a:t>
            </a:r>
            <a:endParaRPr lang="en-US" altLang="ko-KR"/>
          </a:p>
          <a:p>
            <a:r>
              <a:rPr lang="en-US" altLang="ko-KR"/>
              <a:t>Not from science high school</a:t>
            </a:r>
          </a:p>
          <a:p>
            <a:r>
              <a:rPr lang="en-US" altLang="ko-KR"/>
              <a:t>KAIST (2011-2016), BS Physics</a:t>
            </a:r>
          </a:p>
          <a:p>
            <a:r>
              <a:rPr lang="en-US" altLang="ko-KR"/>
              <a:t>SNU since 2016 Mar</a:t>
            </a:r>
          </a:p>
          <a:p>
            <a:r>
              <a:rPr lang="en-US" altLang="ko-KR"/>
              <a:t>ROKA Expert Research Personnel (2019 Mar -)</a:t>
            </a:r>
          </a:p>
          <a:p>
            <a:r>
              <a:rPr lang="en-US" altLang="ko-KR"/>
              <a:t>@Ishiguro's lab</a:t>
            </a:r>
          </a:p>
          <a:p>
            <a:pPr lvl="1"/>
            <a:r>
              <a:rPr lang="en-US" altLang="ko-KR"/>
              <a:t>Asteroids – polarimetry, thermal modeling, reflectance, experiments</a:t>
            </a:r>
          </a:p>
          <a:p>
            <a:pPr lvl="1"/>
            <a:r>
              <a:rPr lang="en-US" altLang="ko-KR"/>
              <a:t>Statistics, data analysis, coding, …</a:t>
            </a:r>
          </a:p>
          <a:p>
            <a:endParaRPr lang="en-US" altLang="ko-KR"/>
          </a:p>
          <a:p>
            <a:r>
              <a:rPr lang="en-US" altLang="ko-KR"/>
              <a:t>010-2259-3199 // dbstn95@gmail.com</a:t>
            </a:r>
          </a:p>
          <a:p>
            <a:endParaRPr lang="en-US" altLang="ko-K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589F3-A179-6648-B3E8-3427CBA2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408654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0DB64C-9A79-9041-BEE9-6D88EDE7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Intro</a:t>
            </a:r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7682584A-CB95-E04E-B165-482AAA4CC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525737"/>
            <a:ext cx="10058400" cy="4222452"/>
          </a:xfrm>
          <a:prstGeom prst="rect">
            <a:avLst/>
          </a:prstGeom>
        </p:spPr>
      </p:pic>
      <p:pic>
        <p:nvPicPr>
          <p:cNvPr id="5" name="그림 7">
            <a:extLst>
              <a:ext uri="{FF2B5EF4-FFF2-40B4-BE49-F238E27FC236}">
                <a16:creationId xmlns:a16="http://schemas.microsoft.com/office/drawing/2014/main" id="{9FB48C6A-1687-9C48-B8E4-8BC9F7CF4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587" y="4063786"/>
            <a:ext cx="3574397" cy="1684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288856-ADAE-7648-8275-C3039AD414F3}"/>
              </a:ext>
            </a:extLst>
          </p:cNvPr>
          <p:cNvSpPr txBox="1"/>
          <p:nvPr/>
        </p:nvSpPr>
        <p:spPr>
          <a:xfrm>
            <a:off x="747355" y="1310293"/>
            <a:ext cx="3172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B. </a:t>
            </a:r>
            <a:r>
              <a:rPr lang="en-US" sz="1050" dirty="0" err="1"/>
              <a:t>Davidsson</a:t>
            </a:r>
            <a:r>
              <a:rPr lang="en-US" sz="1050" dirty="0"/>
              <a:t>+ 2014, Lecture notes on Physics of Planetary Systems, Uppsala University, lecture 01</a:t>
            </a:r>
          </a:p>
        </p:txBody>
      </p:sp>
    </p:spTree>
    <p:extLst>
      <p:ext uri="{BB962C8B-B14F-4D97-AF65-F5344CB8AC3E}">
        <p14:creationId xmlns:p14="http://schemas.microsoft.com/office/powerpoint/2010/main" val="39227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645DFD-9117-224C-AF01-206DC109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787" y="0"/>
            <a:ext cx="281621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AB3288-A95F-2E49-A5C8-7F6DD4629B66}"/>
              </a:ext>
            </a:extLst>
          </p:cNvPr>
          <p:cNvSpPr/>
          <p:nvPr/>
        </p:nvSpPr>
        <p:spPr>
          <a:xfrm>
            <a:off x="4240299" y="3244334"/>
            <a:ext cx="3711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https://www.minorplanetcenter.net/</a:t>
            </a:r>
            <a:endParaRPr lang="en-US"/>
          </a:p>
          <a:p>
            <a:r>
              <a:rPr lang="en-US"/>
              <a:t>2020-04-13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261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34E4BB-9E98-0A44-ABC4-C0D10F0B6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/>
              <a:t>How should you call me?</a:t>
            </a:r>
          </a:p>
          <a:p>
            <a:pPr lvl="1"/>
            <a:r>
              <a:rPr lang="ko-KR" altLang="en-US"/>
              <a:t>윤수</a:t>
            </a:r>
            <a:r>
              <a:rPr lang="en-US" altLang="ko-KR"/>
              <a:t> Yoonsoo</a:t>
            </a:r>
          </a:p>
          <a:p>
            <a:pPr lvl="1"/>
            <a:r>
              <a:rPr lang="ko-KR" altLang="en-US"/>
              <a:t>형</a:t>
            </a:r>
            <a:r>
              <a:rPr lang="en-US" altLang="ko-KR"/>
              <a:t>/</a:t>
            </a:r>
            <a:r>
              <a:rPr lang="ko-KR" altLang="en-US"/>
              <a:t>오빠 </a:t>
            </a:r>
            <a:endParaRPr lang="en-US" altLang="ko-KR"/>
          </a:p>
          <a:p>
            <a:pPr lvl="2"/>
            <a:r>
              <a:rPr lang="en-US" altLang="ko-KR"/>
              <a:t>I don't care which gender you specify yourself; choose whatever you want.</a:t>
            </a:r>
          </a:p>
          <a:p>
            <a:pPr lvl="1"/>
            <a:r>
              <a:rPr lang="en-KR"/>
              <a:t>TA (</a:t>
            </a:r>
            <a:r>
              <a:rPr lang="ko-KR" altLang="en-US"/>
              <a:t>조교님</a:t>
            </a:r>
            <a:r>
              <a:rPr lang="en-US" altLang="ko-KR"/>
              <a:t>)</a:t>
            </a:r>
          </a:p>
          <a:p>
            <a:pPr lvl="1"/>
            <a:r>
              <a:rPr lang="ko-KR" altLang="en-US" strike="sngStrike"/>
              <a:t>여어 조교</a:t>
            </a:r>
            <a:endParaRPr lang="en-US" altLang="ko-KR" strike="sngStrike"/>
          </a:p>
          <a:p>
            <a:pPr lvl="1"/>
            <a:r>
              <a:rPr lang="ko-KR" altLang="en-US" strike="sngStrike"/>
              <a:t>선배 </a:t>
            </a:r>
            <a:r>
              <a:rPr lang="en-US" altLang="ko-KR" strike="sngStrike"/>
              <a:t>(</a:t>
            </a:r>
            <a:r>
              <a:rPr lang="ko-KR" altLang="en-US" strike="sngStrike"/>
              <a:t>님</a:t>
            </a:r>
            <a:r>
              <a:rPr lang="en-US" altLang="ko-KR" strike="sngStrike"/>
              <a:t>)</a:t>
            </a:r>
          </a:p>
          <a:p>
            <a:r>
              <a:rPr lang="ko-KR" altLang="en-US"/>
              <a:t>존댓말</a:t>
            </a:r>
            <a:r>
              <a:rPr lang="en-US" altLang="ko-KR"/>
              <a:t> (honorifics / polite words)</a:t>
            </a:r>
          </a:p>
          <a:p>
            <a:pPr lvl="1"/>
            <a:r>
              <a:rPr lang="en-US" altLang="ko-KR"/>
              <a:t>Either (1) we </a:t>
            </a:r>
            <a:r>
              <a:rPr lang="en-US" altLang="ko-KR" b="1" u="sng"/>
              <a:t>both</a:t>
            </a:r>
            <a:r>
              <a:rPr lang="en-US" altLang="ko-KR" b="1"/>
              <a:t> </a:t>
            </a:r>
            <a:r>
              <a:rPr lang="en-US" altLang="ko-KR"/>
              <a:t>should use or (2) we </a:t>
            </a:r>
            <a:r>
              <a:rPr lang="en-US" altLang="ko-KR" b="1" u="sng"/>
              <a:t>both</a:t>
            </a:r>
            <a:r>
              <a:rPr lang="en-US" altLang="ko-KR"/>
              <a:t> do not use.</a:t>
            </a:r>
          </a:p>
          <a:p>
            <a:pPr lvl="1"/>
            <a:r>
              <a:rPr lang="en-US" altLang="ko-KR"/>
              <a:t>This is because I believe we do have social 'rank' if only one of us use </a:t>
            </a:r>
            <a:r>
              <a:rPr lang="ko-KR" altLang="en-US"/>
              <a:t>존댓말</a:t>
            </a:r>
            <a:r>
              <a:rPr lang="en-US" altLang="ko-KR"/>
              <a:t>, while the opponent use </a:t>
            </a:r>
            <a:r>
              <a:rPr lang="ko-KR" altLang="en-US"/>
              <a:t>반말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Since 2017, I never used </a:t>
            </a:r>
            <a:r>
              <a:rPr lang="ko-KR" altLang="en-US"/>
              <a:t>반말</a:t>
            </a:r>
            <a:r>
              <a:rPr lang="en-US" altLang="ko-KR"/>
              <a:t> to whoever has taken AO class. </a:t>
            </a:r>
          </a:p>
          <a:p>
            <a:pPr lvl="1"/>
            <a:r>
              <a:rPr lang="en-US" altLang="ko-KR"/>
              <a:t>I speak </a:t>
            </a:r>
            <a:r>
              <a:rPr lang="ko-KR" altLang="en-US"/>
              <a:t>반말 </a:t>
            </a:r>
            <a:r>
              <a:rPr lang="en-US" altLang="ko-KR"/>
              <a:t>only</a:t>
            </a:r>
            <a:r>
              <a:rPr lang="ko-KR" altLang="en-US"/>
              <a:t> </a:t>
            </a:r>
            <a:r>
              <a:rPr lang="en-US" altLang="ko-KR"/>
              <a:t>if</a:t>
            </a:r>
            <a:r>
              <a:rPr lang="ko-KR" altLang="en-US"/>
              <a:t> </a:t>
            </a:r>
            <a:r>
              <a:rPr lang="en-US" altLang="ko-KR"/>
              <a:t>students,</a:t>
            </a:r>
            <a:r>
              <a:rPr lang="ko-KR" altLang="en-US"/>
              <a:t> </a:t>
            </a:r>
            <a:r>
              <a:rPr lang="en-US" altLang="ko-KR"/>
              <a:t>i.e.,</a:t>
            </a:r>
            <a:r>
              <a:rPr lang="ko-KR" altLang="en-US"/>
              <a:t> </a:t>
            </a:r>
            <a:r>
              <a:rPr lang="en-US" altLang="ko-KR"/>
              <a:t>those</a:t>
            </a:r>
            <a:r>
              <a:rPr lang="ko-KR" altLang="en-US"/>
              <a:t> </a:t>
            </a:r>
            <a:r>
              <a:rPr lang="en-US" altLang="ko-KR"/>
              <a:t>who</a:t>
            </a:r>
            <a:r>
              <a:rPr lang="ko-KR" altLang="en-US"/>
              <a:t> </a:t>
            </a:r>
            <a:r>
              <a:rPr lang="en-US" altLang="ko-KR"/>
              <a:t>have</a:t>
            </a:r>
            <a:r>
              <a:rPr lang="ko-KR" altLang="en-US"/>
              <a:t> </a:t>
            </a:r>
            <a:r>
              <a:rPr lang="en-US" altLang="ko-KR"/>
              <a:t>lower</a:t>
            </a:r>
            <a:r>
              <a:rPr lang="ko-KR" altLang="en-US"/>
              <a:t> </a:t>
            </a:r>
            <a:r>
              <a:rPr lang="en-US" altLang="ko-KR"/>
              <a:t>social</a:t>
            </a:r>
            <a:r>
              <a:rPr lang="ko-KR" altLang="en-US"/>
              <a:t> </a:t>
            </a:r>
            <a:r>
              <a:rPr lang="en-US" altLang="ko-KR"/>
              <a:t>rank</a:t>
            </a:r>
            <a:r>
              <a:rPr lang="ko-KR" altLang="en-US"/>
              <a:t> </a:t>
            </a:r>
            <a:r>
              <a:rPr lang="en-US" altLang="ko-KR"/>
              <a:t>than</a:t>
            </a:r>
            <a:r>
              <a:rPr lang="ko-KR" altLang="en-US"/>
              <a:t> </a:t>
            </a:r>
            <a:r>
              <a:rPr lang="en-US" altLang="ko-KR"/>
              <a:t>me,</a:t>
            </a:r>
            <a:r>
              <a:rPr lang="ko-KR" altLang="en-US"/>
              <a:t> </a:t>
            </a:r>
            <a:r>
              <a:rPr lang="en-US" altLang="ko-KR"/>
              <a:t>used it to me first.</a:t>
            </a:r>
          </a:p>
          <a:p>
            <a:endParaRPr lang="en-K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EFC7F9-58C9-4448-B56B-B1F4EBC7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33452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1CEEF5-5BBD-EE43-8A6E-875EC2CE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조교 </a:t>
            </a:r>
            <a:r>
              <a:rPr lang="en-US" altLang="ko-KR"/>
              <a:t>(TA)</a:t>
            </a:r>
            <a:endParaRPr lang="en-KR"/>
          </a:p>
        </p:txBody>
      </p:sp>
      <p:sp>
        <p:nvSpPr>
          <p:cNvPr id="4" name="직사각형 7">
            <a:extLst>
              <a:ext uri="{FF2B5EF4-FFF2-40B4-BE49-F238E27FC236}">
                <a16:creationId xmlns:a16="http://schemas.microsoft.com/office/drawing/2014/main" id="{C32C6DA4-97CB-2E4D-89A3-D68E3FE67AD2}"/>
              </a:ext>
            </a:extLst>
          </p:cNvPr>
          <p:cNvSpPr/>
          <p:nvPr/>
        </p:nvSpPr>
        <p:spPr>
          <a:xfrm>
            <a:off x="4956348" y="1529747"/>
            <a:ext cx="1544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dirty="0">
                <a:ln/>
                <a:solidFill>
                  <a:schemeClr val="accent4"/>
                </a:solidFill>
                <a:effectLst/>
              </a:rPr>
              <a:t>助敎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C96AE-949D-7247-847B-E2BD5EF2677D}"/>
              </a:ext>
            </a:extLst>
          </p:cNvPr>
          <p:cNvSpPr txBox="1"/>
          <p:nvPr/>
        </p:nvSpPr>
        <p:spPr>
          <a:xfrm>
            <a:off x="4577293" y="2453077"/>
            <a:ext cx="384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(To) Help         Teaching</a:t>
            </a:r>
          </a:p>
          <a:p>
            <a:r>
              <a:rPr lang="en-US" dirty="0"/>
              <a:t>                       (the professor)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3D7AB-9A23-E440-9EB6-DA28126D4031}"/>
              </a:ext>
            </a:extLst>
          </p:cNvPr>
          <p:cNvSpPr txBox="1"/>
          <p:nvPr/>
        </p:nvSpPr>
        <p:spPr>
          <a:xfrm>
            <a:off x="1475295" y="3648173"/>
            <a:ext cx="780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person who helps the professor of the course</a:t>
            </a:r>
          </a:p>
          <a:p>
            <a:r>
              <a:rPr lang="en-US" dirty="0"/>
              <a:t>(I am not a professor or THE teacher of the course!)</a:t>
            </a:r>
          </a:p>
        </p:txBody>
      </p:sp>
    </p:spTree>
    <p:extLst>
      <p:ext uri="{BB962C8B-B14F-4D97-AF65-F5344CB8AC3E}">
        <p14:creationId xmlns:p14="http://schemas.microsoft.com/office/powerpoint/2010/main" val="254126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C966E2-737D-964A-969E-D0F3A9472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am I good at?</a:t>
            </a:r>
          </a:p>
          <a:p>
            <a:endParaRPr lang="en-K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59131C-E8D1-174B-9982-09156041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Intro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CDEE3D4C-7D8A-0F4A-89F3-3DB75C78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910054" y="2300139"/>
            <a:ext cx="5389920" cy="2523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570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66E8E2-EF23-9B4C-927C-FF8DD4FA7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But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am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 </a:t>
            </a:r>
            <a:r>
              <a:rPr lang="en-US" altLang="ko-KR"/>
              <a:t>TA…</a:t>
            </a:r>
            <a:r>
              <a:rPr lang="ko-KR" altLang="en-US"/>
              <a:t> </a:t>
            </a:r>
            <a:r>
              <a:rPr lang="en-US" altLang="ko-KR"/>
              <a:t>What</a:t>
            </a:r>
            <a:r>
              <a:rPr lang="ko-KR" altLang="en-US"/>
              <a:t> </a:t>
            </a:r>
            <a:r>
              <a:rPr lang="en-US" altLang="ko-KR"/>
              <a:t>are</a:t>
            </a:r>
            <a:r>
              <a:rPr lang="ko-KR" altLang="en-US"/>
              <a:t> </a:t>
            </a:r>
            <a:r>
              <a:rPr lang="en-US" altLang="ko-KR"/>
              <a:t>we</a:t>
            </a:r>
            <a:r>
              <a:rPr lang="ko-KR" altLang="en-US"/>
              <a:t> </a:t>
            </a:r>
            <a:r>
              <a:rPr lang="en-US" altLang="ko-KR"/>
              <a:t>going</a:t>
            </a:r>
            <a:r>
              <a:rPr lang="ko-KR" altLang="en-US"/>
              <a:t> </a:t>
            </a:r>
            <a:r>
              <a:rPr lang="en-US" altLang="ko-KR"/>
              <a:t>to</a:t>
            </a:r>
            <a:r>
              <a:rPr lang="ko-KR" altLang="en-US"/>
              <a:t> </a:t>
            </a:r>
            <a:r>
              <a:rPr lang="en-US" altLang="ko-KR"/>
              <a:t>do?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3CDA06-A3AD-074B-9802-BD26723C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Intro</a:t>
            </a:r>
            <a:endParaRPr lang="en-KR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3D420D-E786-E944-A164-782C94004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70968"/>
              </p:ext>
            </p:extLst>
          </p:nvPr>
        </p:nvGraphicFramePr>
        <p:xfrm>
          <a:off x="581573" y="1760191"/>
          <a:ext cx="9655503" cy="4675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399">
                  <a:extLst>
                    <a:ext uri="{9D8B030D-6E8A-4147-A177-3AD203B41FA5}">
                      <a16:colId xmlns:a16="http://schemas.microsoft.com/office/drawing/2014/main" val="2408937803"/>
                    </a:ext>
                  </a:extLst>
                </a:gridCol>
                <a:gridCol w="5629603">
                  <a:extLst>
                    <a:ext uri="{9D8B030D-6E8A-4147-A177-3AD203B41FA5}">
                      <a16:colId xmlns:a16="http://schemas.microsoft.com/office/drawing/2014/main" val="3857939832"/>
                    </a:ext>
                  </a:extLst>
                </a:gridCol>
                <a:gridCol w="3218501">
                  <a:extLst>
                    <a:ext uri="{9D8B030D-6E8A-4147-A177-3AD203B41FA5}">
                      <a16:colId xmlns:a16="http://schemas.microsoft.com/office/drawing/2014/main" val="2429106641"/>
                    </a:ext>
                  </a:extLst>
                </a:gridCol>
              </a:tblGrid>
              <a:tr h="520107">
                <a:tc>
                  <a:txBody>
                    <a:bodyPr/>
                    <a:lstStyle/>
                    <a:p>
                      <a:r>
                        <a:rPr lang="en-KR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/>
                        <a:t>HW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03254"/>
                  </a:ext>
                </a:extLst>
              </a:tr>
              <a:tr h="520107">
                <a:tc>
                  <a:txBody>
                    <a:bodyPr/>
                    <a:lstStyle/>
                    <a:p>
                      <a:r>
                        <a:rPr lang="en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/>
                        <a:t>Intro // </a:t>
                      </a:r>
                    </a:p>
                    <a:p>
                      <a:r>
                        <a:rPr lang="en-KR"/>
                        <a:t>Intro of IRAF, SAO DS9, </a:t>
                      </a:r>
                    </a:p>
                    <a:p>
                      <a:r>
                        <a:rPr lang="en-KR"/>
                        <a:t>Python, Git(Hub), Slack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/>
                        <a:t>#1 make GitHub account</a:t>
                      </a:r>
                    </a:p>
                    <a:p>
                      <a:r>
                        <a:rPr lang="en-KR"/>
                        <a:t>#2 join our Slack workspace</a:t>
                      </a:r>
                    </a:p>
                    <a:p>
                      <a:r>
                        <a:rPr lang="en-KR"/>
                        <a:t>#3 install Anaconda, DS9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82621"/>
                  </a:ext>
                </a:extLst>
              </a:tr>
              <a:tr h="520107">
                <a:tc>
                  <a:txBody>
                    <a:bodyPr/>
                    <a:lstStyle/>
                    <a:p>
                      <a:r>
                        <a:rPr lang="en-K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/>
                        <a:t>Basic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/>
                        <a:t>#4 basic python</a:t>
                      </a:r>
                    </a:p>
                    <a:p>
                      <a:r>
                        <a:rPr lang="en-KR"/>
                        <a:t>#5 basic numpy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0605"/>
                  </a:ext>
                </a:extLst>
              </a:tr>
              <a:tr h="520107">
                <a:tc>
                  <a:txBody>
                    <a:bodyPr/>
                    <a:lstStyle/>
                    <a:p>
                      <a:r>
                        <a:rPr lang="en-KR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150"/>
                  </a:ext>
                </a:extLst>
              </a:tr>
              <a:tr h="520107">
                <a:tc>
                  <a:txBody>
                    <a:bodyPr/>
                    <a:lstStyle/>
                    <a:p>
                      <a:r>
                        <a:rPr lang="en-KR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41363"/>
                  </a:ext>
                </a:extLst>
              </a:tr>
              <a:tr h="520107">
                <a:tc>
                  <a:txBody>
                    <a:bodyPr/>
                    <a:lstStyle/>
                    <a:p>
                      <a:r>
                        <a:rPr lang="en-KR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480309"/>
                  </a:ext>
                </a:extLst>
              </a:tr>
              <a:tr h="520107">
                <a:tc>
                  <a:txBody>
                    <a:bodyPr/>
                    <a:lstStyle/>
                    <a:p>
                      <a:r>
                        <a:rPr lang="en-KR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688894"/>
                  </a:ext>
                </a:extLst>
              </a:tr>
              <a:tr h="520107">
                <a:tc>
                  <a:txBody>
                    <a:bodyPr/>
                    <a:lstStyle/>
                    <a:p>
                      <a:r>
                        <a:rPr lang="en-KR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6264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sbach_template02" id="{350CE643-6C39-B744-9823-DD43B047443D}" vid="{3F4571B0-D8DD-6F40-BA83-503F63DB33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ysbach_template02</Template>
  <TotalTime>1806</TotalTime>
  <Words>336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Consolas</vt:lpstr>
      <vt:lpstr>Times New Roman</vt:lpstr>
      <vt:lpstr>Wingdings</vt:lpstr>
      <vt:lpstr>Retrospect</vt:lpstr>
      <vt:lpstr>Who Am I</vt:lpstr>
      <vt:lpstr>Intro</vt:lpstr>
      <vt:lpstr>Intro</vt:lpstr>
      <vt:lpstr>PowerPoint Presentation</vt:lpstr>
      <vt:lpstr>Intro</vt:lpstr>
      <vt:lpstr>조교 (TA)</vt:lpstr>
      <vt:lpstr>Intro</vt:lpstr>
      <vt:lpstr>Intro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Yoonsoo</dc:creator>
  <cp:lastModifiedBy>Bach Yoonsoo</cp:lastModifiedBy>
  <cp:revision>101</cp:revision>
  <dcterms:created xsi:type="dcterms:W3CDTF">2020-04-01T14:45:09Z</dcterms:created>
  <dcterms:modified xsi:type="dcterms:W3CDTF">2020-04-14T00:32:29Z</dcterms:modified>
</cp:coreProperties>
</file>