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5" r:id="rId5"/>
    <p:sldId id="280" r:id="rId6"/>
    <p:sldId id="273" r:id="rId7"/>
    <p:sldId id="278" r:id="rId8"/>
    <p:sldId id="279" r:id="rId9"/>
    <p:sldId id="270" r:id="rId10"/>
    <p:sldId id="272" r:id="rId11"/>
    <p:sldId id="271" r:id="rId12"/>
    <p:sldId id="284" r:id="rId13"/>
    <p:sldId id="283"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9459" autoAdjust="0"/>
  </p:normalViewPr>
  <p:slideViewPr>
    <p:cSldViewPr snapToGrid="0">
      <p:cViewPr varScale="1">
        <p:scale>
          <a:sx n="68" d="100"/>
          <a:sy n="68" d="100"/>
        </p:scale>
        <p:origin x="223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B694D1-B196-4796-B63F-1F0E8B64D99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102A190-C925-4E46-B510-426FF2E04EDF}">
      <dgm:prSet custT="1"/>
      <dgm:spPr/>
      <dgm:t>
        <a:bodyPr/>
        <a:lstStyle/>
        <a:p>
          <a:r>
            <a:rPr lang="en-US" sz="2400" dirty="0"/>
            <a:t>Motivation and Insights </a:t>
          </a:r>
        </a:p>
      </dgm:t>
    </dgm:pt>
    <dgm:pt modelId="{A7A25C5D-3C3E-4688-B8C6-1E3F4BCF0E60}" type="parTrans" cxnId="{59387CFD-217F-4FDB-AB90-E3C4F9E89D17}">
      <dgm:prSet/>
      <dgm:spPr/>
      <dgm:t>
        <a:bodyPr/>
        <a:lstStyle/>
        <a:p>
          <a:endParaRPr lang="en-US"/>
        </a:p>
      </dgm:t>
    </dgm:pt>
    <dgm:pt modelId="{B5AB0FD4-7BC0-4163-83C6-09E86A625C1A}" type="sibTrans" cxnId="{59387CFD-217F-4FDB-AB90-E3C4F9E89D17}">
      <dgm:prSet/>
      <dgm:spPr/>
      <dgm:t>
        <a:bodyPr/>
        <a:lstStyle/>
        <a:p>
          <a:endParaRPr lang="en-US"/>
        </a:p>
      </dgm:t>
    </dgm:pt>
    <dgm:pt modelId="{C28D34B5-D0D1-413F-82BA-AD14C10F2597}">
      <dgm:prSet custT="1"/>
      <dgm:spPr/>
      <dgm:t>
        <a:bodyPr/>
        <a:lstStyle/>
        <a:p>
          <a:r>
            <a:rPr lang="en-US" sz="2400"/>
            <a:t>Linear Regression</a:t>
          </a:r>
        </a:p>
      </dgm:t>
    </dgm:pt>
    <dgm:pt modelId="{492F9366-16E3-4422-8031-001B31B8AA00}" type="parTrans" cxnId="{76D403C2-6F4A-4B91-AC88-2C8C94492F95}">
      <dgm:prSet/>
      <dgm:spPr/>
      <dgm:t>
        <a:bodyPr/>
        <a:lstStyle/>
        <a:p>
          <a:endParaRPr lang="en-US"/>
        </a:p>
      </dgm:t>
    </dgm:pt>
    <dgm:pt modelId="{C9315901-1C00-494B-B436-3FD24717E45D}" type="sibTrans" cxnId="{76D403C2-6F4A-4B91-AC88-2C8C94492F95}">
      <dgm:prSet/>
      <dgm:spPr/>
      <dgm:t>
        <a:bodyPr/>
        <a:lstStyle/>
        <a:p>
          <a:endParaRPr lang="en-US"/>
        </a:p>
      </dgm:t>
    </dgm:pt>
    <dgm:pt modelId="{80BA00F3-8FA8-45BA-B5F6-07D06F43A7B6}">
      <dgm:prSet custT="1"/>
      <dgm:spPr/>
      <dgm:t>
        <a:bodyPr/>
        <a:lstStyle/>
        <a:p>
          <a:r>
            <a:rPr lang="en-US" sz="2400"/>
            <a:t>Approach</a:t>
          </a:r>
        </a:p>
      </dgm:t>
    </dgm:pt>
    <dgm:pt modelId="{39CB1D30-03C1-4E8C-9C86-967C2749877E}" type="parTrans" cxnId="{C446E01D-459F-4D9C-AAF7-D601E3ADA6D7}">
      <dgm:prSet/>
      <dgm:spPr/>
      <dgm:t>
        <a:bodyPr/>
        <a:lstStyle/>
        <a:p>
          <a:endParaRPr lang="en-US"/>
        </a:p>
      </dgm:t>
    </dgm:pt>
    <dgm:pt modelId="{23DDAFDF-5643-4A0B-B7E4-6CB90B178F8A}" type="sibTrans" cxnId="{C446E01D-459F-4D9C-AAF7-D601E3ADA6D7}">
      <dgm:prSet/>
      <dgm:spPr/>
      <dgm:t>
        <a:bodyPr/>
        <a:lstStyle/>
        <a:p>
          <a:endParaRPr lang="en-US"/>
        </a:p>
      </dgm:t>
    </dgm:pt>
    <dgm:pt modelId="{AC7170BA-5FAB-4FED-8A9C-69820FEAEF51}">
      <dgm:prSet custT="1"/>
      <dgm:spPr/>
      <dgm:t>
        <a:bodyPr/>
        <a:lstStyle/>
        <a:p>
          <a:r>
            <a:rPr lang="en-US" sz="2400"/>
            <a:t>Result Interpretation</a:t>
          </a:r>
        </a:p>
      </dgm:t>
    </dgm:pt>
    <dgm:pt modelId="{3A4A65BA-1774-475A-9B63-C6762550C386}" type="parTrans" cxnId="{D5FABC30-DDDB-491E-892D-8D5F062BE234}">
      <dgm:prSet/>
      <dgm:spPr/>
      <dgm:t>
        <a:bodyPr/>
        <a:lstStyle/>
        <a:p>
          <a:endParaRPr lang="en-US"/>
        </a:p>
      </dgm:t>
    </dgm:pt>
    <dgm:pt modelId="{C8136342-08FD-4308-A8EE-E582C061E412}" type="sibTrans" cxnId="{D5FABC30-DDDB-491E-892D-8D5F062BE234}">
      <dgm:prSet/>
      <dgm:spPr/>
      <dgm:t>
        <a:bodyPr/>
        <a:lstStyle/>
        <a:p>
          <a:endParaRPr lang="en-US"/>
        </a:p>
      </dgm:t>
    </dgm:pt>
    <dgm:pt modelId="{6FD30319-4457-4528-A3AA-EBACCFE01615}">
      <dgm:prSet custT="1"/>
      <dgm:spPr/>
      <dgm:t>
        <a:bodyPr/>
        <a:lstStyle/>
        <a:p>
          <a:r>
            <a:rPr lang="en-US" sz="2400"/>
            <a:t>Challenges and Roadblock</a:t>
          </a:r>
        </a:p>
      </dgm:t>
    </dgm:pt>
    <dgm:pt modelId="{F624EE4A-93D5-4C2D-80DF-9D20A783B790}" type="parTrans" cxnId="{61FE04D9-003E-4060-8425-E955B26BB234}">
      <dgm:prSet/>
      <dgm:spPr/>
      <dgm:t>
        <a:bodyPr/>
        <a:lstStyle/>
        <a:p>
          <a:endParaRPr lang="en-US"/>
        </a:p>
      </dgm:t>
    </dgm:pt>
    <dgm:pt modelId="{391A9F8E-C971-4823-842D-BA8E37F689C7}" type="sibTrans" cxnId="{61FE04D9-003E-4060-8425-E955B26BB234}">
      <dgm:prSet/>
      <dgm:spPr/>
      <dgm:t>
        <a:bodyPr/>
        <a:lstStyle/>
        <a:p>
          <a:endParaRPr lang="en-US"/>
        </a:p>
      </dgm:t>
    </dgm:pt>
    <dgm:pt modelId="{B7DC87D2-CC7B-4B09-AECD-E91F624BA876}">
      <dgm:prSet custT="1"/>
      <dgm:spPr/>
      <dgm:t>
        <a:bodyPr/>
        <a:lstStyle/>
        <a:p>
          <a:r>
            <a:rPr lang="en-US" sz="2400"/>
            <a:t>Roadmap Ahead/ Future Work </a:t>
          </a:r>
        </a:p>
      </dgm:t>
    </dgm:pt>
    <dgm:pt modelId="{225C0748-6528-4CF6-AA7D-923F25F8BBF9}" type="parTrans" cxnId="{B7C20A0B-B79E-4F1E-958A-9181AE5CE799}">
      <dgm:prSet/>
      <dgm:spPr/>
      <dgm:t>
        <a:bodyPr/>
        <a:lstStyle/>
        <a:p>
          <a:endParaRPr lang="en-US"/>
        </a:p>
      </dgm:t>
    </dgm:pt>
    <dgm:pt modelId="{668D6738-27FD-476D-92EC-DB994202A1E3}" type="sibTrans" cxnId="{B7C20A0B-B79E-4F1E-958A-9181AE5CE799}">
      <dgm:prSet/>
      <dgm:spPr/>
      <dgm:t>
        <a:bodyPr/>
        <a:lstStyle/>
        <a:p>
          <a:endParaRPr lang="en-US"/>
        </a:p>
      </dgm:t>
    </dgm:pt>
    <dgm:pt modelId="{7ACA81C9-CADF-412F-88C7-FA8C4DD3E06E}" type="pres">
      <dgm:prSet presAssocID="{DAB694D1-B196-4796-B63F-1F0E8B64D993}" presName="linear" presStyleCnt="0">
        <dgm:presLayoutVars>
          <dgm:animLvl val="lvl"/>
          <dgm:resizeHandles val="exact"/>
        </dgm:presLayoutVars>
      </dgm:prSet>
      <dgm:spPr/>
    </dgm:pt>
    <dgm:pt modelId="{7AABDF8C-82BB-4343-B57A-7BC19BF96E4E}" type="pres">
      <dgm:prSet presAssocID="{0102A190-C925-4E46-B510-426FF2E04EDF}" presName="parentText" presStyleLbl="node1" presStyleIdx="0" presStyleCnt="6">
        <dgm:presLayoutVars>
          <dgm:chMax val="0"/>
          <dgm:bulletEnabled val="1"/>
        </dgm:presLayoutVars>
      </dgm:prSet>
      <dgm:spPr/>
    </dgm:pt>
    <dgm:pt modelId="{19501449-CE2D-4C47-9271-E6A1A3D0F389}" type="pres">
      <dgm:prSet presAssocID="{B5AB0FD4-7BC0-4163-83C6-09E86A625C1A}" presName="spacer" presStyleCnt="0"/>
      <dgm:spPr/>
    </dgm:pt>
    <dgm:pt modelId="{58E58290-1B34-4BE9-9F09-05239F7D714A}" type="pres">
      <dgm:prSet presAssocID="{C28D34B5-D0D1-413F-82BA-AD14C10F2597}" presName="parentText" presStyleLbl="node1" presStyleIdx="1" presStyleCnt="6">
        <dgm:presLayoutVars>
          <dgm:chMax val="0"/>
          <dgm:bulletEnabled val="1"/>
        </dgm:presLayoutVars>
      </dgm:prSet>
      <dgm:spPr/>
    </dgm:pt>
    <dgm:pt modelId="{9F9B8F72-4582-4490-A101-850137AC0590}" type="pres">
      <dgm:prSet presAssocID="{C9315901-1C00-494B-B436-3FD24717E45D}" presName="spacer" presStyleCnt="0"/>
      <dgm:spPr/>
    </dgm:pt>
    <dgm:pt modelId="{FD151B75-DD86-45BB-A4CB-D8202F573523}" type="pres">
      <dgm:prSet presAssocID="{80BA00F3-8FA8-45BA-B5F6-07D06F43A7B6}" presName="parentText" presStyleLbl="node1" presStyleIdx="2" presStyleCnt="6">
        <dgm:presLayoutVars>
          <dgm:chMax val="0"/>
          <dgm:bulletEnabled val="1"/>
        </dgm:presLayoutVars>
      </dgm:prSet>
      <dgm:spPr/>
    </dgm:pt>
    <dgm:pt modelId="{41F13D9F-8C70-441D-B347-F691B9B5F60B}" type="pres">
      <dgm:prSet presAssocID="{23DDAFDF-5643-4A0B-B7E4-6CB90B178F8A}" presName="spacer" presStyleCnt="0"/>
      <dgm:spPr/>
    </dgm:pt>
    <dgm:pt modelId="{D1C7652D-3E1E-47F5-A808-CA5EBCD9F57D}" type="pres">
      <dgm:prSet presAssocID="{AC7170BA-5FAB-4FED-8A9C-69820FEAEF51}" presName="parentText" presStyleLbl="node1" presStyleIdx="3" presStyleCnt="6">
        <dgm:presLayoutVars>
          <dgm:chMax val="0"/>
          <dgm:bulletEnabled val="1"/>
        </dgm:presLayoutVars>
      </dgm:prSet>
      <dgm:spPr/>
    </dgm:pt>
    <dgm:pt modelId="{C5107558-1507-48CD-8B8E-717393AA28A3}" type="pres">
      <dgm:prSet presAssocID="{C8136342-08FD-4308-A8EE-E582C061E412}" presName="spacer" presStyleCnt="0"/>
      <dgm:spPr/>
    </dgm:pt>
    <dgm:pt modelId="{A337B41C-3E58-439E-A845-535866007E4B}" type="pres">
      <dgm:prSet presAssocID="{6FD30319-4457-4528-A3AA-EBACCFE01615}" presName="parentText" presStyleLbl="node1" presStyleIdx="4" presStyleCnt="6">
        <dgm:presLayoutVars>
          <dgm:chMax val="0"/>
          <dgm:bulletEnabled val="1"/>
        </dgm:presLayoutVars>
      </dgm:prSet>
      <dgm:spPr/>
    </dgm:pt>
    <dgm:pt modelId="{3BD30288-68C7-4DE0-B180-BB041AC2FA38}" type="pres">
      <dgm:prSet presAssocID="{391A9F8E-C971-4823-842D-BA8E37F689C7}" presName="spacer" presStyleCnt="0"/>
      <dgm:spPr/>
    </dgm:pt>
    <dgm:pt modelId="{F0586E93-AF71-4993-92E5-623141CA18D5}" type="pres">
      <dgm:prSet presAssocID="{B7DC87D2-CC7B-4B09-AECD-E91F624BA876}" presName="parentText" presStyleLbl="node1" presStyleIdx="5" presStyleCnt="6" custLinFactNeighborX="589" custLinFactNeighborY="78432">
        <dgm:presLayoutVars>
          <dgm:chMax val="0"/>
          <dgm:bulletEnabled val="1"/>
        </dgm:presLayoutVars>
      </dgm:prSet>
      <dgm:spPr/>
    </dgm:pt>
  </dgm:ptLst>
  <dgm:cxnLst>
    <dgm:cxn modelId="{B7C20A0B-B79E-4F1E-958A-9181AE5CE799}" srcId="{DAB694D1-B196-4796-B63F-1F0E8B64D993}" destId="{B7DC87D2-CC7B-4B09-AECD-E91F624BA876}" srcOrd="5" destOrd="0" parTransId="{225C0748-6528-4CF6-AA7D-923F25F8BBF9}" sibTransId="{668D6738-27FD-476D-92EC-DB994202A1E3}"/>
    <dgm:cxn modelId="{4DFF9F18-2E1F-4908-B008-A8E8475D5FC7}" type="presOf" srcId="{B7DC87D2-CC7B-4B09-AECD-E91F624BA876}" destId="{F0586E93-AF71-4993-92E5-623141CA18D5}" srcOrd="0" destOrd="0" presId="urn:microsoft.com/office/officeart/2005/8/layout/vList2"/>
    <dgm:cxn modelId="{C446E01D-459F-4D9C-AAF7-D601E3ADA6D7}" srcId="{DAB694D1-B196-4796-B63F-1F0E8B64D993}" destId="{80BA00F3-8FA8-45BA-B5F6-07D06F43A7B6}" srcOrd="2" destOrd="0" parTransId="{39CB1D30-03C1-4E8C-9C86-967C2749877E}" sibTransId="{23DDAFDF-5643-4A0B-B7E4-6CB90B178F8A}"/>
    <dgm:cxn modelId="{2C86C322-0AAF-4080-B094-89A1EFF39AD5}" type="presOf" srcId="{80BA00F3-8FA8-45BA-B5F6-07D06F43A7B6}" destId="{FD151B75-DD86-45BB-A4CB-D8202F573523}" srcOrd="0" destOrd="0" presId="urn:microsoft.com/office/officeart/2005/8/layout/vList2"/>
    <dgm:cxn modelId="{D5FABC30-DDDB-491E-892D-8D5F062BE234}" srcId="{DAB694D1-B196-4796-B63F-1F0E8B64D993}" destId="{AC7170BA-5FAB-4FED-8A9C-69820FEAEF51}" srcOrd="3" destOrd="0" parTransId="{3A4A65BA-1774-475A-9B63-C6762550C386}" sibTransId="{C8136342-08FD-4308-A8EE-E582C061E412}"/>
    <dgm:cxn modelId="{948F9946-5ED2-4CCE-88F6-2B226062D986}" type="presOf" srcId="{C28D34B5-D0D1-413F-82BA-AD14C10F2597}" destId="{58E58290-1B34-4BE9-9F09-05239F7D714A}" srcOrd="0" destOrd="0" presId="urn:microsoft.com/office/officeart/2005/8/layout/vList2"/>
    <dgm:cxn modelId="{501F7C6D-7C65-4F4C-B953-8C4F57C09E4A}" type="presOf" srcId="{0102A190-C925-4E46-B510-426FF2E04EDF}" destId="{7AABDF8C-82BB-4343-B57A-7BC19BF96E4E}" srcOrd="0" destOrd="0" presId="urn:microsoft.com/office/officeart/2005/8/layout/vList2"/>
    <dgm:cxn modelId="{FCB264B5-F0D1-4E14-B32E-A697F00B4A96}" type="presOf" srcId="{6FD30319-4457-4528-A3AA-EBACCFE01615}" destId="{A337B41C-3E58-439E-A845-535866007E4B}" srcOrd="0" destOrd="0" presId="urn:microsoft.com/office/officeart/2005/8/layout/vList2"/>
    <dgm:cxn modelId="{76D403C2-6F4A-4B91-AC88-2C8C94492F95}" srcId="{DAB694D1-B196-4796-B63F-1F0E8B64D993}" destId="{C28D34B5-D0D1-413F-82BA-AD14C10F2597}" srcOrd="1" destOrd="0" parTransId="{492F9366-16E3-4422-8031-001B31B8AA00}" sibTransId="{C9315901-1C00-494B-B436-3FD24717E45D}"/>
    <dgm:cxn modelId="{408AFFCB-E908-4B43-AFC5-B5D921201F1C}" type="presOf" srcId="{AC7170BA-5FAB-4FED-8A9C-69820FEAEF51}" destId="{D1C7652D-3E1E-47F5-A808-CA5EBCD9F57D}" srcOrd="0" destOrd="0" presId="urn:microsoft.com/office/officeart/2005/8/layout/vList2"/>
    <dgm:cxn modelId="{B6B1B6D4-8E09-4B2A-9CDA-6728813BB7A8}" type="presOf" srcId="{DAB694D1-B196-4796-B63F-1F0E8B64D993}" destId="{7ACA81C9-CADF-412F-88C7-FA8C4DD3E06E}" srcOrd="0" destOrd="0" presId="urn:microsoft.com/office/officeart/2005/8/layout/vList2"/>
    <dgm:cxn modelId="{61FE04D9-003E-4060-8425-E955B26BB234}" srcId="{DAB694D1-B196-4796-B63F-1F0E8B64D993}" destId="{6FD30319-4457-4528-A3AA-EBACCFE01615}" srcOrd="4" destOrd="0" parTransId="{F624EE4A-93D5-4C2D-80DF-9D20A783B790}" sibTransId="{391A9F8E-C971-4823-842D-BA8E37F689C7}"/>
    <dgm:cxn modelId="{59387CFD-217F-4FDB-AB90-E3C4F9E89D17}" srcId="{DAB694D1-B196-4796-B63F-1F0E8B64D993}" destId="{0102A190-C925-4E46-B510-426FF2E04EDF}" srcOrd="0" destOrd="0" parTransId="{A7A25C5D-3C3E-4688-B8C6-1E3F4BCF0E60}" sibTransId="{B5AB0FD4-7BC0-4163-83C6-09E86A625C1A}"/>
    <dgm:cxn modelId="{807C153E-B230-4E3A-89BE-BDD8735151D6}" type="presParOf" srcId="{7ACA81C9-CADF-412F-88C7-FA8C4DD3E06E}" destId="{7AABDF8C-82BB-4343-B57A-7BC19BF96E4E}" srcOrd="0" destOrd="0" presId="urn:microsoft.com/office/officeart/2005/8/layout/vList2"/>
    <dgm:cxn modelId="{C41D48D1-39F5-471D-8B84-E239E97F3ED9}" type="presParOf" srcId="{7ACA81C9-CADF-412F-88C7-FA8C4DD3E06E}" destId="{19501449-CE2D-4C47-9271-E6A1A3D0F389}" srcOrd="1" destOrd="0" presId="urn:microsoft.com/office/officeart/2005/8/layout/vList2"/>
    <dgm:cxn modelId="{A121F0CA-91D8-41E7-AF08-ED524E25DE83}" type="presParOf" srcId="{7ACA81C9-CADF-412F-88C7-FA8C4DD3E06E}" destId="{58E58290-1B34-4BE9-9F09-05239F7D714A}" srcOrd="2" destOrd="0" presId="urn:microsoft.com/office/officeart/2005/8/layout/vList2"/>
    <dgm:cxn modelId="{42720116-7D86-4DFE-9A88-A5522FD2B727}" type="presParOf" srcId="{7ACA81C9-CADF-412F-88C7-FA8C4DD3E06E}" destId="{9F9B8F72-4582-4490-A101-850137AC0590}" srcOrd="3" destOrd="0" presId="urn:microsoft.com/office/officeart/2005/8/layout/vList2"/>
    <dgm:cxn modelId="{E0087631-C77F-48B0-A05B-DF1B6F9A694B}" type="presParOf" srcId="{7ACA81C9-CADF-412F-88C7-FA8C4DD3E06E}" destId="{FD151B75-DD86-45BB-A4CB-D8202F573523}" srcOrd="4" destOrd="0" presId="urn:microsoft.com/office/officeart/2005/8/layout/vList2"/>
    <dgm:cxn modelId="{8E50DF64-6786-4872-B64D-5C2F9477B0D5}" type="presParOf" srcId="{7ACA81C9-CADF-412F-88C7-FA8C4DD3E06E}" destId="{41F13D9F-8C70-441D-B347-F691B9B5F60B}" srcOrd="5" destOrd="0" presId="urn:microsoft.com/office/officeart/2005/8/layout/vList2"/>
    <dgm:cxn modelId="{AA8F0569-C31D-4749-9844-745C02CD8365}" type="presParOf" srcId="{7ACA81C9-CADF-412F-88C7-FA8C4DD3E06E}" destId="{D1C7652D-3E1E-47F5-A808-CA5EBCD9F57D}" srcOrd="6" destOrd="0" presId="urn:microsoft.com/office/officeart/2005/8/layout/vList2"/>
    <dgm:cxn modelId="{A8C4CD54-64B8-46D9-98D7-729F77A41257}" type="presParOf" srcId="{7ACA81C9-CADF-412F-88C7-FA8C4DD3E06E}" destId="{C5107558-1507-48CD-8B8E-717393AA28A3}" srcOrd="7" destOrd="0" presId="urn:microsoft.com/office/officeart/2005/8/layout/vList2"/>
    <dgm:cxn modelId="{2B6E4829-0AD2-4E99-8BF9-07F5398C8E07}" type="presParOf" srcId="{7ACA81C9-CADF-412F-88C7-FA8C4DD3E06E}" destId="{A337B41C-3E58-439E-A845-535866007E4B}" srcOrd="8" destOrd="0" presId="urn:microsoft.com/office/officeart/2005/8/layout/vList2"/>
    <dgm:cxn modelId="{7CB16C85-0120-4BF9-9947-75D9CF38EC6B}" type="presParOf" srcId="{7ACA81C9-CADF-412F-88C7-FA8C4DD3E06E}" destId="{3BD30288-68C7-4DE0-B180-BB041AC2FA38}" srcOrd="9" destOrd="0" presId="urn:microsoft.com/office/officeart/2005/8/layout/vList2"/>
    <dgm:cxn modelId="{9B13B445-5B54-46E1-8A63-BE58261A2319}" type="presParOf" srcId="{7ACA81C9-CADF-412F-88C7-FA8C4DD3E06E}" destId="{F0586E93-AF71-4993-92E5-623141CA18D5}"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D85BCB-68F7-4B8D-84FE-0E98061E706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pt>
    <dgm:pt modelId="{2B4DABC6-E8F7-4C44-9DE1-E03768AFDDE8}">
      <dgm:prSet phldrT="[Text]" custT="1"/>
      <dgm:spPr/>
      <dgm:t>
        <a:bodyPr/>
        <a:lstStyle/>
        <a:p>
          <a:pPr marL="0" lvl="0" indent="0" algn="ctr" defTabSz="622300">
            <a:lnSpc>
              <a:spcPct val="100000"/>
            </a:lnSpc>
            <a:spcBef>
              <a:spcPct val="0"/>
            </a:spcBef>
            <a:spcAft>
              <a:spcPct val="35000"/>
            </a:spcAft>
            <a:buNone/>
            <a:defRPr cap="all"/>
          </a:pPr>
          <a:r>
            <a:rPr lang="en-US" sz="1800" kern="1200" cap="all" dirty="0">
              <a:solidFill>
                <a:prstClr val="black">
                  <a:hueOff val="0"/>
                  <a:satOff val="0"/>
                  <a:lumOff val="0"/>
                  <a:alphaOff val="0"/>
                </a:prstClr>
              </a:solidFill>
              <a:latin typeface="Calibri" panose="020F0502020204030204"/>
              <a:ea typeface="+mn-ea"/>
              <a:cs typeface="+mn-cs"/>
            </a:rPr>
            <a:t>Visualizing the data </a:t>
          </a:r>
        </a:p>
      </dgm:t>
    </dgm:pt>
    <dgm:pt modelId="{CCB7606F-E2F9-492F-92AF-4FF9ECE69960}" type="parTrans" cxnId="{1F2478D2-9486-471B-A880-7E385DEE760E}">
      <dgm:prSet/>
      <dgm:spPr/>
      <dgm:t>
        <a:bodyPr/>
        <a:lstStyle/>
        <a:p>
          <a:endParaRPr lang="en-US"/>
        </a:p>
      </dgm:t>
    </dgm:pt>
    <dgm:pt modelId="{F9F09B37-6248-49BF-8561-4F5592D12A97}" type="sibTrans" cxnId="{1F2478D2-9486-471B-A880-7E385DEE760E}">
      <dgm:prSet/>
      <dgm:spPr/>
      <dgm:t>
        <a:bodyPr/>
        <a:lstStyle/>
        <a:p>
          <a:endParaRPr lang="en-US"/>
        </a:p>
      </dgm:t>
    </dgm:pt>
    <dgm:pt modelId="{6341CE7F-68CC-4925-82F8-BE10B14830EE}">
      <dgm:prSet phldrT="[Text]" custT="1"/>
      <dgm:spPr/>
      <dgm:t>
        <a:bodyPr/>
        <a:lstStyle/>
        <a:p>
          <a:pPr marL="0" lvl="0" indent="0" algn="ctr" defTabSz="800100">
            <a:lnSpc>
              <a:spcPct val="100000"/>
            </a:lnSpc>
            <a:spcBef>
              <a:spcPct val="0"/>
            </a:spcBef>
            <a:spcAft>
              <a:spcPct val="35000"/>
            </a:spcAft>
            <a:buNone/>
            <a:defRPr cap="all"/>
          </a:pPr>
          <a:r>
            <a:rPr lang="en-US" sz="1800" kern="1200" cap="all" dirty="0">
              <a:solidFill>
                <a:prstClr val="black">
                  <a:hueOff val="0"/>
                  <a:satOff val="0"/>
                  <a:lumOff val="0"/>
                  <a:alphaOff val="0"/>
                </a:prstClr>
              </a:solidFill>
              <a:latin typeface="Calibri" panose="020F0502020204030204"/>
              <a:ea typeface="+mn-ea"/>
              <a:cs typeface="+mn-cs"/>
            </a:rPr>
            <a:t>Performing simple linear regression </a:t>
          </a:r>
        </a:p>
        <a:p>
          <a:pPr marL="0" lvl="0" indent="0" algn="ctr" defTabSz="800100">
            <a:lnSpc>
              <a:spcPct val="100000"/>
            </a:lnSpc>
            <a:spcBef>
              <a:spcPct val="0"/>
            </a:spcBef>
            <a:spcAft>
              <a:spcPct val="35000"/>
            </a:spcAft>
            <a:buNone/>
            <a:defRPr cap="all"/>
          </a:pPr>
          <a:r>
            <a:rPr lang="en-US" sz="1800" kern="1200" cap="all" dirty="0">
              <a:solidFill>
                <a:prstClr val="black">
                  <a:hueOff val="0"/>
                  <a:satOff val="0"/>
                  <a:lumOff val="0"/>
                  <a:alphaOff val="0"/>
                </a:prstClr>
              </a:solidFill>
              <a:latin typeface="Calibri" panose="020F0502020204030204"/>
              <a:ea typeface="+mn-ea"/>
              <a:cs typeface="+mn-cs"/>
            </a:rPr>
            <a:t>( Creating a model) </a:t>
          </a:r>
        </a:p>
      </dgm:t>
    </dgm:pt>
    <dgm:pt modelId="{D27B9BD6-7CDF-42C3-8796-2B1DD1E766FD}" type="parTrans" cxnId="{68494B71-704F-460A-A299-972F3B86747E}">
      <dgm:prSet/>
      <dgm:spPr/>
      <dgm:t>
        <a:bodyPr/>
        <a:lstStyle/>
        <a:p>
          <a:endParaRPr lang="en-US"/>
        </a:p>
      </dgm:t>
    </dgm:pt>
    <dgm:pt modelId="{6EC95D76-8009-4A85-8918-E12567E2C519}" type="sibTrans" cxnId="{68494B71-704F-460A-A299-972F3B86747E}">
      <dgm:prSet/>
      <dgm:spPr/>
      <dgm:t>
        <a:bodyPr/>
        <a:lstStyle/>
        <a:p>
          <a:endParaRPr lang="en-US"/>
        </a:p>
      </dgm:t>
    </dgm:pt>
    <dgm:pt modelId="{F1BAD36A-CD0C-4594-B7EA-10F31C9F9386}">
      <dgm:prSet phldrT="[Text]" custT="1"/>
      <dgm:spPr/>
      <dgm:t>
        <a:bodyPr/>
        <a:lstStyle/>
        <a:p>
          <a:pPr>
            <a:lnSpc>
              <a:spcPct val="100000"/>
            </a:lnSpc>
            <a:defRPr cap="all"/>
          </a:pPr>
          <a:r>
            <a:rPr lang="en-US" sz="1800" dirty="0"/>
            <a:t>Interpreting Results</a:t>
          </a:r>
        </a:p>
      </dgm:t>
    </dgm:pt>
    <dgm:pt modelId="{84863EEC-5063-4EA3-8EEB-D7F99E97942A}" type="parTrans" cxnId="{4C51A8C9-0EF5-4469-9012-DE8465757FF6}">
      <dgm:prSet/>
      <dgm:spPr/>
      <dgm:t>
        <a:bodyPr/>
        <a:lstStyle/>
        <a:p>
          <a:endParaRPr lang="en-US"/>
        </a:p>
      </dgm:t>
    </dgm:pt>
    <dgm:pt modelId="{3BDFFCB7-B4BB-4AC1-9F35-C8034DBAEE75}" type="sibTrans" cxnId="{4C51A8C9-0EF5-4469-9012-DE8465757FF6}">
      <dgm:prSet/>
      <dgm:spPr/>
      <dgm:t>
        <a:bodyPr/>
        <a:lstStyle/>
        <a:p>
          <a:endParaRPr lang="en-US"/>
        </a:p>
      </dgm:t>
    </dgm:pt>
    <dgm:pt modelId="{9958A8E5-9520-4FBE-9C1F-C410D7317040}">
      <dgm:prSet custT="1"/>
      <dgm:spPr/>
      <dgm:t>
        <a:bodyPr/>
        <a:lstStyle/>
        <a:p>
          <a:pPr marL="0" lvl="0" indent="0" algn="ctr" defTabSz="622300">
            <a:lnSpc>
              <a:spcPct val="100000"/>
            </a:lnSpc>
            <a:spcBef>
              <a:spcPct val="0"/>
            </a:spcBef>
            <a:spcAft>
              <a:spcPct val="35000"/>
            </a:spcAft>
            <a:buNone/>
            <a:defRPr cap="all"/>
          </a:pPr>
          <a:r>
            <a:rPr lang="en-US" sz="1800" kern="1200" cap="all" dirty="0">
              <a:solidFill>
                <a:prstClr val="black">
                  <a:hueOff val="0"/>
                  <a:satOff val="0"/>
                  <a:lumOff val="0"/>
                  <a:alphaOff val="0"/>
                </a:prstClr>
              </a:solidFill>
              <a:latin typeface="Calibri" panose="020F0502020204030204"/>
              <a:ea typeface="+mn-ea"/>
              <a:cs typeface="+mn-cs"/>
            </a:rPr>
            <a:t>Reading and understanding the data</a:t>
          </a:r>
        </a:p>
      </dgm:t>
    </dgm:pt>
    <dgm:pt modelId="{02C38EBF-84B2-485E-9D02-8345EB60FC6C}" type="parTrans" cxnId="{DFB60830-7BB6-4555-9B3E-8D520428259F}">
      <dgm:prSet/>
      <dgm:spPr/>
      <dgm:t>
        <a:bodyPr/>
        <a:lstStyle/>
        <a:p>
          <a:endParaRPr lang="en-US"/>
        </a:p>
      </dgm:t>
    </dgm:pt>
    <dgm:pt modelId="{20E0DF4C-331C-4B6B-9277-D68719C4ED75}" type="sibTrans" cxnId="{DFB60830-7BB6-4555-9B3E-8D520428259F}">
      <dgm:prSet/>
      <dgm:spPr/>
      <dgm:t>
        <a:bodyPr/>
        <a:lstStyle/>
        <a:p>
          <a:endParaRPr lang="en-US"/>
        </a:p>
      </dgm:t>
    </dgm:pt>
    <dgm:pt modelId="{BD74378E-DA11-4FE8-82EA-24AB973BDC64}">
      <dgm:prSet custT="1"/>
      <dgm:spPr/>
      <dgm:t>
        <a:bodyPr/>
        <a:lstStyle/>
        <a:p>
          <a:pPr>
            <a:lnSpc>
              <a:spcPct val="100000"/>
            </a:lnSpc>
            <a:defRPr cap="all"/>
          </a:pPr>
          <a:r>
            <a:rPr lang="en-US" sz="1800" b="0" i="0" dirty="0">
              <a:effectLst/>
              <a:latin typeface="charter"/>
            </a:rPr>
            <a:t>Predictions on the test set</a:t>
          </a:r>
        </a:p>
      </dgm:t>
    </dgm:pt>
    <dgm:pt modelId="{5BD54B49-86D3-4A3D-846C-C554639FB47D}" type="parTrans" cxnId="{38BC4B7F-9F96-440E-9649-A35FE39D81B0}">
      <dgm:prSet/>
      <dgm:spPr/>
      <dgm:t>
        <a:bodyPr/>
        <a:lstStyle/>
        <a:p>
          <a:endParaRPr lang="en-US"/>
        </a:p>
      </dgm:t>
    </dgm:pt>
    <dgm:pt modelId="{213ABE07-68C4-4044-9FF3-188D46009B40}" type="sibTrans" cxnId="{38BC4B7F-9F96-440E-9649-A35FE39D81B0}">
      <dgm:prSet/>
      <dgm:spPr/>
      <dgm:t>
        <a:bodyPr/>
        <a:lstStyle/>
        <a:p>
          <a:endParaRPr lang="en-US"/>
        </a:p>
      </dgm:t>
    </dgm:pt>
    <dgm:pt modelId="{458E5A29-8F84-488C-B550-5A2EC8A52A09}" type="pres">
      <dgm:prSet presAssocID="{82D85BCB-68F7-4B8D-84FE-0E98061E7061}" presName="root" presStyleCnt="0">
        <dgm:presLayoutVars>
          <dgm:dir/>
          <dgm:resizeHandles val="exact"/>
        </dgm:presLayoutVars>
      </dgm:prSet>
      <dgm:spPr/>
    </dgm:pt>
    <dgm:pt modelId="{E5F94AF5-DC36-4BE2-927A-6F5E4E19C66A}" type="pres">
      <dgm:prSet presAssocID="{9958A8E5-9520-4FBE-9C1F-C410D7317040}" presName="compNode" presStyleCnt="0"/>
      <dgm:spPr/>
    </dgm:pt>
    <dgm:pt modelId="{BB6F83AC-6431-4E0C-A57D-0231A232DA6E}" type="pres">
      <dgm:prSet presAssocID="{9958A8E5-9520-4FBE-9C1F-C410D7317040}" presName="iconBgRect" presStyleLbl="bgShp" presStyleIdx="0" presStyleCnt="5"/>
      <dgm:spPr/>
    </dgm:pt>
    <dgm:pt modelId="{B62585E4-C8FD-425F-B9C9-A9CE487CBEA3}" type="pres">
      <dgm:prSet presAssocID="{9958A8E5-9520-4FBE-9C1F-C410D731704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ie chart"/>
        </a:ext>
      </dgm:extLst>
    </dgm:pt>
    <dgm:pt modelId="{60112EEB-9759-47EE-BE79-19F2BE5DF0F6}" type="pres">
      <dgm:prSet presAssocID="{9958A8E5-9520-4FBE-9C1F-C410D7317040}" presName="spaceRect" presStyleCnt="0"/>
      <dgm:spPr/>
    </dgm:pt>
    <dgm:pt modelId="{80A78C39-0F92-4A16-AE7B-979FFB0E22AB}" type="pres">
      <dgm:prSet presAssocID="{9958A8E5-9520-4FBE-9C1F-C410D7317040}" presName="textRect" presStyleLbl="revTx" presStyleIdx="0" presStyleCnt="5">
        <dgm:presLayoutVars>
          <dgm:chMax val="1"/>
          <dgm:chPref val="1"/>
        </dgm:presLayoutVars>
      </dgm:prSet>
      <dgm:spPr/>
    </dgm:pt>
    <dgm:pt modelId="{32FD9578-B03B-41CE-8229-130E9F810471}" type="pres">
      <dgm:prSet presAssocID="{20E0DF4C-331C-4B6B-9277-D68719C4ED75}" presName="sibTrans" presStyleCnt="0"/>
      <dgm:spPr/>
    </dgm:pt>
    <dgm:pt modelId="{D7EF4841-CA8A-480A-A7AA-40532632B0EA}" type="pres">
      <dgm:prSet presAssocID="{2B4DABC6-E8F7-4C44-9DE1-E03768AFDDE8}" presName="compNode" presStyleCnt="0"/>
      <dgm:spPr/>
    </dgm:pt>
    <dgm:pt modelId="{36D3BBCD-BE1C-44B3-8F0B-0CD82EE918C1}" type="pres">
      <dgm:prSet presAssocID="{2B4DABC6-E8F7-4C44-9DE1-E03768AFDDE8}" presName="iconBgRect" presStyleLbl="bgShp" presStyleIdx="1" presStyleCnt="5"/>
      <dgm:spPr/>
    </dgm:pt>
    <dgm:pt modelId="{F4C7DB53-FCE7-461E-89F5-F86E51143FC9}" type="pres">
      <dgm:prSet presAssocID="{2B4DABC6-E8F7-4C44-9DE1-E03768AFDDE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19E45D96-2DCE-4DC7-B3CD-B45449232B56}" type="pres">
      <dgm:prSet presAssocID="{2B4DABC6-E8F7-4C44-9DE1-E03768AFDDE8}" presName="spaceRect" presStyleCnt="0"/>
      <dgm:spPr/>
    </dgm:pt>
    <dgm:pt modelId="{4C048D8E-3F22-4DC6-80C2-D113C2C446BE}" type="pres">
      <dgm:prSet presAssocID="{2B4DABC6-E8F7-4C44-9DE1-E03768AFDDE8}" presName="textRect" presStyleLbl="revTx" presStyleIdx="1" presStyleCnt="5">
        <dgm:presLayoutVars>
          <dgm:chMax val="1"/>
          <dgm:chPref val="1"/>
        </dgm:presLayoutVars>
      </dgm:prSet>
      <dgm:spPr/>
    </dgm:pt>
    <dgm:pt modelId="{03AFD66F-2EEF-452A-8CA3-27B7FBF76ECA}" type="pres">
      <dgm:prSet presAssocID="{F9F09B37-6248-49BF-8561-4F5592D12A97}" presName="sibTrans" presStyleCnt="0"/>
      <dgm:spPr/>
    </dgm:pt>
    <dgm:pt modelId="{A6018E9B-993D-49ED-9C9D-8A2862F9E0E4}" type="pres">
      <dgm:prSet presAssocID="{6341CE7F-68CC-4925-82F8-BE10B14830EE}" presName="compNode" presStyleCnt="0"/>
      <dgm:spPr/>
    </dgm:pt>
    <dgm:pt modelId="{7EBFC0D9-E5C4-477D-82C4-9D62C081F563}" type="pres">
      <dgm:prSet presAssocID="{6341CE7F-68CC-4925-82F8-BE10B14830EE}" presName="iconBgRect" presStyleLbl="bgShp" presStyleIdx="2" presStyleCnt="5"/>
      <dgm:spPr/>
    </dgm:pt>
    <dgm:pt modelId="{452A119A-0022-4C71-B3AB-C75CE977EA7B}" type="pres">
      <dgm:prSet presAssocID="{6341CE7F-68CC-4925-82F8-BE10B14830E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E722DC68-F032-4DC2-8E99-46B69888D188}" type="pres">
      <dgm:prSet presAssocID="{6341CE7F-68CC-4925-82F8-BE10B14830EE}" presName="spaceRect" presStyleCnt="0"/>
      <dgm:spPr/>
    </dgm:pt>
    <dgm:pt modelId="{E48BBED8-EB61-45AA-B7B4-C704BF8CE8C9}" type="pres">
      <dgm:prSet presAssocID="{6341CE7F-68CC-4925-82F8-BE10B14830EE}" presName="textRect" presStyleLbl="revTx" presStyleIdx="2" presStyleCnt="5">
        <dgm:presLayoutVars>
          <dgm:chMax val="1"/>
          <dgm:chPref val="1"/>
        </dgm:presLayoutVars>
      </dgm:prSet>
      <dgm:spPr/>
    </dgm:pt>
    <dgm:pt modelId="{28B8E29D-0CBB-4ADE-A88E-4590C85952A8}" type="pres">
      <dgm:prSet presAssocID="{6EC95D76-8009-4A85-8918-E12567E2C519}" presName="sibTrans" presStyleCnt="0"/>
      <dgm:spPr/>
    </dgm:pt>
    <dgm:pt modelId="{E869445D-3CF5-4703-9F2C-45FED621F7F1}" type="pres">
      <dgm:prSet presAssocID="{F1BAD36A-CD0C-4594-B7EA-10F31C9F9386}" presName="compNode" presStyleCnt="0"/>
      <dgm:spPr/>
    </dgm:pt>
    <dgm:pt modelId="{BC49CF6C-804E-43D5-A166-59F91E2A89BE}" type="pres">
      <dgm:prSet presAssocID="{F1BAD36A-CD0C-4594-B7EA-10F31C9F9386}" presName="iconBgRect" presStyleLbl="bgShp" presStyleIdx="3" presStyleCnt="5"/>
      <dgm:spPr/>
    </dgm:pt>
    <dgm:pt modelId="{C7B2A82B-0A08-4FC1-B31A-EA3F2863BBF3}" type="pres">
      <dgm:prSet presAssocID="{F1BAD36A-CD0C-4594-B7EA-10F31C9F938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7F64AD58-9718-43C7-B664-1BCDDDED0279}" type="pres">
      <dgm:prSet presAssocID="{F1BAD36A-CD0C-4594-B7EA-10F31C9F9386}" presName="spaceRect" presStyleCnt="0"/>
      <dgm:spPr/>
    </dgm:pt>
    <dgm:pt modelId="{25FEBA6D-FCEF-46EA-8878-8EDE27D199DF}" type="pres">
      <dgm:prSet presAssocID="{F1BAD36A-CD0C-4594-B7EA-10F31C9F9386}" presName="textRect" presStyleLbl="revTx" presStyleIdx="3" presStyleCnt="5">
        <dgm:presLayoutVars>
          <dgm:chMax val="1"/>
          <dgm:chPref val="1"/>
        </dgm:presLayoutVars>
      </dgm:prSet>
      <dgm:spPr/>
    </dgm:pt>
    <dgm:pt modelId="{2FC6CF66-4796-484A-9070-9D469CE8AA7E}" type="pres">
      <dgm:prSet presAssocID="{3BDFFCB7-B4BB-4AC1-9F35-C8034DBAEE75}" presName="sibTrans" presStyleCnt="0"/>
      <dgm:spPr/>
    </dgm:pt>
    <dgm:pt modelId="{E66FAB36-AAB9-445A-BBC9-E5F0E2CF6AB1}" type="pres">
      <dgm:prSet presAssocID="{BD74378E-DA11-4FE8-82EA-24AB973BDC64}" presName="compNode" presStyleCnt="0"/>
      <dgm:spPr/>
    </dgm:pt>
    <dgm:pt modelId="{15A61F51-DC7D-4C27-952D-CE88D13F979A}" type="pres">
      <dgm:prSet presAssocID="{BD74378E-DA11-4FE8-82EA-24AB973BDC64}" presName="iconBgRect" presStyleLbl="bgShp" presStyleIdx="4" presStyleCnt="5"/>
      <dgm:spPr/>
    </dgm:pt>
    <dgm:pt modelId="{A8B4C7CD-7033-4749-BEBE-4384785F1BC3}" type="pres">
      <dgm:prSet presAssocID="{BD74378E-DA11-4FE8-82EA-24AB973BDC6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677BE268-EA16-4159-8FCE-B15D8637BDE3}" type="pres">
      <dgm:prSet presAssocID="{BD74378E-DA11-4FE8-82EA-24AB973BDC64}" presName="spaceRect" presStyleCnt="0"/>
      <dgm:spPr/>
    </dgm:pt>
    <dgm:pt modelId="{D135096B-1634-4A5C-BB0B-70BB4AA7CBA5}" type="pres">
      <dgm:prSet presAssocID="{BD74378E-DA11-4FE8-82EA-24AB973BDC64}" presName="textRect" presStyleLbl="revTx" presStyleIdx="4" presStyleCnt="5">
        <dgm:presLayoutVars>
          <dgm:chMax val="1"/>
          <dgm:chPref val="1"/>
        </dgm:presLayoutVars>
      </dgm:prSet>
      <dgm:spPr/>
    </dgm:pt>
  </dgm:ptLst>
  <dgm:cxnLst>
    <dgm:cxn modelId="{DFB60830-7BB6-4555-9B3E-8D520428259F}" srcId="{82D85BCB-68F7-4B8D-84FE-0E98061E7061}" destId="{9958A8E5-9520-4FBE-9C1F-C410D7317040}" srcOrd="0" destOrd="0" parTransId="{02C38EBF-84B2-485E-9D02-8345EB60FC6C}" sibTransId="{20E0DF4C-331C-4B6B-9277-D68719C4ED75}"/>
    <dgm:cxn modelId="{08DF444C-1BAD-40E8-9319-9FC7D79A42D4}" type="presOf" srcId="{82D85BCB-68F7-4B8D-84FE-0E98061E7061}" destId="{458E5A29-8F84-488C-B550-5A2EC8A52A09}" srcOrd="0" destOrd="0" presId="urn:microsoft.com/office/officeart/2018/5/layout/IconCircleLabelList"/>
    <dgm:cxn modelId="{68494B71-704F-460A-A299-972F3B86747E}" srcId="{82D85BCB-68F7-4B8D-84FE-0E98061E7061}" destId="{6341CE7F-68CC-4925-82F8-BE10B14830EE}" srcOrd="2" destOrd="0" parTransId="{D27B9BD6-7CDF-42C3-8796-2B1DD1E766FD}" sibTransId="{6EC95D76-8009-4A85-8918-E12567E2C519}"/>
    <dgm:cxn modelId="{13DCFD71-A3B0-4632-A8BC-A32114CF3DF4}" type="presOf" srcId="{2B4DABC6-E8F7-4C44-9DE1-E03768AFDDE8}" destId="{4C048D8E-3F22-4DC6-80C2-D113C2C446BE}" srcOrd="0" destOrd="0" presId="urn:microsoft.com/office/officeart/2018/5/layout/IconCircleLabelList"/>
    <dgm:cxn modelId="{38BC4B7F-9F96-440E-9649-A35FE39D81B0}" srcId="{82D85BCB-68F7-4B8D-84FE-0E98061E7061}" destId="{BD74378E-DA11-4FE8-82EA-24AB973BDC64}" srcOrd="4" destOrd="0" parTransId="{5BD54B49-86D3-4A3D-846C-C554639FB47D}" sibTransId="{213ABE07-68C4-4044-9FF3-188D46009B40}"/>
    <dgm:cxn modelId="{1F102192-6793-4DE7-9063-29EAE0C5B2AF}" type="presOf" srcId="{9958A8E5-9520-4FBE-9C1F-C410D7317040}" destId="{80A78C39-0F92-4A16-AE7B-979FFB0E22AB}" srcOrd="0" destOrd="0" presId="urn:microsoft.com/office/officeart/2018/5/layout/IconCircleLabelList"/>
    <dgm:cxn modelId="{FF8CE59A-292A-4018-8824-424101BE0822}" type="presOf" srcId="{F1BAD36A-CD0C-4594-B7EA-10F31C9F9386}" destId="{25FEBA6D-FCEF-46EA-8878-8EDE27D199DF}" srcOrd="0" destOrd="0" presId="urn:microsoft.com/office/officeart/2018/5/layout/IconCircleLabelList"/>
    <dgm:cxn modelId="{AA8839A3-0AE4-482A-B2B2-62DC371E0D6D}" type="presOf" srcId="{6341CE7F-68CC-4925-82F8-BE10B14830EE}" destId="{E48BBED8-EB61-45AA-B7B4-C704BF8CE8C9}" srcOrd="0" destOrd="0" presId="urn:microsoft.com/office/officeart/2018/5/layout/IconCircleLabelList"/>
    <dgm:cxn modelId="{4C51A8C9-0EF5-4469-9012-DE8465757FF6}" srcId="{82D85BCB-68F7-4B8D-84FE-0E98061E7061}" destId="{F1BAD36A-CD0C-4594-B7EA-10F31C9F9386}" srcOrd="3" destOrd="0" parTransId="{84863EEC-5063-4EA3-8EEB-D7F99E97942A}" sibTransId="{3BDFFCB7-B4BB-4AC1-9F35-C8034DBAEE75}"/>
    <dgm:cxn modelId="{1F2478D2-9486-471B-A880-7E385DEE760E}" srcId="{82D85BCB-68F7-4B8D-84FE-0E98061E7061}" destId="{2B4DABC6-E8F7-4C44-9DE1-E03768AFDDE8}" srcOrd="1" destOrd="0" parTransId="{CCB7606F-E2F9-492F-92AF-4FF9ECE69960}" sibTransId="{F9F09B37-6248-49BF-8561-4F5592D12A97}"/>
    <dgm:cxn modelId="{39C7C9FB-2355-4E24-AC06-6A34E6BC9E86}" type="presOf" srcId="{BD74378E-DA11-4FE8-82EA-24AB973BDC64}" destId="{D135096B-1634-4A5C-BB0B-70BB4AA7CBA5}" srcOrd="0" destOrd="0" presId="urn:microsoft.com/office/officeart/2018/5/layout/IconCircleLabelList"/>
    <dgm:cxn modelId="{85043DE5-D4BF-4C10-869F-BC24ADE71AFB}" type="presParOf" srcId="{458E5A29-8F84-488C-B550-5A2EC8A52A09}" destId="{E5F94AF5-DC36-4BE2-927A-6F5E4E19C66A}" srcOrd="0" destOrd="0" presId="urn:microsoft.com/office/officeart/2018/5/layout/IconCircleLabelList"/>
    <dgm:cxn modelId="{AA82756E-C519-4689-A76D-3C2CBCF10714}" type="presParOf" srcId="{E5F94AF5-DC36-4BE2-927A-6F5E4E19C66A}" destId="{BB6F83AC-6431-4E0C-A57D-0231A232DA6E}" srcOrd="0" destOrd="0" presId="urn:microsoft.com/office/officeart/2018/5/layout/IconCircleLabelList"/>
    <dgm:cxn modelId="{DA3616CF-0771-467B-94B5-167F1EA1FF68}" type="presParOf" srcId="{E5F94AF5-DC36-4BE2-927A-6F5E4E19C66A}" destId="{B62585E4-C8FD-425F-B9C9-A9CE487CBEA3}" srcOrd="1" destOrd="0" presId="urn:microsoft.com/office/officeart/2018/5/layout/IconCircleLabelList"/>
    <dgm:cxn modelId="{C29BF704-AF75-4EED-95AC-B5B1106AB18B}" type="presParOf" srcId="{E5F94AF5-DC36-4BE2-927A-6F5E4E19C66A}" destId="{60112EEB-9759-47EE-BE79-19F2BE5DF0F6}" srcOrd="2" destOrd="0" presId="urn:microsoft.com/office/officeart/2018/5/layout/IconCircleLabelList"/>
    <dgm:cxn modelId="{278940BC-1D3D-4755-9B72-08F3F7AFC2D2}" type="presParOf" srcId="{E5F94AF5-DC36-4BE2-927A-6F5E4E19C66A}" destId="{80A78C39-0F92-4A16-AE7B-979FFB0E22AB}" srcOrd="3" destOrd="0" presId="urn:microsoft.com/office/officeart/2018/5/layout/IconCircleLabelList"/>
    <dgm:cxn modelId="{B31EA2A5-E117-4957-8D3F-61E84CA6FE28}" type="presParOf" srcId="{458E5A29-8F84-488C-B550-5A2EC8A52A09}" destId="{32FD9578-B03B-41CE-8229-130E9F810471}" srcOrd="1" destOrd="0" presId="urn:microsoft.com/office/officeart/2018/5/layout/IconCircleLabelList"/>
    <dgm:cxn modelId="{54371235-E2B8-4756-B195-54A96E0D2756}" type="presParOf" srcId="{458E5A29-8F84-488C-B550-5A2EC8A52A09}" destId="{D7EF4841-CA8A-480A-A7AA-40532632B0EA}" srcOrd="2" destOrd="0" presId="urn:microsoft.com/office/officeart/2018/5/layout/IconCircleLabelList"/>
    <dgm:cxn modelId="{84D435EF-17F1-4F7B-B7A3-2948CE9AB9B6}" type="presParOf" srcId="{D7EF4841-CA8A-480A-A7AA-40532632B0EA}" destId="{36D3BBCD-BE1C-44B3-8F0B-0CD82EE918C1}" srcOrd="0" destOrd="0" presId="urn:microsoft.com/office/officeart/2018/5/layout/IconCircleLabelList"/>
    <dgm:cxn modelId="{73DBA6FE-F925-4B46-878F-32C66BA1A772}" type="presParOf" srcId="{D7EF4841-CA8A-480A-A7AA-40532632B0EA}" destId="{F4C7DB53-FCE7-461E-89F5-F86E51143FC9}" srcOrd="1" destOrd="0" presId="urn:microsoft.com/office/officeart/2018/5/layout/IconCircleLabelList"/>
    <dgm:cxn modelId="{F1B25CFF-D79F-49CB-A0E6-4281721715E8}" type="presParOf" srcId="{D7EF4841-CA8A-480A-A7AA-40532632B0EA}" destId="{19E45D96-2DCE-4DC7-B3CD-B45449232B56}" srcOrd="2" destOrd="0" presId="urn:microsoft.com/office/officeart/2018/5/layout/IconCircleLabelList"/>
    <dgm:cxn modelId="{B918DA13-B487-4890-9DF3-0097CBC212EE}" type="presParOf" srcId="{D7EF4841-CA8A-480A-A7AA-40532632B0EA}" destId="{4C048D8E-3F22-4DC6-80C2-D113C2C446BE}" srcOrd="3" destOrd="0" presId="urn:microsoft.com/office/officeart/2018/5/layout/IconCircleLabelList"/>
    <dgm:cxn modelId="{3BF9630B-5158-43F6-BCD4-550932AB4CBD}" type="presParOf" srcId="{458E5A29-8F84-488C-B550-5A2EC8A52A09}" destId="{03AFD66F-2EEF-452A-8CA3-27B7FBF76ECA}" srcOrd="3" destOrd="0" presId="urn:microsoft.com/office/officeart/2018/5/layout/IconCircleLabelList"/>
    <dgm:cxn modelId="{04B8CFF1-4A43-4574-9680-6174240C15AC}" type="presParOf" srcId="{458E5A29-8F84-488C-B550-5A2EC8A52A09}" destId="{A6018E9B-993D-49ED-9C9D-8A2862F9E0E4}" srcOrd="4" destOrd="0" presId="urn:microsoft.com/office/officeart/2018/5/layout/IconCircleLabelList"/>
    <dgm:cxn modelId="{D4C82C25-62CF-4F01-B743-8E677238F7A3}" type="presParOf" srcId="{A6018E9B-993D-49ED-9C9D-8A2862F9E0E4}" destId="{7EBFC0D9-E5C4-477D-82C4-9D62C081F563}" srcOrd="0" destOrd="0" presId="urn:microsoft.com/office/officeart/2018/5/layout/IconCircleLabelList"/>
    <dgm:cxn modelId="{67CDFC7A-6167-4FBE-8BA5-DA9AE91FD64A}" type="presParOf" srcId="{A6018E9B-993D-49ED-9C9D-8A2862F9E0E4}" destId="{452A119A-0022-4C71-B3AB-C75CE977EA7B}" srcOrd="1" destOrd="0" presId="urn:microsoft.com/office/officeart/2018/5/layout/IconCircleLabelList"/>
    <dgm:cxn modelId="{F88A1D02-5DF1-4D80-9F34-5D8C4B1A8305}" type="presParOf" srcId="{A6018E9B-993D-49ED-9C9D-8A2862F9E0E4}" destId="{E722DC68-F032-4DC2-8E99-46B69888D188}" srcOrd="2" destOrd="0" presId="urn:microsoft.com/office/officeart/2018/5/layout/IconCircleLabelList"/>
    <dgm:cxn modelId="{4ECAC0C9-636E-499E-B25C-A58CC5B96FEF}" type="presParOf" srcId="{A6018E9B-993D-49ED-9C9D-8A2862F9E0E4}" destId="{E48BBED8-EB61-45AA-B7B4-C704BF8CE8C9}" srcOrd="3" destOrd="0" presId="urn:microsoft.com/office/officeart/2018/5/layout/IconCircleLabelList"/>
    <dgm:cxn modelId="{3359BF3D-5AC7-4A5D-A476-C5937C120F0A}" type="presParOf" srcId="{458E5A29-8F84-488C-B550-5A2EC8A52A09}" destId="{28B8E29D-0CBB-4ADE-A88E-4590C85952A8}" srcOrd="5" destOrd="0" presId="urn:microsoft.com/office/officeart/2018/5/layout/IconCircleLabelList"/>
    <dgm:cxn modelId="{B399EA9F-B901-4F65-BCCE-36AACB0E764C}" type="presParOf" srcId="{458E5A29-8F84-488C-B550-5A2EC8A52A09}" destId="{E869445D-3CF5-4703-9F2C-45FED621F7F1}" srcOrd="6" destOrd="0" presId="urn:microsoft.com/office/officeart/2018/5/layout/IconCircleLabelList"/>
    <dgm:cxn modelId="{61F5339B-47A9-4A17-9928-79E7F90BC7E3}" type="presParOf" srcId="{E869445D-3CF5-4703-9F2C-45FED621F7F1}" destId="{BC49CF6C-804E-43D5-A166-59F91E2A89BE}" srcOrd="0" destOrd="0" presId="urn:microsoft.com/office/officeart/2018/5/layout/IconCircleLabelList"/>
    <dgm:cxn modelId="{DA5DA904-9421-4A0C-A446-58850E405E30}" type="presParOf" srcId="{E869445D-3CF5-4703-9F2C-45FED621F7F1}" destId="{C7B2A82B-0A08-4FC1-B31A-EA3F2863BBF3}" srcOrd="1" destOrd="0" presId="urn:microsoft.com/office/officeart/2018/5/layout/IconCircleLabelList"/>
    <dgm:cxn modelId="{F78BAEC8-79C3-4771-852D-5ACE0B2D6730}" type="presParOf" srcId="{E869445D-3CF5-4703-9F2C-45FED621F7F1}" destId="{7F64AD58-9718-43C7-B664-1BCDDDED0279}" srcOrd="2" destOrd="0" presId="urn:microsoft.com/office/officeart/2018/5/layout/IconCircleLabelList"/>
    <dgm:cxn modelId="{B85C2DBA-74D8-42D7-A6E3-DDCE8D3FCB51}" type="presParOf" srcId="{E869445D-3CF5-4703-9F2C-45FED621F7F1}" destId="{25FEBA6D-FCEF-46EA-8878-8EDE27D199DF}" srcOrd="3" destOrd="0" presId="urn:microsoft.com/office/officeart/2018/5/layout/IconCircleLabelList"/>
    <dgm:cxn modelId="{A125E52B-CF7F-4AA7-B8C7-970D60B79E9F}" type="presParOf" srcId="{458E5A29-8F84-488C-B550-5A2EC8A52A09}" destId="{2FC6CF66-4796-484A-9070-9D469CE8AA7E}" srcOrd="7" destOrd="0" presId="urn:microsoft.com/office/officeart/2018/5/layout/IconCircleLabelList"/>
    <dgm:cxn modelId="{35900985-6D16-4E27-89D5-50C365B96B52}" type="presParOf" srcId="{458E5A29-8F84-488C-B550-5A2EC8A52A09}" destId="{E66FAB36-AAB9-445A-BBC9-E5F0E2CF6AB1}" srcOrd="8" destOrd="0" presId="urn:microsoft.com/office/officeart/2018/5/layout/IconCircleLabelList"/>
    <dgm:cxn modelId="{3ACD4E3F-F5D2-49CF-97ED-90E3CBF1BB21}" type="presParOf" srcId="{E66FAB36-AAB9-445A-BBC9-E5F0E2CF6AB1}" destId="{15A61F51-DC7D-4C27-952D-CE88D13F979A}" srcOrd="0" destOrd="0" presId="urn:microsoft.com/office/officeart/2018/5/layout/IconCircleLabelList"/>
    <dgm:cxn modelId="{143C201A-AEEC-494D-BD23-E2C89E46929F}" type="presParOf" srcId="{E66FAB36-AAB9-445A-BBC9-E5F0E2CF6AB1}" destId="{A8B4C7CD-7033-4749-BEBE-4384785F1BC3}" srcOrd="1" destOrd="0" presId="urn:microsoft.com/office/officeart/2018/5/layout/IconCircleLabelList"/>
    <dgm:cxn modelId="{054A1A29-24C9-4EA9-AAEC-CB8A88C57477}" type="presParOf" srcId="{E66FAB36-AAB9-445A-BBC9-E5F0E2CF6AB1}" destId="{677BE268-EA16-4159-8FCE-B15D8637BDE3}" srcOrd="2" destOrd="0" presId="urn:microsoft.com/office/officeart/2018/5/layout/IconCircleLabelList"/>
    <dgm:cxn modelId="{50F7BB37-6D83-49A4-B461-5CACED22D5C3}" type="presParOf" srcId="{E66FAB36-AAB9-445A-BBC9-E5F0E2CF6AB1}" destId="{D135096B-1634-4A5C-BB0B-70BB4AA7CBA5}" srcOrd="3" destOrd="0" presId="urn:microsoft.com/office/officeart/2018/5/layout/IconCircleLabelList"/>
  </dgm:cxnLst>
  <dgm:bg/>
  <dgm:whole>
    <a:ln w="12700">
      <a:solidFill>
        <a:schemeClr val="tx1"/>
      </a:solidFill>
      <a:extLst>
        <a:ext uri="{C807C97D-BFC1-408E-A445-0C87EB9F89A2}">
          <ask:lineSketchStyleProps xmlns:ask="http://schemas.microsoft.com/office/drawing/2018/sketchyshapes">
            <ask:type>
              <ask:lineSketchNone/>
            </ask:type>
          </ask:lineSketchStyleProps>
        </a:ext>
      </a:extLst>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ABDF8C-82BB-4343-B57A-7BC19BF96E4E}">
      <dsp:nvSpPr>
        <dsp:cNvPr id="0" name=""/>
        <dsp:cNvSpPr/>
      </dsp:nvSpPr>
      <dsp:spPr>
        <a:xfrm>
          <a:off x="0" y="43590"/>
          <a:ext cx="6900512" cy="8049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Motivation and Insights </a:t>
          </a:r>
        </a:p>
      </dsp:txBody>
      <dsp:txXfrm>
        <a:off x="39295" y="82885"/>
        <a:ext cx="6821922" cy="726370"/>
      </dsp:txXfrm>
    </dsp:sp>
    <dsp:sp modelId="{58E58290-1B34-4BE9-9F09-05239F7D714A}">
      <dsp:nvSpPr>
        <dsp:cNvPr id="0" name=""/>
        <dsp:cNvSpPr/>
      </dsp:nvSpPr>
      <dsp:spPr>
        <a:xfrm>
          <a:off x="0" y="972390"/>
          <a:ext cx="6900512" cy="80496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Linear Regression</a:t>
          </a:r>
        </a:p>
      </dsp:txBody>
      <dsp:txXfrm>
        <a:off x="39295" y="1011685"/>
        <a:ext cx="6821922" cy="726370"/>
      </dsp:txXfrm>
    </dsp:sp>
    <dsp:sp modelId="{FD151B75-DD86-45BB-A4CB-D8202F573523}">
      <dsp:nvSpPr>
        <dsp:cNvPr id="0" name=""/>
        <dsp:cNvSpPr/>
      </dsp:nvSpPr>
      <dsp:spPr>
        <a:xfrm>
          <a:off x="0" y="1901190"/>
          <a:ext cx="6900512" cy="80496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Approach</a:t>
          </a:r>
        </a:p>
      </dsp:txBody>
      <dsp:txXfrm>
        <a:off x="39295" y="1940485"/>
        <a:ext cx="6821922" cy="726370"/>
      </dsp:txXfrm>
    </dsp:sp>
    <dsp:sp modelId="{D1C7652D-3E1E-47F5-A808-CA5EBCD9F57D}">
      <dsp:nvSpPr>
        <dsp:cNvPr id="0" name=""/>
        <dsp:cNvSpPr/>
      </dsp:nvSpPr>
      <dsp:spPr>
        <a:xfrm>
          <a:off x="0" y="2829990"/>
          <a:ext cx="6900512" cy="80496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Result Interpretation</a:t>
          </a:r>
        </a:p>
      </dsp:txBody>
      <dsp:txXfrm>
        <a:off x="39295" y="2869285"/>
        <a:ext cx="6821922" cy="726370"/>
      </dsp:txXfrm>
    </dsp:sp>
    <dsp:sp modelId="{A337B41C-3E58-439E-A845-535866007E4B}">
      <dsp:nvSpPr>
        <dsp:cNvPr id="0" name=""/>
        <dsp:cNvSpPr/>
      </dsp:nvSpPr>
      <dsp:spPr>
        <a:xfrm>
          <a:off x="0" y="3758790"/>
          <a:ext cx="6900512" cy="80496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Challenges and Roadblock</a:t>
          </a:r>
        </a:p>
      </dsp:txBody>
      <dsp:txXfrm>
        <a:off x="39295" y="3798085"/>
        <a:ext cx="6821922" cy="726370"/>
      </dsp:txXfrm>
    </dsp:sp>
    <dsp:sp modelId="{F0586E93-AF71-4993-92E5-623141CA18D5}">
      <dsp:nvSpPr>
        <dsp:cNvPr id="0" name=""/>
        <dsp:cNvSpPr/>
      </dsp:nvSpPr>
      <dsp:spPr>
        <a:xfrm>
          <a:off x="0" y="4731181"/>
          <a:ext cx="6900512" cy="8049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Roadmap Ahead/ Future Work </a:t>
          </a:r>
        </a:p>
      </dsp:txBody>
      <dsp:txXfrm>
        <a:off x="39295" y="4770476"/>
        <a:ext cx="6821922" cy="7263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F83AC-6431-4E0C-A57D-0231A232DA6E}">
      <dsp:nvSpPr>
        <dsp:cNvPr id="0" name=""/>
        <dsp:cNvSpPr/>
      </dsp:nvSpPr>
      <dsp:spPr>
        <a:xfrm>
          <a:off x="840762" y="494238"/>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2585E4-C8FD-425F-B9C9-A9CE487CBEA3}">
      <dsp:nvSpPr>
        <dsp:cNvPr id="0" name=""/>
        <dsp:cNvSpPr/>
      </dsp:nvSpPr>
      <dsp:spPr>
        <a:xfrm>
          <a:off x="1074762" y="728238"/>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A78C39-0F92-4A16-AE7B-979FFB0E22AB}">
      <dsp:nvSpPr>
        <dsp:cNvPr id="0" name=""/>
        <dsp:cNvSpPr/>
      </dsp:nvSpPr>
      <dsp:spPr>
        <a:xfrm>
          <a:off x="489762" y="1934239"/>
          <a:ext cx="1800000" cy="149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800" kern="1200" cap="all" dirty="0">
              <a:solidFill>
                <a:prstClr val="black">
                  <a:hueOff val="0"/>
                  <a:satOff val="0"/>
                  <a:lumOff val="0"/>
                  <a:alphaOff val="0"/>
                </a:prstClr>
              </a:solidFill>
              <a:latin typeface="Calibri" panose="020F0502020204030204"/>
              <a:ea typeface="+mn-ea"/>
              <a:cs typeface="+mn-cs"/>
            </a:rPr>
            <a:t>Reading and understanding the data</a:t>
          </a:r>
        </a:p>
      </dsp:txBody>
      <dsp:txXfrm>
        <a:off x="489762" y="1934239"/>
        <a:ext cx="1800000" cy="1496250"/>
      </dsp:txXfrm>
    </dsp:sp>
    <dsp:sp modelId="{36D3BBCD-BE1C-44B3-8F0B-0CD82EE918C1}">
      <dsp:nvSpPr>
        <dsp:cNvPr id="0" name=""/>
        <dsp:cNvSpPr/>
      </dsp:nvSpPr>
      <dsp:spPr>
        <a:xfrm>
          <a:off x="2955762" y="494238"/>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C7DB53-FCE7-461E-89F5-F86E51143FC9}">
      <dsp:nvSpPr>
        <dsp:cNvPr id="0" name=""/>
        <dsp:cNvSpPr/>
      </dsp:nvSpPr>
      <dsp:spPr>
        <a:xfrm>
          <a:off x="3189762" y="728238"/>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048D8E-3F22-4DC6-80C2-D113C2C446BE}">
      <dsp:nvSpPr>
        <dsp:cNvPr id="0" name=""/>
        <dsp:cNvSpPr/>
      </dsp:nvSpPr>
      <dsp:spPr>
        <a:xfrm>
          <a:off x="2604762" y="1934239"/>
          <a:ext cx="1800000" cy="149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800" kern="1200" cap="all" dirty="0">
              <a:solidFill>
                <a:prstClr val="black">
                  <a:hueOff val="0"/>
                  <a:satOff val="0"/>
                  <a:lumOff val="0"/>
                  <a:alphaOff val="0"/>
                </a:prstClr>
              </a:solidFill>
              <a:latin typeface="Calibri" panose="020F0502020204030204"/>
              <a:ea typeface="+mn-ea"/>
              <a:cs typeface="+mn-cs"/>
            </a:rPr>
            <a:t>Visualizing the data </a:t>
          </a:r>
        </a:p>
      </dsp:txBody>
      <dsp:txXfrm>
        <a:off x="2604762" y="1934239"/>
        <a:ext cx="1800000" cy="1496250"/>
      </dsp:txXfrm>
    </dsp:sp>
    <dsp:sp modelId="{7EBFC0D9-E5C4-477D-82C4-9D62C081F563}">
      <dsp:nvSpPr>
        <dsp:cNvPr id="0" name=""/>
        <dsp:cNvSpPr/>
      </dsp:nvSpPr>
      <dsp:spPr>
        <a:xfrm>
          <a:off x="5070762" y="494238"/>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2A119A-0022-4C71-B3AB-C75CE977EA7B}">
      <dsp:nvSpPr>
        <dsp:cNvPr id="0" name=""/>
        <dsp:cNvSpPr/>
      </dsp:nvSpPr>
      <dsp:spPr>
        <a:xfrm>
          <a:off x="5304762" y="728238"/>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8BBED8-EB61-45AA-B7B4-C704BF8CE8C9}">
      <dsp:nvSpPr>
        <dsp:cNvPr id="0" name=""/>
        <dsp:cNvSpPr/>
      </dsp:nvSpPr>
      <dsp:spPr>
        <a:xfrm>
          <a:off x="4719762" y="1934239"/>
          <a:ext cx="1800000" cy="149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cap="all" dirty="0">
              <a:solidFill>
                <a:prstClr val="black">
                  <a:hueOff val="0"/>
                  <a:satOff val="0"/>
                  <a:lumOff val="0"/>
                  <a:alphaOff val="0"/>
                </a:prstClr>
              </a:solidFill>
              <a:latin typeface="Calibri" panose="020F0502020204030204"/>
              <a:ea typeface="+mn-ea"/>
              <a:cs typeface="+mn-cs"/>
            </a:rPr>
            <a:t>Performing simple linear regression </a:t>
          </a:r>
        </a:p>
        <a:p>
          <a:pPr marL="0" lvl="0" indent="0" algn="ctr" defTabSz="800100">
            <a:lnSpc>
              <a:spcPct val="100000"/>
            </a:lnSpc>
            <a:spcBef>
              <a:spcPct val="0"/>
            </a:spcBef>
            <a:spcAft>
              <a:spcPct val="35000"/>
            </a:spcAft>
            <a:buNone/>
            <a:defRPr cap="all"/>
          </a:pPr>
          <a:r>
            <a:rPr lang="en-US" sz="1800" kern="1200" cap="all" dirty="0">
              <a:solidFill>
                <a:prstClr val="black">
                  <a:hueOff val="0"/>
                  <a:satOff val="0"/>
                  <a:lumOff val="0"/>
                  <a:alphaOff val="0"/>
                </a:prstClr>
              </a:solidFill>
              <a:latin typeface="Calibri" panose="020F0502020204030204"/>
              <a:ea typeface="+mn-ea"/>
              <a:cs typeface="+mn-cs"/>
            </a:rPr>
            <a:t>( Creating a model) </a:t>
          </a:r>
        </a:p>
      </dsp:txBody>
      <dsp:txXfrm>
        <a:off x="4719762" y="1934239"/>
        <a:ext cx="1800000" cy="1496250"/>
      </dsp:txXfrm>
    </dsp:sp>
    <dsp:sp modelId="{BC49CF6C-804E-43D5-A166-59F91E2A89BE}">
      <dsp:nvSpPr>
        <dsp:cNvPr id="0" name=""/>
        <dsp:cNvSpPr/>
      </dsp:nvSpPr>
      <dsp:spPr>
        <a:xfrm>
          <a:off x="7185762" y="494238"/>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B2A82B-0A08-4FC1-B31A-EA3F2863BBF3}">
      <dsp:nvSpPr>
        <dsp:cNvPr id="0" name=""/>
        <dsp:cNvSpPr/>
      </dsp:nvSpPr>
      <dsp:spPr>
        <a:xfrm>
          <a:off x="7419762" y="728238"/>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FEBA6D-FCEF-46EA-8878-8EDE27D199DF}">
      <dsp:nvSpPr>
        <dsp:cNvPr id="0" name=""/>
        <dsp:cNvSpPr/>
      </dsp:nvSpPr>
      <dsp:spPr>
        <a:xfrm>
          <a:off x="6834762" y="1934239"/>
          <a:ext cx="1800000" cy="149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Interpreting Results</a:t>
          </a:r>
        </a:p>
      </dsp:txBody>
      <dsp:txXfrm>
        <a:off x="6834762" y="1934239"/>
        <a:ext cx="1800000" cy="1496250"/>
      </dsp:txXfrm>
    </dsp:sp>
    <dsp:sp modelId="{15A61F51-DC7D-4C27-952D-CE88D13F979A}">
      <dsp:nvSpPr>
        <dsp:cNvPr id="0" name=""/>
        <dsp:cNvSpPr/>
      </dsp:nvSpPr>
      <dsp:spPr>
        <a:xfrm>
          <a:off x="9300762" y="494238"/>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B4C7CD-7033-4749-BEBE-4384785F1BC3}">
      <dsp:nvSpPr>
        <dsp:cNvPr id="0" name=""/>
        <dsp:cNvSpPr/>
      </dsp:nvSpPr>
      <dsp:spPr>
        <a:xfrm>
          <a:off x="9534762" y="728238"/>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35096B-1634-4A5C-BB0B-70BB4AA7CBA5}">
      <dsp:nvSpPr>
        <dsp:cNvPr id="0" name=""/>
        <dsp:cNvSpPr/>
      </dsp:nvSpPr>
      <dsp:spPr>
        <a:xfrm>
          <a:off x="8949762" y="1934239"/>
          <a:ext cx="1800000" cy="149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b="0" i="0" kern="1200" dirty="0">
              <a:effectLst/>
              <a:latin typeface="charter"/>
            </a:rPr>
            <a:t>Predictions on the test set</a:t>
          </a:r>
        </a:p>
      </dsp:txBody>
      <dsp:txXfrm>
        <a:off x="8949762" y="1934239"/>
        <a:ext cx="1800000" cy="14962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21BD42-5273-48EB-AE9C-59659CC9859E}" type="datetimeFigureOut">
              <a:rPr lang="en-US" smtClean="0"/>
              <a:t>12/19/2020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5D4D38-A084-4C9F-BEAC-6FC4B09F271D}" type="slidenum">
              <a:rPr lang="en-US" smtClean="0"/>
              <a:t>‹#›</a:t>
            </a:fld>
            <a:endParaRPr lang="en-US"/>
          </a:p>
        </p:txBody>
      </p:sp>
    </p:spTree>
    <p:extLst>
      <p:ext uri="{BB962C8B-B14F-4D97-AF65-F5344CB8AC3E}">
        <p14:creationId xmlns:p14="http://schemas.microsoft.com/office/powerpoint/2010/main" val="2598357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333333"/>
                </a:solidFill>
                <a:effectLst/>
                <a:latin typeface="raleway"/>
              </a:rPr>
              <a:t>Three major uses for regression analysis are (1) determining the strength of predictors, (2) forecasting an effect, and (3) trend forecasting.</a:t>
            </a:r>
          </a:p>
          <a:p>
            <a:pPr algn="l" fontAlgn="base"/>
            <a:r>
              <a:rPr lang="en-US" b="0" i="0" dirty="0">
                <a:solidFill>
                  <a:srgbClr val="333333"/>
                </a:solidFill>
                <a:effectLst/>
                <a:latin typeface="raleway"/>
              </a:rPr>
              <a:t>First, the regression might be used to identify the strength of the effect that the independent variable(s) have on a dependent variable.  Typical questions are what is the strength of relationship between dose and effect, sales and marketing spending, or age and income.</a:t>
            </a:r>
          </a:p>
          <a:p>
            <a:pPr algn="l" fontAlgn="base"/>
            <a:r>
              <a:rPr lang="en-US" b="0" i="0" dirty="0">
                <a:solidFill>
                  <a:srgbClr val="333333"/>
                </a:solidFill>
                <a:effectLst/>
                <a:latin typeface="raleway"/>
              </a:rPr>
              <a:t>Second, it can be used to forecast effects or impact of changes.  That is, the regression analysis helps us to understand how much the dependent variable changes with a change in one or more independent variables.  A typical question is, “how much additional sales income do I get for each additional $1000 spent on marketing?”</a:t>
            </a:r>
          </a:p>
          <a:p>
            <a:pPr algn="l" fontAlgn="base"/>
            <a:r>
              <a:rPr lang="en-US" b="0" i="0" dirty="0">
                <a:solidFill>
                  <a:srgbClr val="333333"/>
                </a:solidFill>
                <a:effectLst/>
                <a:latin typeface="raleway"/>
              </a:rPr>
              <a:t>Third, regression analysis predicts trends and future values.  The regression analysis can be used to get point estimates.  A typical question is, “what will the price of gold be in 6 months?”</a:t>
            </a:r>
          </a:p>
          <a:p>
            <a:endParaRPr lang="en-US" dirty="0"/>
          </a:p>
        </p:txBody>
      </p:sp>
      <p:sp>
        <p:nvSpPr>
          <p:cNvPr id="4" name="Slide Number Placeholder 3"/>
          <p:cNvSpPr>
            <a:spLocks noGrp="1"/>
          </p:cNvSpPr>
          <p:nvPr>
            <p:ph type="sldNum" sz="quarter" idx="5"/>
          </p:nvPr>
        </p:nvSpPr>
        <p:spPr/>
        <p:txBody>
          <a:bodyPr/>
          <a:lstStyle/>
          <a:p>
            <a:fld id="{7C5D4D38-A084-4C9F-BEAC-6FC4B09F271D}" type="slidenum">
              <a:rPr lang="en-US" smtClean="0"/>
              <a:t>4</a:t>
            </a:fld>
            <a:endParaRPr lang="en-US"/>
          </a:p>
        </p:txBody>
      </p:sp>
    </p:spTree>
    <p:extLst>
      <p:ext uri="{BB962C8B-B14F-4D97-AF65-F5344CB8AC3E}">
        <p14:creationId xmlns:p14="http://schemas.microsoft.com/office/powerpoint/2010/main" val="350218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333333"/>
                </a:solidFill>
                <a:effectLst/>
                <a:latin typeface="raleway"/>
              </a:rPr>
              <a:t>Three major uses for regression analysis are (1) determining the strength of predictors, (2) forecasting an effect, and (3) trend forecasting.</a:t>
            </a:r>
          </a:p>
          <a:p>
            <a:pPr algn="l" fontAlgn="base"/>
            <a:r>
              <a:rPr lang="en-US" b="0" i="0" dirty="0">
                <a:solidFill>
                  <a:srgbClr val="333333"/>
                </a:solidFill>
                <a:effectLst/>
                <a:latin typeface="raleway"/>
              </a:rPr>
              <a:t>First, the regression might be used to identify the strength of the effect that the independent variable(s) have on a dependent variable.  Typical questions are what is the strength of relationship between dose and effect, sales and marketing spending, or age and income.</a:t>
            </a:r>
          </a:p>
          <a:p>
            <a:pPr algn="l" fontAlgn="base"/>
            <a:r>
              <a:rPr lang="en-US" b="0" i="0" dirty="0">
                <a:solidFill>
                  <a:srgbClr val="333333"/>
                </a:solidFill>
                <a:effectLst/>
                <a:latin typeface="raleway"/>
              </a:rPr>
              <a:t>Second, it can be used to forecast effects or impact of changes.  That is, the regression analysis helps us to understand how much the dependent variable changes with a change in one or more independent variables.  A typical question is, “how much additional sales income do I get for each additional $1000 spent on marketing?”</a:t>
            </a:r>
          </a:p>
          <a:p>
            <a:pPr algn="l" fontAlgn="base"/>
            <a:r>
              <a:rPr lang="en-US" b="0" i="0" dirty="0">
                <a:solidFill>
                  <a:srgbClr val="333333"/>
                </a:solidFill>
                <a:effectLst/>
                <a:latin typeface="raleway"/>
              </a:rPr>
              <a:t>Third, regression analysis predicts trends and future values.  The regression analysis can be used to get point estimates.  A typical question is, “what will the price of gold be in 6 months?”</a:t>
            </a:r>
          </a:p>
          <a:p>
            <a:endParaRPr lang="en-US" dirty="0"/>
          </a:p>
        </p:txBody>
      </p:sp>
      <p:sp>
        <p:nvSpPr>
          <p:cNvPr id="4" name="Slide Number Placeholder 3"/>
          <p:cNvSpPr>
            <a:spLocks noGrp="1"/>
          </p:cNvSpPr>
          <p:nvPr>
            <p:ph type="sldNum" sz="quarter" idx="5"/>
          </p:nvPr>
        </p:nvSpPr>
        <p:spPr/>
        <p:txBody>
          <a:bodyPr/>
          <a:lstStyle/>
          <a:p>
            <a:fld id="{7C5D4D38-A084-4C9F-BEAC-6FC4B09F271D}" type="slidenum">
              <a:rPr lang="en-US" smtClean="0"/>
              <a:t>5</a:t>
            </a:fld>
            <a:endParaRPr lang="en-US"/>
          </a:p>
        </p:txBody>
      </p:sp>
    </p:spTree>
    <p:extLst>
      <p:ext uri="{BB962C8B-B14F-4D97-AF65-F5344CB8AC3E}">
        <p14:creationId xmlns:p14="http://schemas.microsoft.com/office/powerpoint/2010/main" val="206717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767673"/>
                </a:solidFill>
                <a:effectLst/>
                <a:latin typeface="droid sans"/>
              </a:rPr>
              <a:t>. The p-values for the coefficients indicate whether these relationships are statistically significant.</a:t>
            </a:r>
            <a:endParaRPr lang="en-US" dirty="0">
              <a:solidFill>
                <a:srgbClr val="767673"/>
              </a:solidFill>
              <a:latin typeface="droid sans"/>
            </a:endParaRPr>
          </a:p>
          <a:p>
            <a:endParaRPr lang="en-US" dirty="0"/>
          </a:p>
        </p:txBody>
      </p:sp>
      <p:sp>
        <p:nvSpPr>
          <p:cNvPr id="4" name="Slide Number Placeholder 3"/>
          <p:cNvSpPr>
            <a:spLocks noGrp="1"/>
          </p:cNvSpPr>
          <p:nvPr>
            <p:ph type="sldNum" sz="quarter" idx="5"/>
          </p:nvPr>
        </p:nvSpPr>
        <p:spPr/>
        <p:txBody>
          <a:bodyPr/>
          <a:lstStyle/>
          <a:p>
            <a:fld id="{7C5D4D38-A084-4C9F-BEAC-6FC4B09F271D}" type="slidenum">
              <a:rPr lang="en-US" smtClean="0"/>
              <a:t>10</a:t>
            </a:fld>
            <a:endParaRPr lang="en-US"/>
          </a:p>
        </p:txBody>
      </p:sp>
    </p:spTree>
    <p:extLst>
      <p:ext uri="{BB962C8B-B14F-4D97-AF65-F5344CB8AC3E}">
        <p14:creationId xmlns:p14="http://schemas.microsoft.com/office/powerpoint/2010/main" val="2803248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5D4D38-A084-4C9F-BEAC-6FC4B09F271D}" type="slidenum">
              <a:rPr lang="en-US" smtClean="0"/>
              <a:t>12</a:t>
            </a:fld>
            <a:endParaRPr lang="en-US"/>
          </a:p>
        </p:txBody>
      </p:sp>
    </p:spTree>
    <p:extLst>
      <p:ext uri="{BB962C8B-B14F-4D97-AF65-F5344CB8AC3E}">
        <p14:creationId xmlns:p14="http://schemas.microsoft.com/office/powerpoint/2010/main" val="699527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21BC1-13FF-4F08-BF8F-3971DE231D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E60561-0D64-4DE1-B16A-7A91B7B2BB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3C4BD2-3163-4887-8EDF-F30C8A628E1D}"/>
              </a:ext>
            </a:extLst>
          </p:cNvPr>
          <p:cNvSpPr>
            <a:spLocks noGrp="1"/>
          </p:cNvSpPr>
          <p:nvPr>
            <p:ph type="dt" sz="half" idx="10"/>
          </p:nvPr>
        </p:nvSpPr>
        <p:spPr/>
        <p:txBody>
          <a:bodyPr/>
          <a:lstStyle/>
          <a:p>
            <a:fld id="{656AC148-9E5A-4EDD-89A5-A7ED9789F704}" type="datetimeFigureOut">
              <a:rPr lang="en-US" smtClean="0"/>
              <a:t>12/19/2020</a:t>
            </a:fld>
            <a:endParaRPr lang="en-US"/>
          </a:p>
        </p:txBody>
      </p:sp>
      <p:sp>
        <p:nvSpPr>
          <p:cNvPr id="5" name="Footer Placeholder 4">
            <a:extLst>
              <a:ext uri="{FF2B5EF4-FFF2-40B4-BE49-F238E27FC236}">
                <a16:creationId xmlns:a16="http://schemas.microsoft.com/office/drawing/2014/main" id="{A8EF2AAE-B130-475A-A57C-5B0210602C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56A49-07AA-4356-87CA-CF346185D636}"/>
              </a:ext>
            </a:extLst>
          </p:cNvPr>
          <p:cNvSpPr>
            <a:spLocks noGrp="1"/>
          </p:cNvSpPr>
          <p:nvPr>
            <p:ph type="sldNum" sz="quarter" idx="12"/>
          </p:nvPr>
        </p:nvSpPr>
        <p:spPr/>
        <p:txBody>
          <a:bodyPr/>
          <a:lstStyle/>
          <a:p>
            <a:fld id="{70BD4C0D-9180-4502-ADEB-6D6558CB1319}" type="slidenum">
              <a:rPr lang="en-US" smtClean="0"/>
              <a:t>‹#›</a:t>
            </a:fld>
            <a:endParaRPr lang="en-US"/>
          </a:p>
        </p:txBody>
      </p:sp>
    </p:spTree>
    <p:extLst>
      <p:ext uri="{BB962C8B-B14F-4D97-AF65-F5344CB8AC3E}">
        <p14:creationId xmlns:p14="http://schemas.microsoft.com/office/powerpoint/2010/main" val="839824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F5D02-A2F3-4589-8C7D-8EF1243BD2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A81F01-44DB-4806-9736-8162BB6ACD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D7656B-1F71-463A-9005-4C1AA8C2E42B}"/>
              </a:ext>
            </a:extLst>
          </p:cNvPr>
          <p:cNvSpPr>
            <a:spLocks noGrp="1"/>
          </p:cNvSpPr>
          <p:nvPr>
            <p:ph type="dt" sz="half" idx="10"/>
          </p:nvPr>
        </p:nvSpPr>
        <p:spPr/>
        <p:txBody>
          <a:bodyPr/>
          <a:lstStyle/>
          <a:p>
            <a:fld id="{656AC148-9E5A-4EDD-89A5-A7ED9789F704}" type="datetimeFigureOut">
              <a:rPr lang="en-US" smtClean="0"/>
              <a:t>12/19/2020</a:t>
            </a:fld>
            <a:endParaRPr lang="en-US"/>
          </a:p>
        </p:txBody>
      </p:sp>
      <p:sp>
        <p:nvSpPr>
          <p:cNvPr id="5" name="Footer Placeholder 4">
            <a:extLst>
              <a:ext uri="{FF2B5EF4-FFF2-40B4-BE49-F238E27FC236}">
                <a16:creationId xmlns:a16="http://schemas.microsoft.com/office/drawing/2014/main" id="{C9187300-0185-4D19-8CC2-E66E01F355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EE473-8E8D-4475-9619-2E512E28A932}"/>
              </a:ext>
            </a:extLst>
          </p:cNvPr>
          <p:cNvSpPr>
            <a:spLocks noGrp="1"/>
          </p:cNvSpPr>
          <p:nvPr>
            <p:ph type="sldNum" sz="quarter" idx="12"/>
          </p:nvPr>
        </p:nvSpPr>
        <p:spPr/>
        <p:txBody>
          <a:bodyPr/>
          <a:lstStyle/>
          <a:p>
            <a:fld id="{70BD4C0D-9180-4502-ADEB-6D6558CB1319}" type="slidenum">
              <a:rPr lang="en-US" smtClean="0"/>
              <a:t>‹#›</a:t>
            </a:fld>
            <a:endParaRPr lang="en-US"/>
          </a:p>
        </p:txBody>
      </p:sp>
    </p:spTree>
    <p:extLst>
      <p:ext uri="{BB962C8B-B14F-4D97-AF65-F5344CB8AC3E}">
        <p14:creationId xmlns:p14="http://schemas.microsoft.com/office/powerpoint/2010/main" val="393384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7A10F5-89F7-4476-B190-DD8B8C5C83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5EC927-515F-40A1-922C-EEC17C42D8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8B4EA7-BA2F-464A-BD8D-254128D94040}"/>
              </a:ext>
            </a:extLst>
          </p:cNvPr>
          <p:cNvSpPr>
            <a:spLocks noGrp="1"/>
          </p:cNvSpPr>
          <p:nvPr>
            <p:ph type="dt" sz="half" idx="10"/>
          </p:nvPr>
        </p:nvSpPr>
        <p:spPr/>
        <p:txBody>
          <a:bodyPr/>
          <a:lstStyle/>
          <a:p>
            <a:fld id="{656AC148-9E5A-4EDD-89A5-A7ED9789F704}" type="datetimeFigureOut">
              <a:rPr lang="en-US" smtClean="0"/>
              <a:t>12/19/2020</a:t>
            </a:fld>
            <a:endParaRPr lang="en-US"/>
          </a:p>
        </p:txBody>
      </p:sp>
      <p:sp>
        <p:nvSpPr>
          <p:cNvPr id="5" name="Footer Placeholder 4">
            <a:extLst>
              <a:ext uri="{FF2B5EF4-FFF2-40B4-BE49-F238E27FC236}">
                <a16:creationId xmlns:a16="http://schemas.microsoft.com/office/drawing/2014/main" id="{2F6C151E-2CBA-41F5-89E7-94C3A7B7F7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C2A554-ED22-4766-AE66-60C3F70ED3D1}"/>
              </a:ext>
            </a:extLst>
          </p:cNvPr>
          <p:cNvSpPr>
            <a:spLocks noGrp="1"/>
          </p:cNvSpPr>
          <p:nvPr>
            <p:ph type="sldNum" sz="quarter" idx="12"/>
          </p:nvPr>
        </p:nvSpPr>
        <p:spPr/>
        <p:txBody>
          <a:bodyPr/>
          <a:lstStyle/>
          <a:p>
            <a:fld id="{70BD4C0D-9180-4502-ADEB-6D6558CB1319}" type="slidenum">
              <a:rPr lang="en-US" smtClean="0"/>
              <a:t>‹#›</a:t>
            </a:fld>
            <a:endParaRPr lang="en-US"/>
          </a:p>
        </p:txBody>
      </p:sp>
    </p:spTree>
    <p:extLst>
      <p:ext uri="{BB962C8B-B14F-4D97-AF65-F5344CB8AC3E}">
        <p14:creationId xmlns:p14="http://schemas.microsoft.com/office/powerpoint/2010/main" val="904744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99CF-798F-4355-9AEC-53CDCD6A3F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9FDC70-E636-40D7-B300-9320570E54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697A81-6FEC-4940-BEC1-D5A3F26FE5BF}"/>
              </a:ext>
            </a:extLst>
          </p:cNvPr>
          <p:cNvSpPr>
            <a:spLocks noGrp="1"/>
          </p:cNvSpPr>
          <p:nvPr>
            <p:ph type="dt" sz="half" idx="10"/>
          </p:nvPr>
        </p:nvSpPr>
        <p:spPr/>
        <p:txBody>
          <a:bodyPr/>
          <a:lstStyle/>
          <a:p>
            <a:fld id="{656AC148-9E5A-4EDD-89A5-A7ED9789F704}" type="datetimeFigureOut">
              <a:rPr lang="en-US" smtClean="0"/>
              <a:t>12/19/2020</a:t>
            </a:fld>
            <a:endParaRPr lang="en-US"/>
          </a:p>
        </p:txBody>
      </p:sp>
      <p:sp>
        <p:nvSpPr>
          <p:cNvPr id="5" name="Footer Placeholder 4">
            <a:extLst>
              <a:ext uri="{FF2B5EF4-FFF2-40B4-BE49-F238E27FC236}">
                <a16:creationId xmlns:a16="http://schemas.microsoft.com/office/drawing/2014/main" id="{EA4CBDC3-D8BE-4137-B521-DE98D49CD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C3CC21-391C-4738-82BC-D53F4FDA0629}"/>
              </a:ext>
            </a:extLst>
          </p:cNvPr>
          <p:cNvSpPr>
            <a:spLocks noGrp="1"/>
          </p:cNvSpPr>
          <p:nvPr>
            <p:ph type="sldNum" sz="quarter" idx="12"/>
          </p:nvPr>
        </p:nvSpPr>
        <p:spPr/>
        <p:txBody>
          <a:bodyPr/>
          <a:lstStyle/>
          <a:p>
            <a:fld id="{70BD4C0D-9180-4502-ADEB-6D6558CB1319}" type="slidenum">
              <a:rPr lang="en-US" smtClean="0"/>
              <a:t>‹#›</a:t>
            </a:fld>
            <a:endParaRPr lang="en-US"/>
          </a:p>
        </p:txBody>
      </p:sp>
    </p:spTree>
    <p:extLst>
      <p:ext uri="{BB962C8B-B14F-4D97-AF65-F5344CB8AC3E}">
        <p14:creationId xmlns:p14="http://schemas.microsoft.com/office/powerpoint/2010/main" val="2511622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E40E7-584D-4F32-9344-00A9A9031E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63343D-B19D-4023-A0C2-8D08A6F454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1517CF-1115-40D0-8DB8-01CE3CE7AB18}"/>
              </a:ext>
            </a:extLst>
          </p:cNvPr>
          <p:cNvSpPr>
            <a:spLocks noGrp="1"/>
          </p:cNvSpPr>
          <p:nvPr>
            <p:ph type="dt" sz="half" idx="10"/>
          </p:nvPr>
        </p:nvSpPr>
        <p:spPr/>
        <p:txBody>
          <a:bodyPr/>
          <a:lstStyle/>
          <a:p>
            <a:fld id="{656AC148-9E5A-4EDD-89A5-A7ED9789F704}" type="datetimeFigureOut">
              <a:rPr lang="en-US" smtClean="0"/>
              <a:t>12/19/2020</a:t>
            </a:fld>
            <a:endParaRPr lang="en-US"/>
          </a:p>
        </p:txBody>
      </p:sp>
      <p:sp>
        <p:nvSpPr>
          <p:cNvPr id="5" name="Footer Placeholder 4">
            <a:extLst>
              <a:ext uri="{FF2B5EF4-FFF2-40B4-BE49-F238E27FC236}">
                <a16:creationId xmlns:a16="http://schemas.microsoft.com/office/drawing/2014/main" id="{08F6B2A8-A9A8-414B-947B-DCDA8B040B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C6D167-57D2-4062-BE89-F396DBE69AAB}"/>
              </a:ext>
            </a:extLst>
          </p:cNvPr>
          <p:cNvSpPr>
            <a:spLocks noGrp="1"/>
          </p:cNvSpPr>
          <p:nvPr>
            <p:ph type="sldNum" sz="quarter" idx="12"/>
          </p:nvPr>
        </p:nvSpPr>
        <p:spPr/>
        <p:txBody>
          <a:bodyPr/>
          <a:lstStyle/>
          <a:p>
            <a:fld id="{70BD4C0D-9180-4502-ADEB-6D6558CB1319}" type="slidenum">
              <a:rPr lang="en-US" smtClean="0"/>
              <a:t>‹#›</a:t>
            </a:fld>
            <a:endParaRPr lang="en-US"/>
          </a:p>
        </p:txBody>
      </p:sp>
    </p:spTree>
    <p:extLst>
      <p:ext uri="{BB962C8B-B14F-4D97-AF65-F5344CB8AC3E}">
        <p14:creationId xmlns:p14="http://schemas.microsoft.com/office/powerpoint/2010/main" val="1790125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29FFB-0CDD-49BD-B543-C9F2508237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03C434-B3FB-4551-BA6F-174461A176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4B856D-B893-4249-B0C8-90D40113DE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FEBEAB-274F-450A-8934-57CE6097DCC9}"/>
              </a:ext>
            </a:extLst>
          </p:cNvPr>
          <p:cNvSpPr>
            <a:spLocks noGrp="1"/>
          </p:cNvSpPr>
          <p:nvPr>
            <p:ph type="dt" sz="half" idx="10"/>
          </p:nvPr>
        </p:nvSpPr>
        <p:spPr/>
        <p:txBody>
          <a:bodyPr/>
          <a:lstStyle/>
          <a:p>
            <a:fld id="{656AC148-9E5A-4EDD-89A5-A7ED9789F704}" type="datetimeFigureOut">
              <a:rPr lang="en-US" smtClean="0"/>
              <a:t>12/19/2020</a:t>
            </a:fld>
            <a:endParaRPr lang="en-US"/>
          </a:p>
        </p:txBody>
      </p:sp>
      <p:sp>
        <p:nvSpPr>
          <p:cNvPr id="6" name="Footer Placeholder 5">
            <a:extLst>
              <a:ext uri="{FF2B5EF4-FFF2-40B4-BE49-F238E27FC236}">
                <a16:creationId xmlns:a16="http://schemas.microsoft.com/office/drawing/2014/main" id="{3D3AB142-F555-4E95-B988-484C48C469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3EC792-45FC-435D-B342-C83CD18FC80B}"/>
              </a:ext>
            </a:extLst>
          </p:cNvPr>
          <p:cNvSpPr>
            <a:spLocks noGrp="1"/>
          </p:cNvSpPr>
          <p:nvPr>
            <p:ph type="sldNum" sz="quarter" idx="12"/>
          </p:nvPr>
        </p:nvSpPr>
        <p:spPr/>
        <p:txBody>
          <a:bodyPr/>
          <a:lstStyle/>
          <a:p>
            <a:fld id="{70BD4C0D-9180-4502-ADEB-6D6558CB1319}" type="slidenum">
              <a:rPr lang="en-US" smtClean="0"/>
              <a:t>‹#›</a:t>
            </a:fld>
            <a:endParaRPr lang="en-US"/>
          </a:p>
        </p:txBody>
      </p:sp>
    </p:spTree>
    <p:extLst>
      <p:ext uri="{BB962C8B-B14F-4D97-AF65-F5344CB8AC3E}">
        <p14:creationId xmlns:p14="http://schemas.microsoft.com/office/powerpoint/2010/main" val="2188949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E405-5D52-4634-A041-589D71CE2E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A05E3F-1790-41B5-AECB-5061F11021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0C58BC-60B9-41CC-8084-7F5F288004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C16455-6921-4AC9-8D62-771B8FD8B5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B43425-D92D-43A6-BCDE-E0BF47970B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29D486-E0C8-4881-8EB3-CFAB730C3603}"/>
              </a:ext>
            </a:extLst>
          </p:cNvPr>
          <p:cNvSpPr>
            <a:spLocks noGrp="1"/>
          </p:cNvSpPr>
          <p:nvPr>
            <p:ph type="dt" sz="half" idx="10"/>
          </p:nvPr>
        </p:nvSpPr>
        <p:spPr/>
        <p:txBody>
          <a:bodyPr/>
          <a:lstStyle/>
          <a:p>
            <a:fld id="{656AC148-9E5A-4EDD-89A5-A7ED9789F704}" type="datetimeFigureOut">
              <a:rPr lang="en-US" smtClean="0"/>
              <a:t>12/19/2020</a:t>
            </a:fld>
            <a:endParaRPr lang="en-US"/>
          </a:p>
        </p:txBody>
      </p:sp>
      <p:sp>
        <p:nvSpPr>
          <p:cNvPr id="8" name="Footer Placeholder 7">
            <a:extLst>
              <a:ext uri="{FF2B5EF4-FFF2-40B4-BE49-F238E27FC236}">
                <a16:creationId xmlns:a16="http://schemas.microsoft.com/office/drawing/2014/main" id="{31D8CCB8-B632-4DC1-AC2E-368AF60690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7C6057-F2AE-4C7E-9E83-0FA3E2BA8FBE}"/>
              </a:ext>
            </a:extLst>
          </p:cNvPr>
          <p:cNvSpPr>
            <a:spLocks noGrp="1"/>
          </p:cNvSpPr>
          <p:nvPr>
            <p:ph type="sldNum" sz="quarter" idx="12"/>
          </p:nvPr>
        </p:nvSpPr>
        <p:spPr/>
        <p:txBody>
          <a:bodyPr/>
          <a:lstStyle/>
          <a:p>
            <a:fld id="{70BD4C0D-9180-4502-ADEB-6D6558CB1319}" type="slidenum">
              <a:rPr lang="en-US" smtClean="0"/>
              <a:t>‹#›</a:t>
            </a:fld>
            <a:endParaRPr lang="en-US"/>
          </a:p>
        </p:txBody>
      </p:sp>
    </p:spTree>
    <p:extLst>
      <p:ext uri="{BB962C8B-B14F-4D97-AF65-F5344CB8AC3E}">
        <p14:creationId xmlns:p14="http://schemas.microsoft.com/office/powerpoint/2010/main" val="3162575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217E8-98CA-404E-9DDE-4E6197147D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722E41-DE57-4609-B46D-E5D976E6F396}"/>
              </a:ext>
            </a:extLst>
          </p:cNvPr>
          <p:cNvSpPr>
            <a:spLocks noGrp="1"/>
          </p:cNvSpPr>
          <p:nvPr>
            <p:ph type="dt" sz="half" idx="10"/>
          </p:nvPr>
        </p:nvSpPr>
        <p:spPr/>
        <p:txBody>
          <a:bodyPr/>
          <a:lstStyle/>
          <a:p>
            <a:fld id="{656AC148-9E5A-4EDD-89A5-A7ED9789F704}" type="datetimeFigureOut">
              <a:rPr lang="en-US" smtClean="0"/>
              <a:t>12/19/2020</a:t>
            </a:fld>
            <a:endParaRPr lang="en-US"/>
          </a:p>
        </p:txBody>
      </p:sp>
      <p:sp>
        <p:nvSpPr>
          <p:cNvPr id="4" name="Footer Placeholder 3">
            <a:extLst>
              <a:ext uri="{FF2B5EF4-FFF2-40B4-BE49-F238E27FC236}">
                <a16:creationId xmlns:a16="http://schemas.microsoft.com/office/drawing/2014/main" id="{5B1EDCA6-B07C-4BD2-9EB9-C87ED83380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E25ED7-9A7F-49EB-A09C-1496C3423B1A}"/>
              </a:ext>
            </a:extLst>
          </p:cNvPr>
          <p:cNvSpPr>
            <a:spLocks noGrp="1"/>
          </p:cNvSpPr>
          <p:nvPr>
            <p:ph type="sldNum" sz="quarter" idx="12"/>
          </p:nvPr>
        </p:nvSpPr>
        <p:spPr/>
        <p:txBody>
          <a:bodyPr/>
          <a:lstStyle/>
          <a:p>
            <a:fld id="{70BD4C0D-9180-4502-ADEB-6D6558CB1319}" type="slidenum">
              <a:rPr lang="en-US" smtClean="0"/>
              <a:t>‹#›</a:t>
            </a:fld>
            <a:endParaRPr lang="en-US"/>
          </a:p>
        </p:txBody>
      </p:sp>
    </p:spTree>
    <p:extLst>
      <p:ext uri="{BB962C8B-B14F-4D97-AF65-F5344CB8AC3E}">
        <p14:creationId xmlns:p14="http://schemas.microsoft.com/office/powerpoint/2010/main" val="443334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7BA0E3-8B0B-4269-8960-E256D4BA6A1E}"/>
              </a:ext>
            </a:extLst>
          </p:cNvPr>
          <p:cNvSpPr>
            <a:spLocks noGrp="1"/>
          </p:cNvSpPr>
          <p:nvPr>
            <p:ph type="dt" sz="half" idx="10"/>
          </p:nvPr>
        </p:nvSpPr>
        <p:spPr/>
        <p:txBody>
          <a:bodyPr/>
          <a:lstStyle/>
          <a:p>
            <a:fld id="{656AC148-9E5A-4EDD-89A5-A7ED9789F704}" type="datetimeFigureOut">
              <a:rPr lang="en-US" smtClean="0"/>
              <a:t>12/19/2020</a:t>
            </a:fld>
            <a:endParaRPr lang="en-US"/>
          </a:p>
        </p:txBody>
      </p:sp>
      <p:sp>
        <p:nvSpPr>
          <p:cNvPr id="3" name="Footer Placeholder 2">
            <a:extLst>
              <a:ext uri="{FF2B5EF4-FFF2-40B4-BE49-F238E27FC236}">
                <a16:creationId xmlns:a16="http://schemas.microsoft.com/office/drawing/2014/main" id="{993BB0E8-FB7B-44BD-A4DE-EB82A2B330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9BB6EA-EB62-4393-BFE8-2D5CC97E85B1}"/>
              </a:ext>
            </a:extLst>
          </p:cNvPr>
          <p:cNvSpPr>
            <a:spLocks noGrp="1"/>
          </p:cNvSpPr>
          <p:nvPr>
            <p:ph type="sldNum" sz="quarter" idx="12"/>
          </p:nvPr>
        </p:nvSpPr>
        <p:spPr/>
        <p:txBody>
          <a:bodyPr/>
          <a:lstStyle/>
          <a:p>
            <a:fld id="{70BD4C0D-9180-4502-ADEB-6D6558CB1319}" type="slidenum">
              <a:rPr lang="en-US" smtClean="0"/>
              <a:t>‹#›</a:t>
            </a:fld>
            <a:endParaRPr lang="en-US"/>
          </a:p>
        </p:txBody>
      </p:sp>
    </p:spTree>
    <p:extLst>
      <p:ext uri="{BB962C8B-B14F-4D97-AF65-F5344CB8AC3E}">
        <p14:creationId xmlns:p14="http://schemas.microsoft.com/office/powerpoint/2010/main" val="3487315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55092-3464-4512-8CDC-56376A1515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B0A711-72C8-41F3-8C03-6933B141B2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4C09B4-AB77-4634-B974-257362DAFB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59768B-451A-4581-A93B-8D017BFC63BB}"/>
              </a:ext>
            </a:extLst>
          </p:cNvPr>
          <p:cNvSpPr>
            <a:spLocks noGrp="1"/>
          </p:cNvSpPr>
          <p:nvPr>
            <p:ph type="dt" sz="half" idx="10"/>
          </p:nvPr>
        </p:nvSpPr>
        <p:spPr/>
        <p:txBody>
          <a:bodyPr/>
          <a:lstStyle/>
          <a:p>
            <a:fld id="{656AC148-9E5A-4EDD-89A5-A7ED9789F704}" type="datetimeFigureOut">
              <a:rPr lang="en-US" smtClean="0"/>
              <a:t>12/19/2020</a:t>
            </a:fld>
            <a:endParaRPr lang="en-US"/>
          </a:p>
        </p:txBody>
      </p:sp>
      <p:sp>
        <p:nvSpPr>
          <p:cNvPr id="6" name="Footer Placeholder 5">
            <a:extLst>
              <a:ext uri="{FF2B5EF4-FFF2-40B4-BE49-F238E27FC236}">
                <a16:creationId xmlns:a16="http://schemas.microsoft.com/office/drawing/2014/main" id="{2B6F5BCE-9906-4EDC-BEEA-6716ADE1F5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805E98-47F9-4CC9-9A89-B4D00946CEF5}"/>
              </a:ext>
            </a:extLst>
          </p:cNvPr>
          <p:cNvSpPr>
            <a:spLocks noGrp="1"/>
          </p:cNvSpPr>
          <p:nvPr>
            <p:ph type="sldNum" sz="quarter" idx="12"/>
          </p:nvPr>
        </p:nvSpPr>
        <p:spPr/>
        <p:txBody>
          <a:bodyPr/>
          <a:lstStyle/>
          <a:p>
            <a:fld id="{70BD4C0D-9180-4502-ADEB-6D6558CB1319}" type="slidenum">
              <a:rPr lang="en-US" smtClean="0"/>
              <a:t>‹#›</a:t>
            </a:fld>
            <a:endParaRPr lang="en-US"/>
          </a:p>
        </p:txBody>
      </p:sp>
    </p:spTree>
    <p:extLst>
      <p:ext uri="{BB962C8B-B14F-4D97-AF65-F5344CB8AC3E}">
        <p14:creationId xmlns:p14="http://schemas.microsoft.com/office/powerpoint/2010/main" val="33033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DFB05-AD4D-4A97-8CE3-E8D7CF03B1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19E6F4-7251-4702-A961-07543CF9E0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901D28-7FE5-447C-812C-37FB569F1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CD96AD-CF37-4AEF-B2AC-9BB78D517730}"/>
              </a:ext>
            </a:extLst>
          </p:cNvPr>
          <p:cNvSpPr>
            <a:spLocks noGrp="1"/>
          </p:cNvSpPr>
          <p:nvPr>
            <p:ph type="dt" sz="half" idx="10"/>
          </p:nvPr>
        </p:nvSpPr>
        <p:spPr/>
        <p:txBody>
          <a:bodyPr/>
          <a:lstStyle/>
          <a:p>
            <a:fld id="{656AC148-9E5A-4EDD-89A5-A7ED9789F704}" type="datetimeFigureOut">
              <a:rPr lang="en-US" smtClean="0"/>
              <a:t>12/19/2020</a:t>
            </a:fld>
            <a:endParaRPr lang="en-US"/>
          </a:p>
        </p:txBody>
      </p:sp>
      <p:sp>
        <p:nvSpPr>
          <p:cNvPr id="6" name="Footer Placeholder 5">
            <a:extLst>
              <a:ext uri="{FF2B5EF4-FFF2-40B4-BE49-F238E27FC236}">
                <a16:creationId xmlns:a16="http://schemas.microsoft.com/office/drawing/2014/main" id="{C9F0D80C-F14B-48C5-A8FC-AFF2145B95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691DA8-C2CF-447F-B090-F51F3C87A0AC}"/>
              </a:ext>
            </a:extLst>
          </p:cNvPr>
          <p:cNvSpPr>
            <a:spLocks noGrp="1"/>
          </p:cNvSpPr>
          <p:nvPr>
            <p:ph type="sldNum" sz="quarter" idx="12"/>
          </p:nvPr>
        </p:nvSpPr>
        <p:spPr/>
        <p:txBody>
          <a:bodyPr/>
          <a:lstStyle/>
          <a:p>
            <a:fld id="{70BD4C0D-9180-4502-ADEB-6D6558CB1319}" type="slidenum">
              <a:rPr lang="en-US" smtClean="0"/>
              <a:t>‹#›</a:t>
            </a:fld>
            <a:endParaRPr lang="en-US"/>
          </a:p>
        </p:txBody>
      </p:sp>
    </p:spTree>
    <p:extLst>
      <p:ext uri="{BB962C8B-B14F-4D97-AF65-F5344CB8AC3E}">
        <p14:creationId xmlns:p14="http://schemas.microsoft.com/office/powerpoint/2010/main" val="399959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17FA58-4764-480B-83C3-D25C39BEF0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379043-4617-498B-904C-7A51F9BE5F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2F4F09-20AD-484C-9B32-ABC6C81D89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AC148-9E5A-4EDD-89A5-A7ED9789F704}" type="datetimeFigureOut">
              <a:rPr lang="en-US" smtClean="0"/>
              <a:t>12/19/2020</a:t>
            </a:fld>
            <a:endParaRPr lang="en-US"/>
          </a:p>
        </p:txBody>
      </p:sp>
      <p:sp>
        <p:nvSpPr>
          <p:cNvPr id="5" name="Footer Placeholder 4">
            <a:extLst>
              <a:ext uri="{FF2B5EF4-FFF2-40B4-BE49-F238E27FC236}">
                <a16:creationId xmlns:a16="http://schemas.microsoft.com/office/drawing/2014/main" id="{CB9837FA-23AC-4125-88F4-F9C1FF65E3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66F473-84A1-4FCE-9939-89864736A5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BD4C0D-9180-4502-ADEB-6D6558CB1319}" type="slidenum">
              <a:rPr lang="en-US" smtClean="0"/>
              <a:t>‹#›</a:t>
            </a:fld>
            <a:endParaRPr lang="en-US"/>
          </a:p>
        </p:txBody>
      </p:sp>
    </p:spTree>
    <p:extLst>
      <p:ext uri="{BB962C8B-B14F-4D97-AF65-F5344CB8AC3E}">
        <p14:creationId xmlns:p14="http://schemas.microsoft.com/office/powerpoint/2010/main" val="4018499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40">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98853-48DF-48BD-B493-ABE6BC668FE9}"/>
              </a:ext>
            </a:extLst>
          </p:cNvPr>
          <p:cNvSpPr>
            <a:spLocks noGrp="1"/>
          </p:cNvSpPr>
          <p:nvPr>
            <p:ph type="ctrTitle"/>
          </p:nvPr>
        </p:nvSpPr>
        <p:spPr>
          <a:xfrm>
            <a:off x="838199" y="1093788"/>
            <a:ext cx="10506455" cy="2967208"/>
          </a:xfrm>
        </p:spPr>
        <p:txBody>
          <a:bodyPr>
            <a:normAutofit/>
          </a:bodyPr>
          <a:lstStyle/>
          <a:p>
            <a:pPr algn="l"/>
            <a:r>
              <a:rPr lang="en-US" sz="3800" b="1" dirty="0"/>
              <a:t>Build a Regression Package  </a:t>
            </a:r>
          </a:p>
        </p:txBody>
      </p:sp>
      <p:sp>
        <p:nvSpPr>
          <p:cNvPr id="39" name="Rectangle 42">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0" name="Rectangle 44">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2979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B8DC0E-EFD6-4D68-8693-C1BE958DC545}"/>
              </a:ext>
            </a:extLst>
          </p:cNvPr>
          <p:cNvSpPr>
            <a:spLocks noGrp="1"/>
          </p:cNvSpPr>
          <p:nvPr>
            <p:ph type="title"/>
          </p:nvPr>
        </p:nvSpPr>
        <p:spPr>
          <a:xfrm>
            <a:off x="1046746" y="641850"/>
            <a:ext cx="3611880" cy="1535865"/>
          </a:xfrm>
        </p:spPr>
        <p:txBody>
          <a:bodyPr>
            <a:normAutofit/>
          </a:bodyPr>
          <a:lstStyle/>
          <a:p>
            <a:r>
              <a:rPr lang="en-US" sz="3800" b="1" dirty="0"/>
              <a:t>Result Interpretation: </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1"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76C4CC1-6D48-4A95-BFBA-C32E449AFD16}"/>
              </a:ext>
            </a:extLst>
          </p:cNvPr>
          <p:cNvSpPr>
            <a:spLocks noGrp="1"/>
          </p:cNvSpPr>
          <p:nvPr>
            <p:ph idx="1"/>
          </p:nvPr>
        </p:nvSpPr>
        <p:spPr>
          <a:xfrm>
            <a:off x="4965916" y="365125"/>
            <a:ext cx="6735675" cy="2089317"/>
          </a:xfrm>
        </p:spPr>
        <p:txBody>
          <a:bodyPr anchor="ctr">
            <a:normAutofit/>
          </a:bodyPr>
          <a:lstStyle/>
          <a:p>
            <a:pPr algn="just"/>
            <a:r>
              <a:rPr lang="en-US" sz="1800" b="1" dirty="0"/>
              <a:t>Standard</a:t>
            </a:r>
            <a:r>
              <a:rPr lang="en-US" sz="1800" dirty="0"/>
              <a:t> </a:t>
            </a:r>
            <a:r>
              <a:rPr lang="en-US" sz="1800" b="1" dirty="0"/>
              <a:t>Error</a:t>
            </a:r>
            <a:r>
              <a:rPr lang="en-US" sz="1800" dirty="0"/>
              <a:t>-The standard error of the coefficient to measure the precision of the estimate of the coefficient. </a:t>
            </a:r>
          </a:p>
          <a:p>
            <a:pPr algn="just"/>
            <a:r>
              <a:rPr lang="en-US" sz="1800" b="1" dirty="0"/>
              <a:t>T score </a:t>
            </a:r>
            <a:r>
              <a:rPr lang="en-US" sz="1800" dirty="0"/>
              <a:t>– Dividing the coefficient by its standard error calculates a t-value.</a:t>
            </a:r>
          </a:p>
          <a:p>
            <a:pPr algn="just"/>
            <a:r>
              <a:rPr lang="en-US" sz="1800" b="1" dirty="0"/>
              <a:t>P Value- </a:t>
            </a:r>
            <a:r>
              <a:rPr lang="en-US" sz="1800" dirty="0"/>
              <a:t>The p-value is the probability of obtaining results at least as extreme as the observed results of a statistical hypothesis test, assuming that the null hypothesis is correct. </a:t>
            </a:r>
          </a:p>
        </p:txBody>
      </p:sp>
      <p:pic>
        <p:nvPicPr>
          <p:cNvPr id="5" name="Picture 4" descr="Text&#10;&#10;Description automatically generated">
            <a:extLst>
              <a:ext uri="{FF2B5EF4-FFF2-40B4-BE49-F238E27FC236}">
                <a16:creationId xmlns:a16="http://schemas.microsoft.com/office/drawing/2014/main" id="{1D925734-1618-439C-A1C9-A3F2B56EB0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416" y="2665706"/>
            <a:ext cx="7860119" cy="3952372"/>
          </a:xfrm>
          <a:prstGeom prst="rect">
            <a:avLst/>
          </a:prstGeom>
        </p:spPr>
      </p:pic>
    </p:spTree>
    <p:extLst>
      <p:ext uri="{BB962C8B-B14F-4D97-AF65-F5344CB8AC3E}">
        <p14:creationId xmlns:p14="http://schemas.microsoft.com/office/powerpoint/2010/main" val="547948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B8DC0E-EFD6-4D68-8693-C1BE958DC545}"/>
              </a:ext>
            </a:extLst>
          </p:cNvPr>
          <p:cNvSpPr>
            <a:spLocks noGrp="1"/>
          </p:cNvSpPr>
          <p:nvPr>
            <p:ph type="title"/>
          </p:nvPr>
        </p:nvSpPr>
        <p:spPr>
          <a:xfrm>
            <a:off x="1046746" y="641850"/>
            <a:ext cx="3611880" cy="1535865"/>
          </a:xfrm>
        </p:spPr>
        <p:txBody>
          <a:bodyPr>
            <a:normAutofit/>
          </a:bodyPr>
          <a:lstStyle/>
          <a:p>
            <a:r>
              <a:rPr lang="en-US" sz="3800" b="1" dirty="0"/>
              <a:t>Result Interpretation: </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1"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76C4CC1-6D48-4A95-BFBA-C32E449AFD16}"/>
              </a:ext>
            </a:extLst>
          </p:cNvPr>
          <p:cNvSpPr>
            <a:spLocks noGrp="1"/>
          </p:cNvSpPr>
          <p:nvPr>
            <p:ph idx="1"/>
          </p:nvPr>
        </p:nvSpPr>
        <p:spPr>
          <a:xfrm>
            <a:off x="5300640" y="641850"/>
            <a:ext cx="6053160" cy="1535865"/>
          </a:xfrm>
        </p:spPr>
        <p:txBody>
          <a:bodyPr anchor="ctr">
            <a:normAutofit/>
          </a:bodyPr>
          <a:lstStyle/>
          <a:p>
            <a:pPr algn="just"/>
            <a:r>
              <a:rPr lang="en-US" sz="1800" dirty="0"/>
              <a:t>Beta Coefficients -The beta coefficient is the degree of change in the outcome variable for every 1-unit of change in the predictor variable and it indicates the steepness of a line.</a:t>
            </a:r>
          </a:p>
          <a:p>
            <a:pPr marL="0" indent="0" algn="just">
              <a:buNone/>
            </a:pPr>
            <a:endParaRPr lang="en-US" sz="1800" dirty="0"/>
          </a:p>
        </p:txBody>
      </p:sp>
      <p:pic>
        <p:nvPicPr>
          <p:cNvPr id="5" name="Picture 4" descr="Text&#10;&#10;Description automatically generated">
            <a:extLst>
              <a:ext uri="{FF2B5EF4-FFF2-40B4-BE49-F238E27FC236}">
                <a16:creationId xmlns:a16="http://schemas.microsoft.com/office/drawing/2014/main" id="{65D03A74-EC47-4130-B7C6-A55019D8B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416" y="2724363"/>
            <a:ext cx="7164136" cy="3358391"/>
          </a:xfrm>
          <a:prstGeom prst="rect">
            <a:avLst/>
          </a:prstGeom>
        </p:spPr>
      </p:pic>
      <p:sp>
        <p:nvSpPr>
          <p:cNvPr id="7" name="Callout: Left Arrow 6">
            <a:extLst>
              <a:ext uri="{FF2B5EF4-FFF2-40B4-BE49-F238E27FC236}">
                <a16:creationId xmlns:a16="http://schemas.microsoft.com/office/drawing/2014/main" id="{63C992ED-1BB6-485C-9E63-AB8B7D4B9944}"/>
              </a:ext>
            </a:extLst>
          </p:cNvPr>
          <p:cNvSpPr/>
          <p:nvPr/>
        </p:nvSpPr>
        <p:spPr>
          <a:xfrm>
            <a:off x="7718552" y="3358899"/>
            <a:ext cx="2862770" cy="2089317"/>
          </a:xfrm>
          <a:prstGeom prst="leftArrowCallou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9" name="TextBox 18">
            <a:extLst>
              <a:ext uri="{FF2B5EF4-FFF2-40B4-BE49-F238E27FC236}">
                <a16:creationId xmlns:a16="http://schemas.microsoft.com/office/drawing/2014/main" id="{1C2C01A6-7CE3-4716-B8CF-4508B90B812A}"/>
              </a:ext>
            </a:extLst>
          </p:cNvPr>
          <p:cNvSpPr txBox="1"/>
          <p:nvPr/>
        </p:nvSpPr>
        <p:spPr>
          <a:xfrm>
            <a:off x="8766289" y="3335083"/>
            <a:ext cx="1771530" cy="2031325"/>
          </a:xfrm>
          <a:prstGeom prst="rect">
            <a:avLst/>
          </a:prstGeom>
          <a:noFill/>
        </p:spPr>
        <p:txBody>
          <a:bodyPr wrap="square" rtlCol="0">
            <a:spAutoFit/>
          </a:bodyPr>
          <a:lstStyle/>
          <a:p>
            <a:pPr algn="just"/>
            <a:r>
              <a:rPr lang="en-US" dirty="0"/>
              <a:t>Since the beta coefficient is </a:t>
            </a:r>
            <a:r>
              <a:rPr lang="en-US" u="sng" dirty="0"/>
              <a:t>positive</a:t>
            </a:r>
            <a:r>
              <a:rPr lang="en-US" dirty="0"/>
              <a:t> for all the independent variable’s we can say that it is </a:t>
            </a:r>
            <a:r>
              <a:rPr lang="en-US" u="sng" dirty="0"/>
              <a:t>significant</a:t>
            </a:r>
            <a:r>
              <a:rPr lang="en-US" dirty="0"/>
              <a:t>.</a:t>
            </a:r>
          </a:p>
        </p:txBody>
      </p:sp>
    </p:spTree>
    <p:extLst>
      <p:ext uri="{BB962C8B-B14F-4D97-AF65-F5344CB8AC3E}">
        <p14:creationId xmlns:p14="http://schemas.microsoft.com/office/powerpoint/2010/main" val="3868216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E27A33-3E25-4C77-BA7F-59A928AC3239}"/>
              </a:ext>
            </a:extLst>
          </p:cNvPr>
          <p:cNvSpPr>
            <a:spLocks noGrp="1"/>
          </p:cNvSpPr>
          <p:nvPr>
            <p:ph type="title"/>
          </p:nvPr>
        </p:nvSpPr>
        <p:spPr>
          <a:xfrm>
            <a:off x="366850" y="404948"/>
            <a:ext cx="9236700" cy="1188950"/>
          </a:xfrm>
        </p:spPr>
        <p:txBody>
          <a:bodyPr anchor="b">
            <a:normAutofit/>
          </a:bodyPr>
          <a:lstStyle/>
          <a:p>
            <a:r>
              <a:rPr lang="en-US" sz="4000" b="1" kern="1200" dirty="0">
                <a:solidFill>
                  <a:schemeClr val="tx1"/>
                </a:solidFill>
                <a:latin typeface="+mj-lt"/>
                <a:ea typeface="+mj-ea"/>
                <a:cs typeface="+mj-cs"/>
              </a:rPr>
              <a:t>Challenges and Roadblock: </a:t>
            </a:r>
            <a:endParaRPr lang="en-US" sz="3800" b="1" dirty="0"/>
          </a:p>
        </p:txBody>
      </p:sp>
      <p:grpSp>
        <p:nvGrpSpPr>
          <p:cNvPr id="29" name="Group 2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30" name="Rectangle 2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9F4359-D594-45BE-BDC0-2A7A70C3C016}"/>
              </a:ext>
            </a:extLst>
          </p:cNvPr>
          <p:cNvSpPr>
            <a:spLocks noGrp="1"/>
          </p:cNvSpPr>
          <p:nvPr>
            <p:ph idx="1"/>
          </p:nvPr>
        </p:nvSpPr>
        <p:spPr>
          <a:xfrm>
            <a:off x="71919" y="2311685"/>
            <a:ext cx="11168009" cy="3904180"/>
          </a:xfrm>
          <a:ln w="12700">
            <a:solidFill>
              <a:schemeClr val="tx1"/>
            </a:solidFill>
          </a:ln>
        </p:spPr>
        <p:txBody>
          <a:bodyPr anchor="ctr">
            <a:normAutofit/>
          </a:bodyPr>
          <a:lstStyle/>
          <a:p>
            <a:endParaRPr lang="en-US" sz="1700" dirty="0"/>
          </a:p>
        </p:txBody>
      </p:sp>
      <p:pic>
        <p:nvPicPr>
          <p:cNvPr id="9" name="Graphic 8" descr="Normal Distribution with solid fill">
            <a:extLst>
              <a:ext uri="{FF2B5EF4-FFF2-40B4-BE49-F238E27FC236}">
                <a16:creationId xmlns:a16="http://schemas.microsoft.com/office/drawing/2014/main" id="{96988FFD-C284-48F0-84DB-6419385D42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808638" y="2271091"/>
            <a:ext cx="996598" cy="996598"/>
          </a:xfrm>
          <a:prstGeom prst="rect">
            <a:avLst/>
          </a:prstGeom>
        </p:spPr>
      </p:pic>
      <p:sp>
        <p:nvSpPr>
          <p:cNvPr id="11" name="TextBox 10">
            <a:extLst>
              <a:ext uri="{FF2B5EF4-FFF2-40B4-BE49-F238E27FC236}">
                <a16:creationId xmlns:a16="http://schemas.microsoft.com/office/drawing/2014/main" id="{EC2946E2-79C9-489E-A31D-8A4D5939E6D7}"/>
              </a:ext>
            </a:extLst>
          </p:cNvPr>
          <p:cNvSpPr txBox="1"/>
          <p:nvPr/>
        </p:nvSpPr>
        <p:spPr>
          <a:xfrm>
            <a:off x="151093" y="3294609"/>
            <a:ext cx="3489216" cy="2800767"/>
          </a:xfrm>
          <a:prstGeom prst="rect">
            <a:avLst/>
          </a:prstGeom>
          <a:noFill/>
        </p:spPr>
        <p:txBody>
          <a:bodyPr wrap="square">
            <a:spAutoFit/>
          </a:bodyPr>
          <a:lstStyle/>
          <a:p>
            <a:pPr algn="just"/>
            <a:r>
              <a:rPr lang="en-US" sz="2200" dirty="0"/>
              <a:t>One of the main challenges that our group experienced when arranging this undertaking was deciding how to sample from the dataset and so we experimented with various size windows.</a:t>
            </a:r>
          </a:p>
        </p:txBody>
      </p:sp>
      <p:pic>
        <p:nvPicPr>
          <p:cNvPr id="12" name="Graphic 11" descr="Research with solid fill">
            <a:extLst>
              <a:ext uri="{FF2B5EF4-FFF2-40B4-BE49-F238E27FC236}">
                <a16:creationId xmlns:a16="http://schemas.microsoft.com/office/drawing/2014/main" id="{84613C53-4039-4B61-9374-E611E99AE7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5200" y="2353289"/>
            <a:ext cx="914400" cy="914400"/>
          </a:xfrm>
          <a:prstGeom prst="rect">
            <a:avLst/>
          </a:prstGeom>
        </p:spPr>
      </p:pic>
      <p:pic>
        <p:nvPicPr>
          <p:cNvPr id="13" name="Graphic 12" descr="Scatterplot with solid fill">
            <a:extLst>
              <a:ext uri="{FF2B5EF4-FFF2-40B4-BE49-F238E27FC236}">
                <a16:creationId xmlns:a16="http://schemas.microsoft.com/office/drawing/2014/main" id="{9D71E050-4CAE-414B-87C3-4E3F1002862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558373" y="2322868"/>
            <a:ext cx="914400" cy="914400"/>
          </a:xfrm>
          <a:prstGeom prst="rect">
            <a:avLst/>
          </a:prstGeom>
        </p:spPr>
      </p:pic>
      <p:sp>
        <p:nvSpPr>
          <p:cNvPr id="15" name="TextBox 14">
            <a:extLst>
              <a:ext uri="{FF2B5EF4-FFF2-40B4-BE49-F238E27FC236}">
                <a16:creationId xmlns:a16="http://schemas.microsoft.com/office/drawing/2014/main" id="{AF2520C4-6172-4B45-9AAB-266E35F9AC1B}"/>
              </a:ext>
            </a:extLst>
          </p:cNvPr>
          <p:cNvSpPr txBox="1"/>
          <p:nvPr/>
        </p:nvSpPr>
        <p:spPr>
          <a:xfrm>
            <a:off x="3927297" y="3294609"/>
            <a:ext cx="3370761" cy="2462213"/>
          </a:xfrm>
          <a:prstGeom prst="rect">
            <a:avLst/>
          </a:prstGeom>
          <a:noFill/>
        </p:spPr>
        <p:txBody>
          <a:bodyPr wrap="square">
            <a:spAutoFit/>
          </a:bodyPr>
          <a:lstStyle/>
          <a:p>
            <a:pPr marL="63500" marR="0" algn="just">
              <a:spcBef>
                <a:spcPts val="55"/>
              </a:spcBef>
              <a:spcAft>
                <a:spcPts val="0"/>
              </a:spcAft>
            </a:pPr>
            <a:r>
              <a:rPr lang="en-US" sz="2200" dirty="0"/>
              <a:t>Secondly, we tested our model by running regression on different index like Dow Jones, NASDAQ and S&amp;P 500 and after analyzing we decided to proceed with S&amp;P 500. </a:t>
            </a:r>
          </a:p>
        </p:txBody>
      </p:sp>
      <p:sp>
        <p:nvSpPr>
          <p:cNvPr id="17" name="TextBox 16">
            <a:extLst>
              <a:ext uri="{FF2B5EF4-FFF2-40B4-BE49-F238E27FC236}">
                <a16:creationId xmlns:a16="http://schemas.microsoft.com/office/drawing/2014/main" id="{18C777A9-CADE-4731-AE9A-B60E16D42D04}"/>
              </a:ext>
            </a:extLst>
          </p:cNvPr>
          <p:cNvSpPr txBox="1"/>
          <p:nvPr/>
        </p:nvSpPr>
        <p:spPr>
          <a:xfrm>
            <a:off x="7901762" y="3345874"/>
            <a:ext cx="3142021" cy="1785104"/>
          </a:xfrm>
          <a:prstGeom prst="rect">
            <a:avLst/>
          </a:prstGeom>
          <a:noFill/>
        </p:spPr>
        <p:txBody>
          <a:bodyPr wrap="square">
            <a:spAutoFit/>
          </a:bodyPr>
          <a:lstStyle/>
          <a:p>
            <a:r>
              <a:rPr lang="en-US" sz="2200" dirty="0"/>
              <a:t>Since our sample size was small, our P value was high which indicates that it is statistically  insignificant</a:t>
            </a:r>
          </a:p>
        </p:txBody>
      </p:sp>
    </p:spTree>
    <p:extLst>
      <p:ext uri="{BB962C8B-B14F-4D97-AF65-F5344CB8AC3E}">
        <p14:creationId xmlns:p14="http://schemas.microsoft.com/office/powerpoint/2010/main" val="505385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CB73D8-B669-4D6C-ABCC-23BF8EE83C4D}"/>
              </a:ext>
            </a:extLst>
          </p:cNvPr>
          <p:cNvSpPr>
            <a:spLocks noGrp="1"/>
          </p:cNvSpPr>
          <p:nvPr>
            <p:ph type="title"/>
          </p:nvPr>
        </p:nvSpPr>
        <p:spPr>
          <a:xfrm>
            <a:off x="668700" y="2487959"/>
            <a:ext cx="3796306" cy="2690949"/>
          </a:xfrm>
        </p:spPr>
        <p:txBody>
          <a:bodyPr anchor="t">
            <a:normAutofit/>
          </a:bodyPr>
          <a:lstStyle/>
          <a:p>
            <a:r>
              <a:rPr lang="en-US" sz="4000" b="1" dirty="0"/>
              <a:t>Future Works</a:t>
            </a:r>
            <a:r>
              <a:rPr lang="en-US" sz="4800" b="1" dirty="0"/>
              <a:t>:</a:t>
            </a:r>
          </a:p>
        </p:txBody>
      </p:sp>
      <p:grpSp>
        <p:nvGrpSpPr>
          <p:cNvPr id="47" name="Group 46">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48" name="Rectangle 4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48">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51" name="Rectangle 5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0D27834-8C0E-4AC9-9C72-DC8286866AE7}"/>
              </a:ext>
            </a:extLst>
          </p:cNvPr>
          <p:cNvSpPr>
            <a:spLocks noGrp="1"/>
          </p:cNvSpPr>
          <p:nvPr>
            <p:ph idx="1"/>
          </p:nvPr>
        </p:nvSpPr>
        <p:spPr>
          <a:xfrm>
            <a:off x="5343374" y="1273996"/>
            <a:ext cx="6179926" cy="4489491"/>
          </a:xfrm>
        </p:spPr>
        <p:txBody>
          <a:bodyPr anchor="t">
            <a:normAutofit/>
          </a:bodyPr>
          <a:lstStyle/>
          <a:p>
            <a:pPr algn="just"/>
            <a:r>
              <a:rPr lang="en-US" sz="2200" dirty="0"/>
              <a:t>One approach to make our package a stride further is actualize extra strategies that play out some sort of nonlinear regression. In a portion of our above models, similar to window 170 for AMZN, it gives the idea that some sort of nonlinear regression would be more qualified to demonstrate the conduct. At first glance, it seems like the relationship between the variables would be best described by a polynomial function. </a:t>
            </a:r>
          </a:p>
          <a:p>
            <a:pPr algn="just"/>
            <a:r>
              <a:rPr lang="en-US" sz="2200" dirty="0"/>
              <a:t>We can also include more independent variables like GDP, unemployment rate, </a:t>
            </a:r>
            <a:r>
              <a:rPr lang="en-US" sz="2200" dirty="0" err="1"/>
              <a:t>etc</a:t>
            </a:r>
            <a:r>
              <a:rPr lang="en-US" sz="2200" dirty="0"/>
              <a:t> to better understand the relationship between the variables i.e. multilinear regression.</a:t>
            </a:r>
          </a:p>
          <a:p>
            <a:endParaRPr lang="en-US" sz="2000" dirty="0">
              <a:latin typeface="SourceSansPro"/>
            </a:endParaRPr>
          </a:p>
          <a:p>
            <a:endParaRPr lang="en-US" sz="2000" dirty="0">
              <a:latin typeface="SourceSansPro"/>
            </a:endParaRPr>
          </a:p>
          <a:p>
            <a:endParaRPr lang="en-US" sz="2000" dirty="0">
              <a:latin typeface="SourceSansPro"/>
            </a:endParaRPr>
          </a:p>
          <a:p>
            <a:endParaRPr lang="en-US" sz="2000" dirty="0">
              <a:effectLst/>
              <a:latin typeface="Times New Roman" panose="02020603050405020304" pitchFamily="18" charset="0"/>
              <a:ea typeface="Times New Roman" panose="02020603050405020304" pitchFamily="18" charset="0"/>
            </a:endParaRPr>
          </a:p>
          <a:p>
            <a:endParaRPr lang="en-US" sz="2000" dirty="0"/>
          </a:p>
        </p:txBody>
      </p:sp>
    </p:spTree>
    <p:extLst>
      <p:ext uri="{BB962C8B-B14F-4D97-AF65-F5344CB8AC3E}">
        <p14:creationId xmlns:p14="http://schemas.microsoft.com/office/powerpoint/2010/main" val="566402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C7053-F25B-400A-99A7-B2AE58A24478}"/>
              </a:ext>
            </a:extLst>
          </p:cNvPr>
          <p:cNvSpPr>
            <a:spLocks noGrp="1"/>
          </p:cNvSpPr>
          <p:nvPr>
            <p:ph type="title"/>
          </p:nvPr>
        </p:nvSpPr>
        <p:spPr>
          <a:xfrm>
            <a:off x="4413607" y="2766218"/>
            <a:ext cx="2665288" cy="1325563"/>
          </a:xfrm>
        </p:spPr>
        <p:txBody>
          <a:bodyPr/>
          <a:lstStyle/>
          <a:p>
            <a:r>
              <a:rPr lang="en-US" sz="4000" b="1" dirty="0"/>
              <a:t>Thank You </a:t>
            </a:r>
          </a:p>
        </p:txBody>
      </p:sp>
    </p:spTree>
    <p:extLst>
      <p:ext uri="{BB962C8B-B14F-4D97-AF65-F5344CB8AC3E}">
        <p14:creationId xmlns:p14="http://schemas.microsoft.com/office/powerpoint/2010/main" val="650629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03B41F-3332-458E-B391-01CA1BE20B38}"/>
              </a:ext>
            </a:extLst>
          </p:cNvPr>
          <p:cNvSpPr>
            <a:spLocks noGrp="1"/>
          </p:cNvSpPr>
          <p:nvPr>
            <p:ph type="title"/>
          </p:nvPr>
        </p:nvSpPr>
        <p:spPr>
          <a:xfrm>
            <a:off x="635000" y="640823"/>
            <a:ext cx="3418659" cy="5583148"/>
          </a:xfrm>
        </p:spPr>
        <p:txBody>
          <a:bodyPr anchor="ctr">
            <a:normAutofit/>
          </a:bodyPr>
          <a:lstStyle/>
          <a:p>
            <a:r>
              <a:rPr lang="en-US" sz="3800" b="1" dirty="0"/>
              <a:t>Table of Contents </a:t>
            </a:r>
            <a:br>
              <a:rPr lang="en-US" sz="5400" dirty="0"/>
            </a:br>
            <a:endParaRPr lang="en-US" sz="5400"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7FFC6F7-EEC5-4103-AC2F-D08B229DC258}"/>
              </a:ext>
            </a:extLst>
          </p:cNvPr>
          <p:cNvGraphicFramePr>
            <a:graphicFrameLocks noGrp="1"/>
          </p:cNvGraphicFramePr>
          <p:nvPr>
            <p:ph idx="1"/>
            <p:extLst>
              <p:ext uri="{D42A27DB-BD31-4B8C-83A1-F6EECF244321}">
                <p14:modId xmlns:p14="http://schemas.microsoft.com/office/powerpoint/2010/main" val="421956004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3160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5585D2-17F0-44A5-A6ED-5E56A341F373}"/>
              </a:ext>
            </a:extLst>
          </p:cNvPr>
          <p:cNvSpPr>
            <a:spLocks noGrp="1"/>
          </p:cNvSpPr>
          <p:nvPr>
            <p:ph type="title"/>
          </p:nvPr>
        </p:nvSpPr>
        <p:spPr>
          <a:xfrm>
            <a:off x="315479" y="611680"/>
            <a:ext cx="9236700" cy="1188950"/>
          </a:xfrm>
        </p:spPr>
        <p:txBody>
          <a:bodyPr anchor="b">
            <a:normAutofit/>
          </a:bodyPr>
          <a:lstStyle/>
          <a:p>
            <a:r>
              <a:rPr lang="en-US" sz="3800" b="1" dirty="0"/>
              <a:t>Motivation and Insights: </a:t>
            </a:r>
            <a:br>
              <a:rPr lang="en-US" sz="3800" dirty="0"/>
            </a:br>
            <a:endParaRPr lang="en-US" sz="3800" dirty="0"/>
          </a:p>
        </p:txBody>
      </p:sp>
      <p:grpSp>
        <p:nvGrpSpPr>
          <p:cNvPr id="19" name="Group 1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0" name="Rectangle 1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09AD57-1E08-4869-89AF-DE0D91DED9C7}"/>
              </a:ext>
            </a:extLst>
          </p:cNvPr>
          <p:cNvSpPr>
            <a:spLocks noGrp="1"/>
          </p:cNvSpPr>
          <p:nvPr>
            <p:ph idx="1"/>
          </p:nvPr>
        </p:nvSpPr>
        <p:spPr>
          <a:xfrm>
            <a:off x="793660" y="2599509"/>
            <a:ext cx="10143668" cy="3435531"/>
          </a:xfrm>
        </p:spPr>
        <p:txBody>
          <a:bodyPr anchor="ctr">
            <a:normAutofit/>
          </a:bodyPr>
          <a:lstStyle/>
          <a:p>
            <a:r>
              <a:rPr lang="en-US" sz="2400" dirty="0"/>
              <a:t>Our motivation for this project is to gain experience and insight into accurately simulating a model that is reflective of trading models used by large investment firms and banks.</a:t>
            </a:r>
          </a:p>
          <a:p>
            <a:r>
              <a:rPr lang="en-US" sz="2400" dirty="0"/>
              <a:t>Our primary focus is on developing a linear regression method since this component is most relevant to the problem we were determined to solve.</a:t>
            </a:r>
          </a:p>
          <a:p>
            <a:r>
              <a:rPr lang="en-US" sz="2400" dirty="0"/>
              <a:t>The formula for the beta coefficient of a single stock is exactly the same as that used to determine the slope of the best-fit line in linear regression</a:t>
            </a:r>
          </a:p>
          <a:p>
            <a:endParaRPr lang="en-US" sz="2400" dirty="0"/>
          </a:p>
        </p:txBody>
      </p:sp>
    </p:spTree>
    <p:extLst>
      <p:ext uri="{BB962C8B-B14F-4D97-AF65-F5344CB8AC3E}">
        <p14:creationId xmlns:p14="http://schemas.microsoft.com/office/powerpoint/2010/main" val="1511848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E27A33-3E25-4C77-BA7F-59A928AC3239}"/>
              </a:ext>
            </a:extLst>
          </p:cNvPr>
          <p:cNvSpPr>
            <a:spLocks noGrp="1"/>
          </p:cNvSpPr>
          <p:nvPr>
            <p:ph type="title"/>
          </p:nvPr>
        </p:nvSpPr>
        <p:spPr>
          <a:xfrm>
            <a:off x="366850" y="404948"/>
            <a:ext cx="9236700" cy="1188950"/>
          </a:xfrm>
        </p:spPr>
        <p:txBody>
          <a:bodyPr anchor="b">
            <a:normAutofit/>
          </a:bodyPr>
          <a:lstStyle/>
          <a:p>
            <a:r>
              <a:rPr lang="en-US" sz="3800" b="1" dirty="0"/>
              <a:t>Linear</a:t>
            </a:r>
            <a:r>
              <a:rPr lang="en-US" sz="5400" b="1" dirty="0"/>
              <a:t> </a:t>
            </a:r>
            <a:r>
              <a:rPr lang="en-US" sz="3800" b="1" dirty="0"/>
              <a:t>Regression:</a:t>
            </a:r>
          </a:p>
        </p:txBody>
      </p:sp>
      <p:grpSp>
        <p:nvGrpSpPr>
          <p:cNvPr id="29" name="Group 2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30" name="Rectangle 2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9F4359-D594-45BE-BDC0-2A7A70C3C016}"/>
              </a:ext>
            </a:extLst>
          </p:cNvPr>
          <p:cNvSpPr>
            <a:spLocks noGrp="1"/>
          </p:cNvSpPr>
          <p:nvPr>
            <p:ph idx="1"/>
          </p:nvPr>
        </p:nvSpPr>
        <p:spPr>
          <a:xfrm>
            <a:off x="228582" y="2414427"/>
            <a:ext cx="11011346" cy="3580339"/>
          </a:xfrm>
        </p:spPr>
        <p:txBody>
          <a:bodyPr anchor="ctr">
            <a:normAutofit fontScale="92500" lnSpcReduction="10000"/>
          </a:bodyPr>
          <a:lstStyle/>
          <a:p>
            <a:r>
              <a:rPr lang="en-US" sz="2400" dirty="0"/>
              <a:t>Linear regression attempts to model the relationship between two variables by fitting a linear equation to observed data. One variable is considered to be an explanatory variable, and the other is considered to be a dependent variable. </a:t>
            </a:r>
          </a:p>
          <a:p>
            <a:r>
              <a:rPr lang="en-US" sz="2400" dirty="0"/>
              <a:t>Y = a + </a:t>
            </a:r>
            <a:r>
              <a:rPr lang="en-US" sz="2400" dirty="0" err="1"/>
              <a:t>bX</a:t>
            </a:r>
            <a:r>
              <a:rPr lang="en-US" sz="2400" dirty="0"/>
              <a:t>,</a:t>
            </a:r>
          </a:p>
          <a:p>
            <a:pPr marL="0" indent="0">
              <a:buNone/>
            </a:pPr>
            <a:r>
              <a:rPr lang="en-US" sz="2400" dirty="0"/>
              <a:t>where X is the explanatory variable and Y is the    dependent variable. The slope of the line is b, and a is the intercept (the value of y when x = 0).</a:t>
            </a:r>
          </a:p>
          <a:p>
            <a:r>
              <a:rPr lang="en-US" sz="2400" dirty="0"/>
              <a:t>Three major uses for regression analysis are:</a:t>
            </a:r>
          </a:p>
          <a:p>
            <a:pPr marL="0" indent="0">
              <a:buNone/>
            </a:pPr>
            <a:r>
              <a:rPr lang="en-US" sz="2400" dirty="0"/>
              <a:t>(1) determining the strength of predictors, </a:t>
            </a:r>
          </a:p>
          <a:p>
            <a:pPr marL="0" indent="0">
              <a:buNone/>
            </a:pPr>
            <a:r>
              <a:rPr lang="en-US" sz="2400" dirty="0"/>
              <a:t>(2) forecasting an effect, and</a:t>
            </a:r>
          </a:p>
          <a:p>
            <a:pPr marL="0" indent="0">
              <a:buNone/>
            </a:pPr>
            <a:r>
              <a:rPr lang="en-US" sz="2400" dirty="0"/>
              <a:t>(3) trend forecasting.</a:t>
            </a:r>
          </a:p>
        </p:txBody>
      </p:sp>
    </p:spTree>
    <p:extLst>
      <p:ext uri="{BB962C8B-B14F-4D97-AF65-F5344CB8AC3E}">
        <p14:creationId xmlns:p14="http://schemas.microsoft.com/office/powerpoint/2010/main" val="3430936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E27A33-3E25-4C77-BA7F-59A928AC3239}"/>
              </a:ext>
            </a:extLst>
          </p:cNvPr>
          <p:cNvSpPr>
            <a:spLocks noGrp="1"/>
          </p:cNvSpPr>
          <p:nvPr>
            <p:ph type="title"/>
          </p:nvPr>
        </p:nvSpPr>
        <p:spPr>
          <a:xfrm>
            <a:off x="469591" y="404948"/>
            <a:ext cx="9236700" cy="1188950"/>
          </a:xfrm>
        </p:spPr>
        <p:txBody>
          <a:bodyPr anchor="b">
            <a:normAutofit/>
          </a:bodyPr>
          <a:lstStyle/>
          <a:p>
            <a:r>
              <a:rPr lang="en-US" sz="3800" b="1" dirty="0"/>
              <a:t>Approach:</a:t>
            </a:r>
          </a:p>
        </p:txBody>
      </p:sp>
      <p:grpSp>
        <p:nvGrpSpPr>
          <p:cNvPr id="29" name="Group 2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30" name="Rectangle 2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Diagram 10">
            <a:extLst>
              <a:ext uri="{FF2B5EF4-FFF2-40B4-BE49-F238E27FC236}">
                <a16:creationId xmlns:a16="http://schemas.microsoft.com/office/drawing/2014/main" id="{4053C4B1-87CA-44DF-B975-F7C8F36CB5AB}"/>
              </a:ext>
            </a:extLst>
          </p:cNvPr>
          <p:cNvGraphicFramePr/>
          <p:nvPr>
            <p:extLst>
              <p:ext uri="{D42A27DB-BD31-4B8C-83A1-F6EECF244321}">
                <p14:modId xmlns:p14="http://schemas.microsoft.com/office/powerpoint/2010/main" val="954988361"/>
              </p:ext>
            </p:extLst>
          </p:nvPr>
        </p:nvGraphicFramePr>
        <p:xfrm>
          <a:off x="143838" y="2321960"/>
          <a:ext cx="11239524" cy="3924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8047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AFC527-7FE1-41A4-BD44-E19C07AA3DF5}"/>
              </a:ext>
            </a:extLst>
          </p:cNvPr>
          <p:cNvSpPr>
            <a:spLocks noGrp="1"/>
          </p:cNvSpPr>
          <p:nvPr>
            <p:ph type="title"/>
          </p:nvPr>
        </p:nvSpPr>
        <p:spPr>
          <a:xfrm>
            <a:off x="589560" y="856180"/>
            <a:ext cx="4560584" cy="1128068"/>
          </a:xfrm>
        </p:spPr>
        <p:txBody>
          <a:bodyPr anchor="ctr">
            <a:normAutofit/>
          </a:bodyPr>
          <a:lstStyle/>
          <a:p>
            <a:r>
              <a:rPr lang="en-US" sz="3800" b="1" dirty="0"/>
              <a:t>Line of Best Fit: </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BB22984-96FC-4936-8BE9-3E0E6E1FB094}"/>
              </a:ext>
            </a:extLst>
          </p:cNvPr>
          <p:cNvSpPr>
            <a:spLocks noGrp="1"/>
          </p:cNvSpPr>
          <p:nvPr>
            <p:ph idx="1"/>
          </p:nvPr>
        </p:nvSpPr>
        <p:spPr>
          <a:xfrm>
            <a:off x="590719" y="2224323"/>
            <a:ext cx="4751843" cy="4169594"/>
          </a:xfrm>
        </p:spPr>
        <p:txBody>
          <a:bodyPr anchor="ctr">
            <a:normAutofit/>
          </a:bodyPr>
          <a:lstStyle/>
          <a:p>
            <a:pPr algn="just">
              <a:buFont typeface="Arial" panose="020B0604020202020204" pitchFamily="34" charset="0"/>
              <a:buChar char="•"/>
            </a:pPr>
            <a:r>
              <a:rPr lang="en-US" sz="2200" dirty="0"/>
              <a:t>The Line of Best Fit is used to express a relationship in a scatter plot of different data points.</a:t>
            </a:r>
          </a:p>
          <a:p>
            <a:pPr algn="just">
              <a:buFont typeface="Arial" panose="020B0604020202020204" pitchFamily="34" charset="0"/>
              <a:buChar char="•"/>
            </a:pPr>
            <a:r>
              <a:rPr lang="en-US" sz="2200" dirty="0"/>
              <a:t>It is an output of regression analysis and can be used as a prediction tool for indicators and price movements</a:t>
            </a:r>
          </a:p>
          <a:p>
            <a:pPr algn="just">
              <a:buFont typeface="Arial" panose="020B0604020202020204" pitchFamily="34" charset="0"/>
              <a:buChar char="•"/>
            </a:pPr>
            <a:r>
              <a:rPr lang="en-US" sz="2200" dirty="0"/>
              <a:t>In general, a model fits the data well if the differences between the observed values and the model's predicted values are small and unbiased.</a:t>
            </a:r>
          </a:p>
          <a:p>
            <a:endParaRPr lang="en-US" sz="2000" dirty="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scatter chart&#10;&#10;Description automatically generated">
            <a:extLst>
              <a:ext uri="{FF2B5EF4-FFF2-40B4-BE49-F238E27FC236}">
                <a16:creationId xmlns:a16="http://schemas.microsoft.com/office/drawing/2014/main" id="{D645052B-678B-4B7B-8991-BD762C8758DB}"/>
              </a:ext>
            </a:extLst>
          </p:cNvPr>
          <p:cNvPicPr>
            <a:picLocks noChangeAspect="1"/>
          </p:cNvPicPr>
          <p:nvPr/>
        </p:nvPicPr>
        <p:blipFill rotWithShape="1">
          <a:blip r:embed="rId2">
            <a:extLst>
              <a:ext uri="{28A0092B-C50C-407E-A947-70E740481C1C}">
                <a14:useLocalDpi xmlns:a14="http://schemas.microsoft.com/office/drawing/2010/main" val="0"/>
              </a:ext>
            </a:extLst>
          </a:blip>
          <a:srcRect l="4512" t="18207" r="4309" b="5217"/>
          <a:stretch/>
        </p:blipFill>
        <p:spPr>
          <a:xfrm>
            <a:off x="6019425" y="1756944"/>
            <a:ext cx="5241051" cy="4027407"/>
          </a:xfrm>
          <a:prstGeom prst="rect">
            <a:avLst/>
          </a:prstGeom>
        </p:spPr>
      </p:pic>
    </p:spTree>
    <p:extLst>
      <p:ext uri="{BB962C8B-B14F-4D97-AF65-F5344CB8AC3E}">
        <p14:creationId xmlns:p14="http://schemas.microsoft.com/office/powerpoint/2010/main" val="3878494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AFC527-7FE1-41A4-BD44-E19C07AA3DF5}"/>
              </a:ext>
            </a:extLst>
          </p:cNvPr>
          <p:cNvSpPr>
            <a:spLocks noGrp="1"/>
          </p:cNvSpPr>
          <p:nvPr>
            <p:ph type="title"/>
          </p:nvPr>
        </p:nvSpPr>
        <p:spPr>
          <a:xfrm>
            <a:off x="589560" y="856180"/>
            <a:ext cx="4560584" cy="1128068"/>
          </a:xfrm>
        </p:spPr>
        <p:txBody>
          <a:bodyPr anchor="ctr">
            <a:normAutofit/>
          </a:bodyPr>
          <a:lstStyle/>
          <a:p>
            <a:r>
              <a:rPr lang="en-US" sz="3800" b="1" dirty="0"/>
              <a:t>Line of Best Fit: </a:t>
            </a:r>
          </a:p>
        </p:txBody>
      </p:sp>
      <p:grpSp>
        <p:nvGrpSpPr>
          <p:cNvPr id="27" name="Group 2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8" name="Rectangle 2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Content Placeholder 4" descr="Chart, scatter chart&#10;&#10;Description automatically generated">
            <a:extLst>
              <a:ext uri="{FF2B5EF4-FFF2-40B4-BE49-F238E27FC236}">
                <a16:creationId xmlns:a16="http://schemas.microsoft.com/office/drawing/2014/main" id="{476BBD73-D78E-4C32-8372-B386F3A8013A}"/>
              </a:ext>
            </a:extLst>
          </p:cNvPr>
          <p:cNvPicPr>
            <a:picLocks noChangeAspect="1"/>
          </p:cNvPicPr>
          <p:nvPr/>
        </p:nvPicPr>
        <p:blipFill rotWithShape="1">
          <a:blip r:embed="rId2">
            <a:extLst>
              <a:ext uri="{28A0092B-C50C-407E-A947-70E740481C1C}">
                <a14:useLocalDpi xmlns:a14="http://schemas.microsoft.com/office/drawing/2010/main" val="0"/>
              </a:ext>
            </a:extLst>
          </a:blip>
          <a:srcRect l="1287" t="16622" r="2484" b="4075"/>
          <a:stretch/>
        </p:blipFill>
        <p:spPr>
          <a:xfrm>
            <a:off x="224837" y="2454524"/>
            <a:ext cx="5178175" cy="3893906"/>
          </a:xfrm>
          <a:prstGeom prst="rect">
            <a:avLst/>
          </a:prstGeom>
          <a:ln>
            <a:solidFill>
              <a:schemeClr val="tx1"/>
            </a:solidFill>
          </a:ln>
        </p:spPr>
      </p:pic>
      <p:pic>
        <p:nvPicPr>
          <p:cNvPr id="22" name="Picture 21" descr="Chart, scatter chart&#10;&#10;Description automatically generated">
            <a:extLst>
              <a:ext uri="{FF2B5EF4-FFF2-40B4-BE49-F238E27FC236}">
                <a16:creationId xmlns:a16="http://schemas.microsoft.com/office/drawing/2014/main" id="{0BFBE358-D211-4527-9964-0CAAC3A0146A}"/>
              </a:ext>
            </a:extLst>
          </p:cNvPr>
          <p:cNvPicPr>
            <a:picLocks noChangeAspect="1"/>
          </p:cNvPicPr>
          <p:nvPr/>
        </p:nvPicPr>
        <p:blipFill rotWithShape="1">
          <a:blip r:embed="rId3">
            <a:extLst>
              <a:ext uri="{28A0092B-C50C-407E-A947-70E740481C1C}">
                <a14:useLocalDpi xmlns:a14="http://schemas.microsoft.com/office/drawing/2010/main" val="0"/>
              </a:ext>
            </a:extLst>
          </a:blip>
          <a:srcRect l="-96" t="14346" b="5265"/>
          <a:stretch/>
        </p:blipFill>
        <p:spPr>
          <a:xfrm>
            <a:off x="5627849" y="2450241"/>
            <a:ext cx="5045645" cy="3893906"/>
          </a:xfrm>
          <a:prstGeom prst="rect">
            <a:avLst/>
          </a:prstGeom>
          <a:ln>
            <a:solidFill>
              <a:schemeClr val="tx1"/>
            </a:solidFill>
          </a:ln>
        </p:spPr>
      </p:pic>
    </p:spTree>
    <p:extLst>
      <p:ext uri="{BB962C8B-B14F-4D97-AF65-F5344CB8AC3E}">
        <p14:creationId xmlns:p14="http://schemas.microsoft.com/office/powerpoint/2010/main" val="519228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AFC527-7FE1-41A4-BD44-E19C07AA3DF5}"/>
              </a:ext>
            </a:extLst>
          </p:cNvPr>
          <p:cNvSpPr>
            <a:spLocks noGrp="1"/>
          </p:cNvSpPr>
          <p:nvPr>
            <p:ph type="title"/>
          </p:nvPr>
        </p:nvSpPr>
        <p:spPr>
          <a:xfrm>
            <a:off x="589560" y="856180"/>
            <a:ext cx="4560584" cy="1128068"/>
          </a:xfrm>
        </p:spPr>
        <p:txBody>
          <a:bodyPr anchor="ctr">
            <a:normAutofit/>
          </a:bodyPr>
          <a:lstStyle/>
          <a:p>
            <a:r>
              <a:rPr lang="en-US" sz="3800" b="1" dirty="0"/>
              <a:t>Line of Best Fit: </a:t>
            </a:r>
          </a:p>
        </p:txBody>
      </p:sp>
      <p:grpSp>
        <p:nvGrpSpPr>
          <p:cNvPr id="27" name="Group 2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8" name="Rectangle 2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4" descr="Chart, scatter chart&#10;&#10;Description automatically generated">
            <a:extLst>
              <a:ext uri="{FF2B5EF4-FFF2-40B4-BE49-F238E27FC236}">
                <a16:creationId xmlns:a16="http://schemas.microsoft.com/office/drawing/2014/main" id="{637CBB4C-F88B-43F9-8714-DA93404CD19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42" t="14979" r="2002" b="4033"/>
          <a:stretch/>
        </p:blipFill>
        <p:spPr>
          <a:xfrm>
            <a:off x="5980229" y="2537439"/>
            <a:ext cx="4737273" cy="3524037"/>
          </a:xfrm>
          <a:prstGeom prst="rect">
            <a:avLst/>
          </a:prstGeom>
          <a:ln>
            <a:solidFill>
              <a:schemeClr val="tx1"/>
            </a:solidFill>
          </a:ln>
        </p:spPr>
      </p:pic>
      <p:pic>
        <p:nvPicPr>
          <p:cNvPr id="13" name="Picture 12" descr="Chart, scatter chart&#10;&#10;Description automatically generated">
            <a:extLst>
              <a:ext uri="{FF2B5EF4-FFF2-40B4-BE49-F238E27FC236}">
                <a16:creationId xmlns:a16="http://schemas.microsoft.com/office/drawing/2014/main" id="{6C45D648-C6CB-4BF8-AB13-E3A9623D8C3C}"/>
              </a:ext>
            </a:extLst>
          </p:cNvPr>
          <p:cNvPicPr>
            <a:picLocks noChangeAspect="1"/>
          </p:cNvPicPr>
          <p:nvPr/>
        </p:nvPicPr>
        <p:blipFill rotWithShape="1">
          <a:blip r:embed="rId3">
            <a:extLst>
              <a:ext uri="{28A0092B-C50C-407E-A947-70E740481C1C}">
                <a14:useLocalDpi xmlns:a14="http://schemas.microsoft.com/office/drawing/2010/main" val="0"/>
              </a:ext>
            </a:extLst>
          </a:blip>
          <a:srcRect l="446" t="15873" b="5206"/>
          <a:stretch/>
        </p:blipFill>
        <p:spPr>
          <a:xfrm>
            <a:off x="496824" y="2537439"/>
            <a:ext cx="4832280" cy="3524037"/>
          </a:xfrm>
          <a:prstGeom prst="rect">
            <a:avLst/>
          </a:prstGeom>
          <a:ln>
            <a:solidFill>
              <a:schemeClr val="tx1"/>
            </a:solidFill>
          </a:ln>
        </p:spPr>
      </p:pic>
    </p:spTree>
    <p:extLst>
      <p:ext uri="{BB962C8B-B14F-4D97-AF65-F5344CB8AC3E}">
        <p14:creationId xmlns:p14="http://schemas.microsoft.com/office/powerpoint/2010/main" val="2607123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B8DC0E-EFD6-4D68-8693-C1BE958DC545}"/>
              </a:ext>
            </a:extLst>
          </p:cNvPr>
          <p:cNvSpPr>
            <a:spLocks noGrp="1"/>
          </p:cNvSpPr>
          <p:nvPr>
            <p:ph type="title"/>
          </p:nvPr>
        </p:nvSpPr>
        <p:spPr>
          <a:xfrm>
            <a:off x="1046746" y="641850"/>
            <a:ext cx="3611880" cy="1535865"/>
          </a:xfrm>
        </p:spPr>
        <p:txBody>
          <a:bodyPr>
            <a:normAutofit/>
          </a:bodyPr>
          <a:lstStyle/>
          <a:p>
            <a:r>
              <a:rPr lang="en-US" sz="3800" b="1" dirty="0"/>
              <a:t>Result Interpretation: </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1"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76C4CC1-6D48-4A95-BFBA-C32E449AFD16}"/>
              </a:ext>
            </a:extLst>
          </p:cNvPr>
          <p:cNvSpPr>
            <a:spLocks noGrp="1"/>
          </p:cNvSpPr>
          <p:nvPr>
            <p:ph idx="1"/>
          </p:nvPr>
        </p:nvSpPr>
        <p:spPr>
          <a:xfrm>
            <a:off x="5300640" y="641850"/>
            <a:ext cx="6053160" cy="1535865"/>
          </a:xfrm>
        </p:spPr>
        <p:txBody>
          <a:bodyPr anchor="ctr">
            <a:normAutofit/>
          </a:bodyPr>
          <a:lstStyle/>
          <a:p>
            <a:pPr algn="just"/>
            <a:r>
              <a:rPr lang="en-US" sz="1800"/>
              <a:t>R Squared Value - It</a:t>
            </a:r>
            <a:r>
              <a:rPr lang="en-US" sz="1800" b="0" i="0">
                <a:effectLst/>
                <a:latin typeface="Gotham SSm A"/>
              </a:rPr>
              <a:t> represents the percentage variation in the dependent variable that is explained by the independent variable .</a:t>
            </a:r>
          </a:p>
          <a:p>
            <a:pPr marL="0" indent="0" algn="just">
              <a:buNone/>
            </a:pPr>
            <a:r>
              <a:rPr lang="en-US" sz="1800"/>
              <a:t> </a:t>
            </a:r>
            <a:endParaRPr lang="en-US" sz="1800" dirty="0"/>
          </a:p>
        </p:txBody>
      </p:sp>
      <p:pic>
        <p:nvPicPr>
          <p:cNvPr id="11" name="Picture 10" descr="Text&#10;&#10;Description automatically generated">
            <a:extLst>
              <a:ext uri="{FF2B5EF4-FFF2-40B4-BE49-F238E27FC236}">
                <a16:creationId xmlns:a16="http://schemas.microsoft.com/office/drawing/2014/main" id="{B9B17494-81A5-4ECC-B5CD-F641FC11C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416" y="3512181"/>
            <a:ext cx="11254736" cy="1845632"/>
          </a:xfrm>
          <a:prstGeom prst="rect">
            <a:avLst/>
          </a:prstGeom>
        </p:spPr>
      </p:pic>
      <p:sp>
        <p:nvSpPr>
          <p:cNvPr id="22" name="Arrow: Left 21">
            <a:extLst>
              <a:ext uri="{FF2B5EF4-FFF2-40B4-BE49-F238E27FC236}">
                <a16:creationId xmlns:a16="http://schemas.microsoft.com/office/drawing/2014/main" id="{EFBEB9CA-8381-4670-BCC7-0DFC369CF0CB}"/>
              </a:ext>
            </a:extLst>
          </p:cNvPr>
          <p:cNvSpPr/>
          <p:nvPr/>
        </p:nvSpPr>
        <p:spPr>
          <a:xfrm>
            <a:off x="2964581" y="4086573"/>
            <a:ext cx="914400" cy="552803"/>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50828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1063</Words>
  <Application>Microsoft Office PowerPoint</Application>
  <PresentationFormat>Widescreen</PresentationFormat>
  <Paragraphs>67</Paragraphs>
  <Slides>14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Calibri Light</vt:lpstr>
      <vt:lpstr>charter</vt:lpstr>
      <vt:lpstr>droid sans</vt:lpstr>
      <vt:lpstr>Gotham SSm A</vt:lpstr>
      <vt:lpstr>raleway</vt:lpstr>
      <vt:lpstr>SourceSansPro</vt:lpstr>
      <vt:lpstr>Times New Roman</vt:lpstr>
      <vt:lpstr>Office Theme</vt:lpstr>
      <vt:lpstr>Build a Regression Package  </vt:lpstr>
      <vt:lpstr>Table of Contents  </vt:lpstr>
      <vt:lpstr>Motivation and Insights:  </vt:lpstr>
      <vt:lpstr>Linear Regression:</vt:lpstr>
      <vt:lpstr>Approach:</vt:lpstr>
      <vt:lpstr>Line of Best Fit: </vt:lpstr>
      <vt:lpstr>Line of Best Fit: </vt:lpstr>
      <vt:lpstr>Line of Best Fit: </vt:lpstr>
      <vt:lpstr>Result Interpretation: </vt:lpstr>
      <vt:lpstr>Result Interpretation: </vt:lpstr>
      <vt:lpstr>Result Interpretation: </vt:lpstr>
      <vt:lpstr>Challenges and Roadblock: </vt:lpstr>
      <vt:lpstr>Future Works: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a Regression Package  </dc:title>
  <dc:creator>parikhsherry@outlook.com</dc:creator>
  <cp:lastModifiedBy>Rajit Gohel</cp:lastModifiedBy>
  <cp:revision>11</cp:revision>
  <dcterms:created xsi:type="dcterms:W3CDTF">2020-12-19T08:58:57Z</dcterms:created>
  <dcterms:modified xsi:type="dcterms:W3CDTF">2020-12-19T09:20:37Z</dcterms:modified>
</cp:coreProperties>
</file>