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0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7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4AE08BD-430A-4B67-A53A-85326B7F0EBA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garaju-ekkirala-103120226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A0C6-C63D-9237-873F-798A7FE6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446314"/>
            <a:ext cx="11353801" cy="334191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8800" dirty="0">
                <a:solidFill>
                  <a:srgbClr val="00B050"/>
                </a:solidFill>
                <a:latin typeface="Bahnschrift" panose="020B0502040204020203" pitchFamily="34" charset="0"/>
              </a:rPr>
              <a:t>Welcome to </a:t>
            </a:r>
          </a:p>
          <a:p>
            <a:pPr marL="45720" indent="0">
              <a:buNone/>
            </a:pPr>
            <a:endParaRPr lang="en-US" sz="88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r>
              <a:rPr lang="en-US" sz="8800" b="1" dirty="0">
                <a:solidFill>
                  <a:schemeClr val="tx1"/>
                </a:solidFill>
                <a:latin typeface="Bahnschrift" panose="020B0502040204020203" pitchFamily="34" charset="0"/>
              </a:rPr>
              <a:t>Python from Scratch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4A3DCF3-08EF-AF1A-EA69-A1AFD41E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77" y="3037115"/>
            <a:ext cx="3608615" cy="36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5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BAA0-C88F-A13A-3C1F-727DA26C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391886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303B-61B2-8CC6-D5EA-5813E97D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508760"/>
            <a:ext cx="11168743" cy="4957354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Python IDLE  ,click on this link    		  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click here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For anaconda, Click on this link		  </a:t>
            </a:r>
            <a:r>
              <a:rPr lang="en-US" dirty="0">
                <a:solidFill>
                  <a:srgbClr val="00B050"/>
                </a:solidFill>
                <a:hlinkClick r:id="rId3"/>
              </a:rPr>
              <a:t>click here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8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0696-837B-131F-890A-77EC00DA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10393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Identifiers: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054-9D60-3600-F72E-7DD74B47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20" y="1409699"/>
            <a:ext cx="11383809" cy="518704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Naming to entity</a:t>
            </a:r>
          </a:p>
          <a:p>
            <a:r>
              <a:rPr lang="en-US" dirty="0">
                <a:solidFill>
                  <a:srgbClr val="002060"/>
                </a:solidFill>
              </a:rPr>
              <a:t>It can be Class Name (or )Function Name (or)  Module Name (or) Variable Name.(or) object name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Ex: 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</a:rPr>
              <a:t>var1=45			value= True</a:t>
            </a:r>
          </a:p>
          <a:p>
            <a:pPr marL="45720" indent="0">
              <a:buNone/>
            </a:pPr>
            <a:r>
              <a:rPr lang="en-US" dirty="0">
                <a:solidFill>
                  <a:srgbClr val="7030A0"/>
                </a:solidFill>
              </a:rPr>
              <a:t>     name=“Python”</a:t>
            </a:r>
          </a:p>
          <a:p>
            <a:pPr marL="45720" indent="0">
              <a:buNone/>
            </a:pPr>
            <a:r>
              <a:rPr lang="en-US" dirty="0">
                <a:solidFill>
                  <a:srgbClr val="7030A0"/>
                </a:solidFill>
              </a:rPr>
              <a:t>     city=“Hyderabad”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EAE5BE-1435-7E52-5EF6-1D350F8D7643}"/>
              </a:ext>
            </a:extLst>
          </p:cNvPr>
          <p:cNvSpPr/>
          <p:nvPr/>
        </p:nvSpPr>
        <p:spPr>
          <a:xfrm>
            <a:off x="9100457" y="2906486"/>
            <a:ext cx="1807029" cy="187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CB1190-A98F-7A11-47BD-543314CA28E0}"/>
              </a:ext>
            </a:extLst>
          </p:cNvPr>
          <p:cNvSpPr/>
          <p:nvPr/>
        </p:nvSpPr>
        <p:spPr>
          <a:xfrm rot="20139464">
            <a:off x="8623832" y="4434672"/>
            <a:ext cx="658216" cy="263770"/>
          </a:xfrm>
          <a:prstGeom prst="rightArrow">
            <a:avLst>
              <a:gd name="adj1" fmla="val 50000"/>
              <a:gd name="adj2" fmla="val 79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BFC79-1DFA-A283-9BF7-3F4A4E42E22B}"/>
              </a:ext>
            </a:extLst>
          </p:cNvPr>
          <p:cNvSpPr txBox="1"/>
          <p:nvPr/>
        </p:nvSpPr>
        <p:spPr>
          <a:xfrm>
            <a:off x="8084639" y="472300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1944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637F-3B73-0FE8-C5E3-F37F0060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20" y="0"/>
            <a:ext cx="11560629" cy="135636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Caution:      </a:t>
            </a:r>
            <a:r>
              <a:rPr lang="en-US" sz="2400" b="1" dirty="0">
                <a:solidFill>
                  <a:srgbClr val="002060"/>
                </a:solidFill>
              </a:rPr>
              <a:t>The following rules must obey while creating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8C5-1E02-3B70-2DA1-908C6CE0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51" y="1356360"/>
            <a:ext cx="5339206" cy="5120640"/>
          </a:xfrm>
        </p:spPr>
        <p:txBody>
          <a:bodyPr/>
          <a:lstStyle/>
          <a:p>
            <a:r>
              <a:rPr lang="en-US" sz="2800" dirty="0">
                <a:solidFill>
                  <a:srgbClr val="0EB25C"/>
                </a:solidFill>
              </a:rPr>
              <a:t>In the letters should be alphanumeric values &amp; underscore( _ )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EB25C"/>
                </a:solidFill>
              </a:rPr>
              <a:t>   i.e.  </a:t>
            </a:r>
            <a:r>
              <a:rPr lang="en-US" sz="2800" dirty="0">
                <a:solidFill>
                  <a:srgbClr val="00B0F0"/>
                </a:solidFill>
              </a:rPr>
              <a:t>0-9,  a-z,  A-Z   and   </a:t>
            </a:r>
            <a:r>
              <a:rPr lang="en-US" sz="2800" dirty="0">
                <a:solidFill>
                  <a:srgbClr val="0EB25C"/>
                </a:solidFill>
              </a:rPr>
              <a:t>_</a:t>
            </a:r>
          </a:p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	Ex: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A=100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Sum=300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Var234=“hello”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Name_1=“Python”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7D562-8727-0502-B69D-648E03F2C098}"/>
              </a:ext>
            </a:extLst>
          </p:cNvPr>
          <p:cNvSpPr txBox="1"/>
          <p:nvPr/>
        </p:nvSpPr>
        <p:spPr>
          <a:xfrm>
            <a:off x="5350093" y="1356360"/>
            <a:ext cx="62810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Identifier should not start with Digits.     Ex: 234var=“hello”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We should not use reserved words            Ex:  for=123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Shouldn’t use any special symbol:             Ex:  </a:t>
            </a:r>
            <a:r>
              <a:rPr lang="en-US" sz="3200" dirty="0" err="1">
                <a:solidFill>
                  <a:srgbClr val="C00000"/>
                </a:solidFill>
              </a:rPr>
              <a:t>r@j</a:t>
            </a:r>
            <a:r>
              <a:rPr lang="en-US" sz="3200" dirty="0">
                <a:solidFill>
                  <a:srgbClr val="C00000"/>
                </a:solidFill>
              </a:rPr>
              <a:t>=90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9CA04EF-DB16-A3AC-2907-682A6A5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130" y="4919255"/>
            <a:ext cx="1948542" cy="1948542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2BB541CB-21F6-D16F-61AE-4DB555D6F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0551" y="4957346"/>
            <a:ext cx="1905001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2E55-6B0D-A4AB-99EF-8AA8CF5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B661-EBF6-0C3B-791E-094DB4CE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356360"/>
            <a:ext cx="11538857" cy="493122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Identifiers are case sensitive.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   ex: Sum=100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    sum=100</a:t>
            </a:r>
          </a:p>
          <a:p>
            <a:r>
              <a:rPr lang="en-US" dirty="0">
                <a:solidFill>
                  <a:srgbClr val="002060"/>
                </a:solidFill>
              </a:rPr>
              <a:t>There is no length limit for Python identifiers.</a:t>
            </a:r>
          </a:p>
          <a:p>
            <a:r>
              <a:rPr lang="en-US" dirty="0">
                <a:solidFill>
                  <a:srgbClr val="002060"/>
                </a:solidFill>
              </a:rPr>
              <a:t>If identifier starts with _ symbol then it indicates that it is private.</a:t>
            </a:r>
          </a:p>
          <a:p>
            <a:r>
              <a:rPr lang="en-US" dirty="0">
                <a:solidFill>
                  <a:srgbClr val="002060"/>
                </a:solidFill>
              </a:rPr>
              <a:t>If identifier starts with __(Two Under Score Symbols) indicating that strongly private identifier</a:t>
            </a:r>
          </a:p>
          <a:p>
            <a:r>
              <a:rPr lang="en-US" dirty="0">
                <a:solidFill>
                  <a:srgbClr val="002060"/>
                </a:solidFill>
              </a:rPr>
              <a:t>If the identifier starts and ends with two underscore symbols then the identifier is language defined special name, which is also known as magic method</a:t>
            </a:r>
          </a:p>
          <a:p>
            <a:r>
              <a:rPr lang="en-US" dirty="0">
                <a:solidFill>
                  <a:srgbClr val="002060"/>
                </a:solidFill>
              </a:rPr>
              <a:t>Two types: Local </a:t>
            </a:r>
            <a:r>
              <a:rPr lang="en-US" dirty="0" err="1">
                <a:solidFill>
                  <a:srgbClr val="002060"/>
                </a:solidFill>
              </a:rPr>
              <a:t>variable,Global</a:t>
            </a:r>
            <a:r>
              <a:rPr lang="en-US" dirty="0">
                <a:solidFill>
                  <a:srgbClr val="002060"/>
                </a:solidFill>
              </a:rPr>
              <a:t> Variables</a:t>
            </a:r>
          </a:p>
          <a:p>
            <a:pPr marL="4572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ex:  __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init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__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2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0E3-6C47-C20F-005C-17551A84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D5DC-297C-F874-EB4D-D8FBFB7F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20" y="1121229"/>
            <a:ext cx="11481780" cy="514894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are the following valid identifier name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 	python=456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	name_1= “Hello”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	12name=“Good Evening”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	_name=“Hyderabad”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	name12=“College”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	ADD=12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	add=23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	Raj&amp;12=90</a:t>
            </a:r>
          </a:p>
        </p:txBody>
      </p:sp>
    </p:spTree>
    <p:extLst>
      <p:ext uri="{BB962C8B-B14F-4D97-AF65-F5344CB8AC3E}">
        <p14:creationId xmlns:p14="http://schemas.microsoft.com/office/powerpoint/2010/main" val="61979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A26-8DC9-7D06-7091-BFAF2349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28600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371F-B686-105B-AF64-D51A5FB4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35" y="1409700"/>
            <a:ext cx="9872871" cy="477338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UGC-NET (2019)qualified for Assistant Professor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4+ years of experience in Teaching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IBM Certified in Data Science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IBM certified In  Machine Learning with Python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Certified in Python from University of Michigan, USA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Currently working on project for Innodatatics, USA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Went as Resource Person for Tableau Workshop</a:t>
            </a:r>
          </a:p>
          <a:p>
            <a:endParaRPr lang="en-US" dirty="0"/>
          </a:p>
        </p:txBody>
      </p:sp>
      <p:pic>
        <p:nvPicPr>
          <p:cNvPr id="4" name="Content Placeholder 4" descr="profile image">
            <a:extLst>
              <a:ext uri="{FF2B5EF4-FFF2-40B4-BE49-F238E27FC236}">
                <a16:creationId xmlns:a16="http://schemas.microsoft.com/office/drawing/2014/main" id="{E5743387-0405-0D26-2D40-08A0D203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790" y="906780"/>
            <a:ext cx="2331634" cy="233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27C0D-E6C2-A482-DA18-7524189B736E}"/>
              </a:ext>
            </a:extLst>
          </p:cNvPr>
          <p:cNvSpPr txBox="1"/>
          <p:nvPr/>
        </p:nvSpPr>
        <p:spPr>
          <a:xfrm>
            <a:off x="8229600" y="3310447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Nagararju</a:t>
            </a:r>
            <a:r>
              <a:rPr lang="en-US" sz="3200" dirty="0"/>
              <a:t> Ekkirala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ID: </a:t>
            </a:r>
            <a:r>
              <a:rPr lang="en-US" sz="1800" b="1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Nagaraju</a:t>
            </a:r>
            <a:r>
              <a:rPr lang="en-US" sz="1800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Ekkirala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1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3D14D-598D-FAE1-38D4-5F5AE937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417740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7912D-1337-1B8A-ECBD-62322D75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363980"/>
            <a:ext cx="10755085" cy="5025934"/>
          </a:xfrm>
        </p:spPr>
        <p:txBody>
          <a:bodyPr>
            <a:normAutofit/>
          </a:bodyPr>
          <a:lstStyle/>
          <a:p>
            <a:pPr algn="l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Python was developed by Guido Van Rossum 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Python 1.0V introduced in Jan 1994 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Python 2.0V introduced in October 2000 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Python 3.0V introduced in December 2008 </a:t>
            </a:r>
          </a:p>
          <a:p>
            <a:pPr marL="4572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</a:rPr>
              <a:t>       </a:t>
            </a:r>
          </a:p>
          <a:p>
            <a:pPr marL="4572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</a:rPr>
              <a:t>    latest version :  Python 3.11.1 </a:t>
            </a:r>
          </a:p>
          <a:p>
            <a:pPr marL="4572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    Python doesn’t  support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backward compatibility </a:t>
            </a: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221B5-4FE4-40BB-8ECB-B4DCC695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1" y="1363980"/>
            <a:ext cx="2478024" cy="20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A130E-700E-A5A7-E541-D1DC5770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1" y="3540579"/>
            <a:ext cx="3722914" cy="17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D27C-C28B-80FB-D7CF-E3465FC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4171"/>
            <a:ext cx="11680371" cy="1153886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Features of Python: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44A6-2EC0-4ABD-4AC4-517553C4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58687"/>
            <a:ext cx="11408228" cy="52251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 Simple and easy to learn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>
                <a:solidFill>
                  <a:srgbClr val="000000"/>
                </a:solidFill>
              </a:rPr>
              <a:t>Open Source</a:t>
            </a:r>
            <a:endParaRPr lang="en-US" sz="2400" b="1" i="0" u="none" strike="noStrike" baseline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</a:rPr>
              <a:t>Interpreted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Platform Independent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Dynamic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</a:rPr>
              <a:t>Rich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High Level </a:t>
            </a:r>
            <a:r>
              <a:rPr lang="en-US" sz="2400" b="1" dirty="0">
                <a:solidFill>
                  <a:srgbClr val="000000"/>
                </a:solidFill>
              </a:rPr>
              <a:t>Programming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>
                <a:solidFill>
                  <a:srgbClr val="000000"/>
                </a:solidFill>
              </a:rPr>
              <a:t>Function Oriented and Object Oriented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EF1-6FDF-AD89-CF74-2A54303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48342"/>
            <a:ext cx="9875520" cy="1356360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FEDB-B3E7-C3FF-9B49-01CA038E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447798"/>
            <a:ext cx="5573487" cy="506185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JAVA:					  </a:t>
            </a:r>
          </a:p>
          <a:p>
            <a:pPr marL="4572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class HelloWorld { </a:t>
            </a:r>
          </a:p>
          <a:p>
            <a:pPr marL="45720" indent="0">
              <a:buNone/>
            </a:pPr>
            <a:r>
              <a:rPr lang="en-US" altLang="en-US" sz="1200" dirty="0">
                <a:solidFill>
                  <a:srgbClr val="C00000"/>
                </a:solidFill>
                <a:latin typeface="Droid Sans Mono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public static void main(String[]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) { </a:t>
            </a:r>
          </a:p>
          <a:p>
            <a:pPr marL="45720" indent="0">
              <a:buNone/>
            </a:pPr>
            <a:r>
              <a:rPr lang="en-US" altLang="en-US" sz="1200" dirty="0">
                <a:solidFill>
                  <a:srgbClr val="C00000"/>
                </a:solidFill>
                <a:latin typeface="Droid Sans Mono"/>
              </a:rPr>
              <a:t>	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System.out.println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("Hello, World!");</a:t>
            </a:r>
          </a:p>
          <a:p>
            <a:pPr marL="45720" indent="0"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	 }</a:t>
            </a:r>
          </a:p>
          <a:p>
            <a:pPr marL="45720" indent="0"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45720" indent="0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 Program:</a:t>
            </a:r>
          </a:p>
          <a:p>
            <a:pPr marL="4572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#include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stdio.h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&gt; </a:t>
            </a:r>
          </a:p>
          <a:p>
            <a:pPr marL="4572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int main() {</a:t>
            </a:r>
          </a:p>
          <a:p>
            <a:pPr marL="4572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("Hello, World!");</a:t>
            </a:r>
          </a:p>
          <a:p>
            <a:pPr marL="4572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 return 0;</a:t>
            </a:r>
          </a:p>
          <a:p>
            <a:pPr marL="4572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71775-9A49-3855-FC60-AB1136E06289}"/>
              </a:ext>
            </a:extLst>
          </p:cNvPr>
          <p:cNvSpPr txBox="1"/>
          <p:nvPr/>
        </p:nvSpPr>
        <p:spPr>
          <a:xfrm>
            <a:off x="6117771" y="1524000"/>
            <a:ext cx="234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print(“Hello World”)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ADA410A-F9DC-F006-4BDC-FDCAC56E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673163"/>
            <a:ext cx="5497286" cy="27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8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D3DB-4321-D5AA-CB1A-7E35A706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30" y="348343"/>
            <a:ext cx="5584370" cy="3701144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SumOfNumbers1  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4572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[])   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4572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n1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225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n2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115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sum;  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sum = n1 + n2;  </a:t>
            </a:r>
          </a:p>
          <a:p>
            <a:pPr marL="4572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"The sum of numbers is: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+sum);  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4572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836AD-6A69-0911-CD62-6004EE04573F}"/>
              </a:ext>
            </a:extLst>
          </p:cNvPr>
          <p:cNvSpPr txBox="1"/>
          <p:nvPr/>
        </p:nvSpPr>
        <p:spPr>
          <a:xfrm>
            <a:off x="6987025" y="298540"/>
            <a:ext cx="41980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int main()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int A, B, sum = 0;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("Enter two numbers A and B : \n");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scanf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("%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d%d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", &amp;A, &amp;B);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sum = A + B;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("Sum of A and B is: %d", sum);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return 0;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C00ED-D8FB-BC99-F507-C13293D33E06}"/>
              </a:ext>
            </a:extLst>
          </p:cNvPr>
          <p:cNvSpPr txBox="1"/>
          <p:nvPr/>
        </p:nvSpPr>
        <p:spPr>
          <a:xfrm>
            <a:off x="631371" y="5029200"/>
            <a:ext cx="1402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A=225,b=115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print(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a+b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02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697-7C88-8392-67EC-A67542F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381000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5612-40A3-DB3D-24BB-3965FB2B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77" y="1545771"/>
            <a:ext cx="9872871" cy="4038600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</a:rPr>
              <a:t>Speed Limitations</a:t>
            </a:r>
          </a:p>
          <a:p>
            <a:r>
              <a:rPr lang="en-US" sz="2000" b="1" i="0" u="none" strike="noStrike" baseline="0" dirty="0">
                <a:solidFill>
                  <a:schemeClr val="accent4">
                    <a:lumMod val="50000"/>
                  </a:schemeClr>
                </a:solidFill>
              </a:rPr>
              <a:t> Not applicable for mobile Applications </a:t>
            </a:r>
          </a:p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Poor memory efficiency</a:t>
            </a:r>
            <a:endParaRPr lang="en-US" sz="2000" b="1" i="0" u="none" strike="noStrike" baseline="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6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EF36-FFAC-3AC7-B482-A26049AB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413657"/>
            <a:ext cx="9875520" cy="9579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B1AF-9ADB-7033-66CC-72CF228E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491343"/>
            <a:ext cx="5344886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Desktop Applications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web Applications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Network Programming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Machine Learning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IoT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Artificial Intelligence Applications</a:t>
            </a:r>
          </a:p>
        </p:txBody>
      </p:sp>
      <p:pic>
        <p:nvPicPr>
          <p:cNvPr id="4100" name="Picture 4" descr="Top 15 Python Applications in Real World">
            <a:extLst>
              <a:ext uri="{FF2B5EF4-FFF2-40B4-BE49-F238E27FC236}">
                <a16:creationId xmlns:a16="http://schemas.microsoft.com/office/drawing/2014/main" id="{FACCABF9-20B2-C021-4D5A-DF8A1528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295400"/>
            <a:ext cx="4702628" cy="3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9FB92-2EA4-44D1-4706-B42555D4C156}"/>
              </a:ext>
            </a:extLst>
          </p:cNvPr>
          <p:cNvSpPr txBox="1"/>
          <p:nvPr/>
        </p:nvSpPr>
        <p:spPr>
          <a:xfrm>
            <a:off x="7304314" y="6520543"/>
            <a:ext cx="329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 </a:t>
            </a:r>
            <a:r>
              <a:rPr lang="en-US" dirty="0" err="1"/>
              <a:t>credit:www.henryharvin.com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gramming Hub (@Prghub) / Twitter">
            <a:extLst>
              <a:ext uri="{FF2B5EF4-FFF2-40B4-BE49-F238E27FC236}">
                <a16:creationId xmlns:a16="http://schemas.microsoft.com/office/drawing/2014/main" id="{FB1C72D4-380B-4611-00FF-8C31EBAE05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2" y="288471"/>
            <a:ext cx="5038215" cy="62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103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174</TotalTime>
  <Words>701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Corbel</vt:lpstr>
      <vt:lpstr>Droid Sans Mono</vt:lpstr>
      <vt:lpstr>inter-regular</vt:lpstr>
      <vt:lpstr>Wingdings</vt:lpstr>
      <vt:lpstr>Basis</vt:lpstr>
      <vt:lpstr>PowerPoint Presentation</vt:lpstr>
      <vt:lpstr>About Me:</vt:lpstr>
      <vt:lpstr>Introduction: </vt:lpstr>
      <vt:lpstr>Features of Python: </vt:lpstr>
      <vt:lpstr>Hello World</vt:lpstr>
      <vt:lpstr>PowerPoint Presentation</vt:lpstr>
      <vt:lpstr>Limitations</vt:lpstr>
      <vt:lpstr>Applications:</vt:lpstr>
      <vt:lpstr>PowerPoint Presentation</vt:lpstr>
      <vt:lpstr>Installing Python</vt:lpstr>
      <vt:lpstr>Identifiers:</vt:lpstr>
      <vt:lpstr>Caution:      The following rules must obey while creating variable name</vt:lpstr>
      <vt:lpstr>Remember:</vt:lpstr>
      <vt:lpstr>Evaluation: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</dc:title>
  <dc:creator>nrajekkirala@gmail.com</dc:creator>
  <cp:lastModifiedBy>nrajekkirala@gmail.com</cp:lastModifiedBy>
  <cp:revision>51</cp:revision>
  <dcterms:created xsi:type="dcterms:W3CDTF">2022-12-19T10:37:48Z</dcterms:created>
  <dcterms:modified xsi:type="dcterms:W3CDTF">2022-12-20T13:26:56Z</dcterms:modified>
</cp:coreProperties>
</file>