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C956-6630-99EA-049C-77FD8B2CE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B004D-7AC9-C9FB-4CEC-FFC1304C2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0204-347E-F91A-06B2-5A6B932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A232-87DE-70EB-17D2-726ABDE1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4A30-F439-699E-AE6C-CCB6A81C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3BAB-51CC-DE8D-38AF-4949D14B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99857-F21A-A30F-4A9D-E0151750F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E79E-B701-E8DD-3E63-812E27A0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DED1-039B-4A0B-CDC6-9FAA27BF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89F7-D392-83DB-8862-BDBC9FB0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1107B-21FD-9B66-5BA3-8100C63B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D628-CEC7-F716-2D22-3B34ABA36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46B6-2A2D-DE63-825E-00773B6B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BCB0-7E37-8D92-4C43-5B7993E4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FDC1-9D9C-8F79-C607-BBC18590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4B7-DEA0-10C1-3B78-9E42175B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164D-4FF8-B927-EA39-F5A46769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9175-7951-8745-38D1-05C913DA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E079-4654-99BB-9DAF-3EB42F39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E08D-4C74-C8FA-78B2-C80C7418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2B25-2F40-53DC-5FC5-D66CF517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357CD-8883-B312-0F06-95EF6EF76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C630-0459-4AFD-B845-A95A73DC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607B-2883-E187-AACB-308FE04F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0714-3A37-C46D-06D5-20851E7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382A-3375-B1A9-C436-A17BEC96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739F-5620-F018-0B18-DFFA35F63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83D1-73AA-8085-9119-B2B5AD6D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E978-A306-01D6-C0D0-C3BF5441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224A-2D9B-C043-62BE-B54C27CA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C450-915A-C9AB-019A-393CB8AF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82E5-7C75-3E46-7963-128354E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ADBFB-DA5D-E49B-B2E6-A29F70EA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DCDB-16E6-5341-0C29-47024686D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A556D-CA4E-62AB-9975-79CA7A2DB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B5436-D80D-2C71-DBAD-BC18E5F55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09AFD-1823-5165-7793-C0775AA5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0254A-86C6-C20B-FB99-13D0DB42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D20B3-2C9F-C2CC-8F36-2F2B0A33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2579-8EE9-91BF-3B5F-ED4993D3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A3EEB-A39E-45E5-0B47-FA24841D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D6C2C-69CB-FAC6-0DD5-2759E788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511EB-4E4F-C7C4-2A25-DB742B78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5B07-696D-2B11-CC21-7A970615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FD0DD-9ABD-FD46-B5A3-2399657A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E914-4C17-4DAA-8CB3-1660E9EC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7498-9740-9721-99CF-7D4898E9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9C45-B569-1BC6-E128-CE1B2E87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3B90D-D146-B213-C3C2-1F9038C1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A85D-6006-AE56-991C-4ACC9FD6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3DB8-38BF-6F9C-1E86-CA09D5DC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44A6-3EAD-A7E4-BBAF-97A72099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FF74-3892-46B4-C1B0-BDC5F842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A146C-75CE-1CBA-AFE2-A527A18DA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BE30B-F362-3344-5DB7-48BE5B89C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093FC-A9AD-AD82-866F-5DF3CB91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56F5A-5310-F1DB-C31D-44D70FD3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6DD2-7E69-692C-3CD7-B2C3E9B3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FDA69-D445-C0A2-F9C6-2B9F54A3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9389-D8FE-05B5-A3AF-82325F1C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2617-08B4-4B23-40E9-5F53A5E66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1EC8-BEDA-4C73-877F-EE4FFE4268C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7DB3-33A3-A7F4-E825-AE696DCE1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BA4F-221C-79E0-663D-DE1323647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A01F-AAAE-F934-8C3E-13D967D3A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2" y="206828"/>
            <a:ext cx="9144000" cy="947058"/>
          </a:xfrm>
        </p:spPr>
        <p:txBody>
          <a:bodyPr/>
          <a:lstStyle/>
          <a:p>
            <a:pPr algn="l"/>
            <a:r>
              <a:rPr lang="en-US" dirty="0">
                <a:latin typeface="+mn-lt"/>
              </a:rPr>
              <a:t>Operators: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6D5E9-44AA-762D-40A5-9F4B899D5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42" y="1153886"/>
            <a:ext cx="11571515" cy="5356905"/>
          </a:xfrm>
        </p:spPr>
        <p:txBody>
          <a:bodyPr/>
          <a:lstStyle/>
          <a:p>
            <a:pPr algn="l"/>
            <a:r>
              <a:rPr lang="en-US" dirty="0"/>
              <a:t>Operator is a symbol that  </a:t>
            </a:r>
            <a:r>
              <a:rPr lang="en-US" i="1" dirty="0"/>
              <a:t>performs certain operations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following are the operators available in python:</a:t>
            </a:r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Arithmetic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Relational Operators OR Comparison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Logical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Bitwise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Assignment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156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154-E6A6-43E1-FAD3-609D93FB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14754"/>
            <a:ext cx="10515600" cy="1325563"/>
          </a:xfrm>
        </p:spPr>
        <p:txBody>
          <a:bodyPr/>
          <a:lstStyle/>
          <a:p>
            <a:r>
              <a:rPr lang="en-US" dirty="0"/>
              <a:t>Priority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2C4-709D-7C0E-1419-E4E42C03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6" y="1253330"/>
            <a:ext cx="11778343" cy="5489915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1) ()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Parenthesis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2) **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Exponential Operator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3) ~,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Complement Operator, Unary Minus Operator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4) *, /, %, //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Multiplication, Division, Modulo, Floor Division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5) +,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Addition, Subtraction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6) &lt;&lt;, &gt;&gt;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Left and Right Shift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7) &amp;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And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8) ^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X-OR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9) |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10) &gt;, &gt;=, &lt;, &lt;=, ==, !=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Relational OR Comparison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11) =, +=, -=, *=...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Assignment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12) is , is not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Identity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13) in , not 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Membership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14) not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Logical not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15)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Logical and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16) 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Logical 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FB9D-6161-FC97-9E17-1BCA310A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B43A-9D12-4B98-FC85-D999C237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874043"/>
            <a:ext cx="11941628" cy="5103700"/>
          </a:xfrm>
        </p:spPr>
        <p:txBody>
          <a:bodyPr>
            <a:normAutofit/>
          </a:bodyPr>
          <a:lstStyle/>
          <a:p>
            <a:r>
              <a:rPr lang="en-US" dirty="0"/>
              <a:t> 	+ 	Addition     				</a:t>
            </a:r>
            <a:r>
              <a:rPr lang="en-US" i="1" dirty="0">
                <a:solidFill>
                  <a:srgbClr val="002060"/>
                </a:solidFill>
              </a:rPr>
              <a:t>ex: a=20,b= 2,print(</a:t>
            </a:r>
            <a:r>
              <a:rPr lang="en-US" i="1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/>
              <a:t> 	– 	Subtraction				</a:t>
            </a:r>
            <a:r>
              <a:rPr lang="en-US" i="1" dirty="0">
                <a:solidFill>
                  <a:srgbClr val="002060"/>
                </a:solidFill>
              </a:rPr>
              <a:t>ex: a=20,b=2 ,print(a-b</a:t>
            </a:r>
            <a:r>
              <a:rPr lang="en-US" dirty="0"/>
              <a:t>)</a:t>
            </a:r>
          </a:p>
          <a:p>
            <a:r>
              <a:rPr lang="en-US" dirty="0"/>
              <a:t>  	* 	Multiplication			</a:t>
            </a:r>
            <a:r>
              <a:rPr lang="en-US" i="1" dirty="0">
                <a:solidFill>
                  <a:srgbClr val="002060"/>
                </a:solidFill>
              </a:rPr>
              <a:t>ex: a=20,b=2,print(a*b</a:t>
            </a:r>
            <a:r>
              <a:rPr lang="en-US" dirty="0"/>
              <a:t>)</a:t>
            </a:r>
          </a:p>
          <a:p>
            <a:r>
              <a:rPr lang="en-US" dirty="0"/>
              <a:t> 	/ 	Division Operator			</a:t>
            </a:r>
            <a:r>
              <a:rPr lang="en-US" i="1" dirty="0">
                <a:solidFill>
                  <a:srgbClr val="002060"/>
                </a:solidFill>
              </a:rPr>
              <a:t>ex: a=20,b=2,print(a/b)</a:t>
            </a:r>
          </a:p>
          <a:p>
            <a:r>
              <a:rPr lang="en-US" dirty="0"/>
              <a:t> 	% 	Modulo Operator			</a:t>
            </a:r>
            <a:r>
              <a:rPr lang="pt-BR" i="1" dirty="0">
                <a:solidFill>
                  <a:srgbClr val="002060"/>
                </a:solidFill>
              </a:rPr>
              <a:t>ex: a=20,b=2 ,print(a%b)</a:t>
            </a:r>
            <a:endParaRPr lang="en-US" i="1" dirty="0">
              <a:solidFill>
                <a:srgbClr val="002060"/>
              </a:solidFill>
            </a:endParaRPr>
          </a:p>
          <a:p>
            <a:r>
              <a:rPr lang="en-US" dirty="0"/>
              <a:t>  	// 	Floor Division Operator		</a:t>
            </a:r>
            <a:r>
              <a:rPr lang="en-US" i="1" dirty="0">
                <a:solidFill>
                  <a:srgbClr val="002060"/>
                </a:solidFill>
              </a:rPr>
              <a:t>ex: a=20,b=2,print(a//b)</a:t>
            </a:r>
          </a:p>
          <a:p>
            <a:r>
              <a:rPr lang="en-US" dirty="0"/>
              <a:t> 	** 	Exponent Operator OR Power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Operator</a:t>
            </a:r>
            <a:r>
              <a:rPr lang="en-US" i="1" dirty="0">
                <a:solidFill>
                  <a:srgbClr val="002060"/>
                </a:solidFill>
              </a:rPr>
              <a:t>     ex: a=20,b=2 ,print(a**b)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8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6F87-9BB5-886C-0AE8-F465E465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/>
              <a:t>Relational(Comparative)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7DC9-6381-2EE2-4A42-CA349D1A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6" y="1030968"/>
            <a:ext cx="12006943" cy="5827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Relational operators return to  </a:t>
            </a:r>
            <a:r>
              <a:rPr lang="en-US" i="1" dirty="0">
                <a:solidFill>
                  <a:srgbClr val="002060"/>
                </a:solidFill>
              </a:rPr>
              <a:t>True or False</a:t>
            </a:r>
          </a:p>
          <a:p>
            <a:endParaRPr lang="en-US" dirty="0"/>
          </a:p>
          <a:p>
            <a:r>
              <a:rPr lang="en-US" dirty="0"/>
              <a:t>&lt; 	Less than</a:t>
            </a:r>
          </a:p>
          <a:p>
            <a:r>
              <a:rPr lang="en-US" dirty="0"/>
              <a:t> &gt;	Greater Than</a:t>
            </a:r>
          </a:p>
          <a:p>
            <a:r>
              <a:rPr lang="en-US" dirty="0"/>
              <a:t> &gt;= 	Less than or Equal to </a:t>
            </a:r>
          </a:p>
          <a:p>
            <a:r>
              <a:rPr lang="en-US" dirty="0"/>
              <a:t>&lt;= 	Greater than or Equal to </a:t>
            </a:r>
          </a:p>
          <a:p>
            <a:r>
              <a:rPr lang="en-US" dirty="0"/>
              <a:t>Ex: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a=50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b=100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print(a&lt;b)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print(a&gt;b)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print(a&lt;=b)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print(a&gt;=b)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955-730C-EC4F-E7F3-5BECF22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E999-D033-B85B-4459-4B17A34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return to </a:t>
            </a:r>
            <a:r>
              <a:rPr lang="en-US" i="1" dirty="0">
                <a:solidFill>
                  <a:srgbClr val="002060"/>
                </a:solidFill>
              </a:rPr>
              <a:t>True or False</a:t>
            </a:r>
          </a:p>
          <a:p>
            <a:endParaRPr lang="en-US" dirty="0"/>
          </a:p>
          <a:p>
            <a:r>
              <a:rPr lang="en-US" dirty="0"/>
              <a:t>==   Equal to</a:t>
            </a:r>
          </a:p>
          <a:p>
            <a:r>
              <a:rPr lang="en-US" dirty="0"/>
              <a:t>!=	Not Equal to</a:t>
            </a:r>
          </a:p>
          <a:p>
            <a:pPr marL="0" indent="0">
              <a:buNone/>
            </a:pPr>
            <a:r>
              <a:rPr lang="en-US" dirty="0"/>
              <a:t>       a=4</a:t>
            </a:r>
          </a:p>
          <a:p>
            <a:pPr marL="0" indent="0">
              <a:buNone/>
            </a:pPr>
            <a:r>
              <a:rPr lang="en-US" dirty="0"/>
              <a:t>      b=6</a:t>
            </a:r>
          </a:p>
          <a:p>
            <a:pPr marL="0" indent="0">
              <a:buNone/>
            </a:pPr>
            <a:r>
              <a:rPr lang="en-US" dirty="0"/>
              <a:t>	print(a==b)</a:t>
            </a:r>
          </a:p>
          <a:p>
            <a:pPr marL="0" indent="0">
              <a:buNone/>
            </a:pPr>
            <a:r>
              <a:rPr lang="en-US" dirty="0"/>
              <a:t>	print(a!=b)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0B05-994A-E88D-5105-0F3B5BBE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Logical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7329-41B6-72FF-1CD3-00F2C666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150710"/>
            <a:ext cx="11277600" cy="5707290"/>
          </a:xfrm>
        </p:spPr>
        <p:txBody>
          <a:bodyPr/>
          <a:lstStyle/>
          <a:p>
            <a:r>
              <a:rPr lang="en-US" dirty="0"/>
              <a:t>and  - when all arguments are True then True     		</a:t>
            </a:r>
            <a:r>
              <a:rPr lang="en-US" i="1" dirty="0">
                <a:solidFill>
                  <a:srgbClr val="002060"/>
                </a:solidFill>
              </a:rPr>
              <a:t>ex:   print(a and b)</a:t>
            </a:r>
          </a:p>
          <a:p>
            <a:r>
              <a:rPr lang="en-US" dirty="0"/>
              <a:t> or   - When any one argument is True then True 		</a:t>
            </a:r>
            <a:r>
              <a:rPr lang="en-US" i="1" dirty="0">
                <a:solidFill>
                  <a:srgbClr val="002060"/>
                </a:solidFill>
              </a:rPr>
              <a:t>ex: print(a or b)</a:t>
            </a:r>
          </a:p>
          <a:p>
            <a:r>
              <a:rPr lang="en-US" dirty="0"/>
              <a:t> not  - True is False and False is True (complement) 	</a:t>
            </a:r>
            <a:r>
              <a:rPr lang="en-US" i="1" dirty="0">
                <a:solidFill>
                  <a:srgbClr val="002060"/>
                </a:solidFill>
              </a:rPr>
              <a:t>ex: print(not a)</a:t>
            </a:r>
          </a:p>
          <a:p>
            <a:r>
              <a:rPr lang="en-US" i="1" dirty="0">
                <a:solidFill>
                  <a:srgbClr val="002060"/>
                </a:solidFill>
              </a:rPr>
              <a:t>And returns to last value(if two values are non zero)</a:t>
            </a:r>
          </a:p>
          <a:p>
            <a:r>
              <a:rPr lang="en-US" i="1" dirty="0">
                <a:solidFill>
                  <a:srgbClr val="002060"/>
                </a:solidFill>
              </a:rPr>
              <a:t>Or returns to first value (if two values are non zero)</a:t>
            </a:r>
          </a:p>
          <a:p>
            <a:endParaRPr lang="en-US" i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002060"/>
                </a:solidFill>
              </a:rPr>
              <a:t>Remember: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2060"/>
                </a:solidFill>
              </a:rPr>
              <a:t>False,0,empty strings </a:t>
            </a:r>
            <a:r>
              <a:rPr lang="en-US" dirty="0"/>
              <a:t>i.e. “ “ treated as    </a:t>
            </a:r>
            <a:r>
              <a:rPr lang="en-US" dirty="0">
                <a:solidFill>
                  <a:srgbClr val="00206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True, non zero value, strings </a:t>
            </a:r>
            <a:r>
              <a:rPr lang="en-US" dirty="0"/>
              <a:t>i.e. “hello “ treated as   </a:t>
            </a:r>
            <a:r>
              <a:rPr lang="en-US" dirty="0">
                <a:solidFill>
                  <a:srgbClr val="00206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6602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3F6E-0626-04B1-DDC2-916CF2E6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-8119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D819-6ED0-D464-9CA6-56A36106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922111"/>
            <a:ext cx="11908971" cy="5707289"/>
          </a:xfrm>
        </p:spPr>
        <p:txBody>
          <a:bodyPr/>
          <a:lstStyle/>
          <a:p>
            <a:r>
              <a:rPr lang="en-US" dirty="0"/>
              <a:t>These operators are applicable only for </a:t>
            </a:r>
            <a:r>
              <a:rPr lang="en-US" i="1" dirty="0">
                <a:solidFill>
                  <a:srgbClr val="002060"/>
                </a:solidFill>
              </a:rPr>
              <a:t>int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002060"/>
                </a:solidFill>
              </a:rPr>
              <a:t>boolean</a:t>
            </a:r>
            <a:r>
              <a:rPr lang="en-US" dirty="0"/>
              <a:t> types</a:t>
            </a:r>
          </a:p>
          <a:p>
            <a:r>
              <a:rPr lang="en-US" dirty="0"/>
              <a:t>We can apply these operators bitwise</a:t>
            </a:r>
          </a:p>
          <a:p>
            <a:r>
              <a:rPr lang="en-US" dirty="0"/>
              <a:t>It returns to </a:t>
            </a:r>
            <a:r>
              <a:rPr lang="en-US" i="1" dirty="0">
                <a:solidFill>
                  <a:srgbClr val="002060"/>
                </a:solidFill>
              </a:rPr>
              <a:t>True</a:t>
            </a:r>
            <a:r>
              <a:rPr lang="en-US" dirty="0"/>
              <a:t> or </a:t>
            </a:r>
            <a:r>
              <a:rPr lang="en-US" i="1" dirty="0">
                <a:solidFill>
                  <a:srgbClr val="002060"/>
                </a:solidFill>
              </a:rPr>
              <a:t>False</a:t>
            </a:r>
          </a:p>
          <a:p>
            <a:endParaRPr lang="en-US" i="1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rgbClr val="002060"/>
                </a:solidFill>
              </a:rPr>
              <a:t>&amp;- Bitwise AND</a:t>
            </a:r>
          </a:p>
          <a:p>
            <a:r>
              <a:rPr lang="en-US" i="1" dirty="0">
                <a:solidFill>
                  <a:srgbClr val="002060"/>
                </a:solidFill>
              </a:rPr>
              <a:t> | Bitwise OR,</a:t>
            </a:r>
          </a:p>
          <a:p>
            <a:r>
              <a:rPr lang="en-US" i="1" dirty="0">
                <a:solidFill>
                  <a:srgbClr val="002060"/>
                </a:solidFill>
              </a:rPr>
              <a:t> ^ Bitwise XOR</a:t>
            </a:r>
          </a:p>
          <a:p>
            <a:r>
              <a:rPr lang="en-US" i="1" dirty="0">
                <a:solidFill>
                  <a:srgbClr val="002060"/>
                </a:solidFill>
              </a:rPr>
              <a:t>~   NOT</a:t>
            </a:r>
          </a:p>
          <a:p>
            <a:r>
              <a:rPr lang="en-US" i="1" dirty="0">
                <a:solidFill>
                  <a:srgbClr val="002060"/>
                </a:solidFill>
              </a:rPr>
              <a:t> &lt;&lt;  Left Shift</a:t>
            </a:r>
          </a:p>
          <a:p>
            <a:r>
              <a:rPr lang="en-US" i="1" dirty="0">
                <a:solidFill>
                  <a:srgbClr val="002060"/>
                </a:solidFill>
              </a:rPr>
              <a:t>&gt;&gt; Right Shift</a:t>
            </a:r>
          </a:p>
        </p:txBody>
      </p:sp>
    </p:spTree>
    <p:extLst>
      <p:ext uri="{BB962C8B-B14F-4D97-AF65-F5344CB8AC3E}">
        <p14:creationId xmlns:p14="http://schemas.microsoft.com/office/powerpoint/2010/main" val="335251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2EC6-4FB2-A9F8-D395-2F308108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Special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081D-C4D7-0FD1-6FE9-FE5DD53C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1128939"/>
            <a:ext cx="6672943" cy="5631090"/>
          </a:xfrm>
        </p:spPr>
        <p:txBody>
          <a:bodyPr/>
          <a:lstStyle/>
          <a:p>
            <a:r>
              <a:rPr lang="en-US" b="1" i="1" dirty="0"/>
              <a:t>Identity Operators:   </a:t>
            </a:r>
          </a:p>
          <a:p>
            <a:r>
              <a:rPr lang="en-US" sz="1800" b="1" i="1" dirty="0">
                <a:solidFill>
                  <a:srgbClr val="002060"/>
                </a:solidFill>
              </a:rPr>
              <a:t>used for address of the value comparison</a:t>
            </a:r>
            <a:r>
              <a:rPr lang="en-US" sz="1800" b="1" i="1" dirty="0"/>
              <a:t>.</a:t>
            </a:r>
          </a:p>
          <a:p>
            <a:endParaRPr lang="en-US" sz="1800" b="1" dirty="0"/>
          </a:p>
          <a:p>
            <a:r>
              <a:rPr lang="en-US" sz="3200" b="1" i="1" dirty="0"/>
              <a:t>is</a:t>
            </a:r>
            <a:endParaRPr lang="en-US" sz="1800" b="1" i="1" dirty="0"/>
          </a:p>
          <a:p>
            <a:r>
              <a:rPr lang="en-US" sz="2400" b="1" i="1" dirty="0"/>
              <a:t>is not</a:t>
            </a:r>
          </a:p>
          <a:p>
            <a:endParaRPr lang="en-US" sz="2400" b="1" i="1" dirty="0"/>
          </a:p>
          <a:p>
            <a:pPr marL="0" indent="0">
              <a:buNone/>
            </a:pPr>
            <a:r>
              <a:rPr lang="en-US" b="1" i="1" dirty="0"/>
              <a:t>Membership Operators:  </a:t>
            </a:r>
          </a:p>
          <a:p>
            <a:r>
              <a:rPr lang="en-US" sz="1800" b="1" i="1" dirty="0">
                <a:solidFill>
                  <a:srgbClr val="002060"/>
                </a:solidFill>
              </a:rPr>
              <a:t>To check whether the given object present in the given collection.</a:t>
            </a:r>
          </a:p>
          <a:p>
            <a:r>
              <a:rPr lang="en-US" sz="1800" b="1" i="1" dirty="0">
                <a:solidFill>
                  <a:srgbClr val="002060"/>
                </a:solidFill>
              </a:rPr>
              <a:t>Returns to True or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C1BEA-9EE6-9FA4-D8AA-BFF72A9A871F}"/>
              </a:ext>
            </a:extLst>
          </p:cNvPr>
          <p:cNvSpPr txBox="1"/>
          <p:nvPr/>
        </p:nvSpPr>
        <p:spPr>
          <a:xfrm>
            <a:off x="6945086" y="1621971"/>
            <a:ext cx="1631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a=“Python”</a:t>
            </a:r>
          </a:p>
          <a:p>
            <a:r>
              <a:rPr lang="en-US" i="1" dirty="0">
                <a:solidFill>
                  <a:srgbClr val="C00000"/>
                </a:solidFill>
              </a:rPr>
              <a:t>b=“Java”</a:t>
            </a:r>
          </a:p>
          <a:p>
            <a:r>
              <a:rPr lang="en-US" i="1" dirty="0">
                <a:solidFill>
                  <a:srgbClr val="C00000"/>
                </a:solidFill>
              </a:rPr>
              <a:t>print(a is b)</a:t>
            </a:r>
          </a:p>
          <a:p>
            <a:r>
              <a:rPr lang="en-US" i="1" dirty="0">
                <a:solidFill>
                  <a:srgbClr val="C00000"/>
                </a:solidFill>
              </a:rPr>
              <a:t>print(a is not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27A50-1673-E773-57CA-C9D4F2412758}"/>
              </a:ext>
            </a:extLst>
          </p:cNvPr>
          <p:cNvSpPr txBox="1"/>
          <p:nvPr/>
        </p:nvSpPr>
        <p:spPr>
          <a:xfrm>
            <a:off x="7141029" y="4035700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Name=“Hello World”</a:t>
            </a:r>
          </a:p>
          <a:p>
            <a:r>
              <a:rPr lang="en-US" i="1" dirty="0">
                <a:solidFill>
                  <a:srgbClr val="C00000"/>
                </a:solidFill>
              </a:rPr>
              <a:t>“s” in Name</a:t>
            </a:r>
          </a:p>
          <a:p>
            <a:r>
              <a:rPr lang="en-US" i="1" dirty="0">
                <a:solidFill>
                  <a:srgbClr val="C00000"/>
                </a:solidFill>
              </a:rPr>
              <a:t>“H” in Name</a:t>
            </a:r>
          </a:p>
        </p:txBody>
      </p:sp>
    </p:spTree>
    <p:extLst>
      <p:ext uri="{BB962C8B-B14F-4D97-AF65-F5344CB8AC3E}">
        <p14:creationId xmlns:p14="http://schemas.microsoft.com/office/powerpoint/2010/main" val="236278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692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Operators:</vt:lpstr>
      <vt:lpstr>Priority Order</vt:lpstr>
      <vt:lpstr>Arithmetic Operators</vt:lpstr>
      <vt:lpstr>Relational(Comparative) Operators</vt:lpstr>
      <vt:lpstr>Assigning Operators</vt:lpstr>
      <vt:lpstr>Logical Operators:</vt:lpstr>
      <vt:lpstr>Bitwise Operators</vt:lpstr>
      <vt:lpstr>Special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Operators:</dc:title>
  <dc:creator>nrajekkirala@gmail.com</dc:creator>
  <cp:lastModifiedBy>nrajekkirala@gmail.com</cp:lastModifiedBy>
  <cp:revision>37</cp:revision>
  <dcterms:created xsi:type="dcterms:W3CDTF">2022-12-20T04:19:07Z</dcterms:created>
  <dcterms:modified xsi:type="dcterms:W3CDTF">2023-01-02T11:43:46Z</dcterms:modified>
</cp:coreProperties>
</file>